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83" r:id="rId4"/>
    <p:sldId id="282" r:id="rId5"/>
    <p:sldId id="285" r:id="rId6"/>
    <p:sldId id="286" r:id="rId7"/>
    <p:sldId id="287" r:id="rId8"/>
    <p:sldId id="289" r:id="rId9"/>
    <p:sldId id="290" r:id="rId10"/>
    <p:sldId id="295" r:id="rId11"/>
    <p:sldId id="292" r:id="rId12"/>
    <p:sldId id="294" r:id="rId13"/>
    <p:sldId id="296" r:id="rId14"/>
    <p:sldId id="298" r:id="rId15"/>
    <p:sldId id="299" r:id="rId16"/>
    <p:sldId id="300" r:id="rId17"/>
    <p:sldId id="297" r:id="rId18"/>
    <p:sldId id="284" r:id="rId19"/>
    <p:sldId id="288" r:id="rId20"/>
    <p:sldId id="293" r:id="rId21"/>
    <p:sldId id="30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3D6C3-4039-4059-9FCC-0658A73474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C7069B-5222-4059-BD41-8DA78974DC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237E2C-8D6D-47D8-B4E1-2DB35BF82F0B}"/>
              </a:ext>
            </a:extLst>
          </p:cNvPr>
          <p:cNvSpPr>
            <a:spLocks noGrp="1"/>
          </p:cNvSpPr>
          <p:nvPr>
            <p:ph type="dt" sz="half" idx="10"/>
          </p:nvPr>
        </p:nvSpPr>
        <p:spPr/>
        <p:txBody>
          <a:bodyPr/>
          <a:lstStyle/>
          <a:p>
            <a:fld id="{E6646898-74D0-445B-96FA-0F4DAF3C1667}" type="datetimeFigureOut">
              <a:rPr lang="en-US" smtClean="0"/>
              <a:t>7/17/2018</a:t>
            </a:fld>
            <a:endParaRPr lang="en-US"/>
          </a:p>
        </p:txBody>
      </p:sp>
      <p:sp>
        <p:nvSpPr>
          <p:cNvPr id="5" name="Footer Placeholder 4">
            <a:extLst>
              <a:ext uri="{FF2B5EF4-FFF2-40B4-BE49-F238E27FC236}">
                <a16:creationId xmlns:a16="http://schemas.microsoft.com/office/drawing/2014/main" id="{406B3668-A994-42D9-B6D0-797901D8E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6C97F9-A403-4783-B139-CE9244C049C4}"/>
              </a:ext>
            </a:extLst>
          </p:cNvPr>
          <p:cNvSpPr>
            <a:spLocks noGrp="1"/>
          </p:cNvSpPr>
          <p:nvPr>
            <p:ph type="sldNum" sz="quarter" idx="12"/>
          </p:nvPr>
        </p:nvSpPr>
        <p:spPr/>
        <p:txBody>
          <a:bodyPr/>
          <a:lstStyle/>
          <a:p>
            <a:fld id="{932DB541-973A-4896-ADDD-BF155F97636D}" type="slidenum">
              <a:rPr lang="en-US" smtClean="0"/>
              <a:t>‹#›</a:t>
            </a:fld>
            <a:endParaRPr lang="en-US"/>
          </a:p>
        </p:txBody>
      </p:sp>
    </p:spTree>
    <p:extLst>
      <p:ext uri="{BB962C8B-B14F-4D97-AF65-F5344CB8AC3E}">
        <p14:creationId xmlns:p14="http://schemas.microsoft.com/office/powerpoint/2010/main" val="51874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F1AD-36C2-4716-B90C-F32CEF8CAB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B4A142-28F0-4AFC-A749-6F851A2D00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79E16-3717-4263-8C68-E108308BE4BA}"/>
              </a:ext>
            </a:extLst>
          </p:cNvPr>
          <p:cNvSpPr>
            <a:spLocks noGrp="1"/>
          </p:cNvSpPr>
          <p:nvPr>
            <p:ph type="dt" sz="half" idx="10"/>
          </p:nvPr>
        </p:nvSpPr>
        <p:spPr/>
        <p:txBody>
          <a:bodyPr/>
          <a:lstStyle/>
          <a:p>
            <a:fld id="{E6646898-74D0-445B-96FA-0F4DAF3C1667}" type="datetimeFigureOut">
              <a:rPr lang="en-US" smtClean="0"/>
              <a:t>7/17/2018</a:t>
            </a:fld>
            <a:endParaRPr lang="en-US"/>
          </a:p>
        </p:txBody>
      </p:sp>
      <p:sp>
        <p:nvSpPr>
          <p:cNvPr id="5" name="Footer Placeholder 4">
            <a:extLst>
              <a:ext uri="{FF2B5EF4-FFF2-40B4-BE49-F238E27FC236}">
                <a16:creationId xmlns:a16="http://schemas.microsoft.com/office/drawing/2014/main" id="{BFEC8E44-43EF-4477-8857-3EEB7391C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ED3A8-31FF-4821-9584-40209D81541E}"/>
              </a:ext>
            </a:extLst>
          </p:cNvPr>
          <p:cNvSpPr>
            <a:spLocks noGrp="1"/>
          </p:cNvSpPr>
          <p:nvPr>
            <p:ph type="sldNum" sz="quarter" idx="12"/>
          </p:nvPr>
        </p:nvSpPr>
        <p:spPr/>
        <p:txBody>
          <a:bodyPr/>
          <a:lstStyle/>
          <a:p>
            <a:fld id="{932DB541-973A-4896-ADDD-BF155F97636D}" type="slidenum">
              <a:rPr lang="en-US" smtClean="0"/>
              <a:t>‹#›</a:t>
            </a:fld>
            <a:endParaRPr lang="en-US"/>
          </a:p>
        </p:txBody>
      </p:sp>
    </p:spTree>
    <p:extLst>
      <p:ext uri="{BB962C8B-B14F-4D97-AF65-F5344CB8AC3E}">
        <p14:creationId xmlns:p14="http://schemas.microsoft.com/office/powerpoint/2010/main" val="11812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1C7C93-B7E1-4D30-A232-F37DA9E059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372DAC-08E3-45F4-83A7-8480C31312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91F9F-77ED-454A-BC85-50459C5DB552}"/>
              </a:ext>
            </a:extLst>
          </p:cNvPr>
          <p:cNvSpPr>
            <a:spLocks noGrp="1"/>
          </p:cNvSpPr>
          <p:nvPr>
            <p:ph type="dt" sz="half" idx="10"/>
          </p:nvPr>
        </p:nvSpPr>
        <p:spPr/>
        <p:txBody>
          <a:bodyPr/>
          <a:lstStyle/>
          <a:p>
            <a:fld id="{E6646898-74D0-445B-96FA-0F4DAF3C1667}" type="datetimeFigureOut">
              <a:rPr lang="en-US" smtClean="0"/>
              <a:t>7/17/2018</a:t>
            </a:fld>
            <a:endParaRPr lang="en-US"/>
          </a:p>
        </p:txBody>
      </p:sp>
      <p:sp>
        <p:nvSpPr>
          <p:cNvPr id="5" name="Footer Placeholder 4">
            <a:extLst>
              <a:ext uri="{FF2B5EF4-FFF2-40B4-BE49-F238E27FC236}">
                <a16:creationId xmlns:a16="http://schemas.microsoft.com/office/drawing/2014/main" id="{E03CE917-6185-4589-B07E-CCCEF582D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6608F-D584-447C-8336-B8326F3CA2F1}"/>
              </a:ext>
            </a:extLst>
          </p:cNvPr>
          <p:cNvSpPr>
            <a:spLocks noGrp="1"/>
          </p:cNvSpPr>
          <p:nvPr>
            <p:ph type="sldNum" sz="quarter" idx="12"/>
          </p:nvPr>
        </p:nvSpPr>
        <p:spPr/>
        <p:txBody>
          <a:bodyPr/>
          <a:lstStyle/>
          <a:p>
            <a:fld id="{932DB541-973A-4896-ADDD-BF155F97636D}" type="slidenum">
              <a:rPr lang="en-US" smtClean="0"/>
              <a:t>‹#›</a:t>
            </a:fld>
            <a:endParaRPr lang="en-US"/>
          </a:p>
        </p:txBody>
      </p:sp>
    </p:spTree>
    <p:extLst>
      <p:ext uri="{BB962C8B-B14F-4D97-AF65-F5344CB8AC3E}">
        <p14:creationId xmlns:p14="http://schemas.microsoft.com/office/powerpoint/2010/main" val="226754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9EEC-C672-4447-B090-50BDA1D6D5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C1D31C-78CF-4D10-9258-73E4D2729C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574BF-250A-4B0B-B808-B02E0FBDD81E}"/>
              </a:ext>
            </a:extLst>
          </p:cNvPr>
          <p:cNvSpPr>
            <a:spLocks noGrp="1"/>
          </p:cNvSpPr>
          <p:nvPr>
            <p:ph type="dt" sz="half" idx="10"/>
          </p:nvPr>
        </p:nvSpPr>
        <p:spPr/>
        <p:txBody>
          <a:bodyPr/>
          <a:lstStyle/>
          <a:p>
            <a:fld id="{E6646898-74D0-445B-96FA-0F4DAF3C1667}" type="datetimeFigureOut">
              <a:rPr lang="en-US" smtClean="0"/>
              <a:t>7/17/2018</a:t>
            </a:fld>
            <a:endParaRPr lang="en-US"/>
          </a:p>
        </p:txBody>
      </p:sp>
      <p:sp>
        <p:nvSpPr>
          <p:cNvPr id="5" name="Footer Placeholder 4">
            <a:extLst>
              <a:ext uri="{FF2B5EF4-FFF2-40B4-BE49-F238E27FC236}">
                <a16:creationId xmlns:a16="http://schemas.microsoft.com/office/drawing/2014/main" id="{129586C6-E9C6-4DD2-ABAC-386628A1F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41A2A-1991-4A6A-B7DF-DEBB1F44B813}"/>
              </a:ext>
            </a:extLst>
          </p:cNvPr>
          <p:cNvSpPr>
            <a:spLocks noGrp="1"/>
          </p:cNvSpPr>
          <p:nvPr>
            <p:ph type="sldNum" sz="quarter" idx="12"/>
          </p:nvPr>
        </p:nvSpPr>
        <p:spPr/>
        <p:txBody>
          <a:bodyPr/>
          <a:lstStyle/>
          <a:p>
            <a:fld id="{932DB541-973A-4896-ADDD-BF155F97636D}" type="slidenum">
              <a:rPr lang="en-US" smtClean="0"/>
              <a:t>‹#›</a:t>
            </a:fld>
            <a:endParaRPr lang="en-US"/>
          </a:p>
        </p:txBody>
      </p:sp>
    </p:spTree>
    <p:extLst>
      <p:ext uri="{BB962C8B-B14F-4D97-AF65-F5344CB8AC3E}">
        <p14:creationId xmlns:p14="http://schemas.microsoft.com/office/powerpoint/2010/main" val="220959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BF89-0659-4281-8978-3BBCD9B8AC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016531-1C7D-4C6B-B270-92CB924A37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BD2234-143D-4406-B109-100C6E239E96}"/>
              </a:ext>
            </a:extLst>
          </p:cNvPr>
          <p:cNvSpPr>
            <a:spLocks noGrp="1"/>
          </p:cNvSpPr>
          <p:nvPr>
            <p:ph type="dt" sz="half" idx="10"/>
          </p:nvPr>
        </p:nvSpPr>
        <p:spPr/>
        <p:txBody>
          <a:bodyPr/>
          <a:lstStyle/>
          <a:p>
            <a:fld id="{E6646898-74D0-445B-96FA-0F4DAF3C1667}" type="datetimeFigureOut">
              <a:rPr lang="en-US" smtClean="0"/>
              <a:t>7/17/2018</a:t>
            </a:fld>
            <a:endParaRPr lang="en-US"/>
          </a:p>
        </p:txBody>
      </p:sp>
      <p:sp>
        <p:nvSpPr>
          <p:cNvPr id="5" name="Footer Placeholder 4">
            <a:extLst>
              <a:ext uri="{FF2B5EF4-FFF2-40B4-BE49-F238E27FC236}">
                <a16:creationId xmlns:a16="http://schemas.microsoft.com/office/drawing/2014/main" id="{629322D8-7EB9-44B6-9D48-80DBEC88F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62577-70A4-4E62-8DF4-46D2F1209E7B}"/>
              </a:ext>
            </a:extLst>
          </p:cNvPr>
          <p:cNvSpPr>
            <a:spLocks noGrp="1"/>
          </p:cNvSpPr>
          <p:nvPr>
            <p:ph type="sldNum" sz="quarter" idx="12"/>
          </p:nvPr>
        </p:nvSpPr>
        <p:spPr/>
        <p:txBody>
          <a:bodyPr/>
          <a:lstStyle/>
          <a:p>
            <a:fld id="{932DB541-973A-4896-ADDD-BF155F97636D}" type="slidenum">
              <a:rPr lang="en-US" smtClean="0"/>
              <a:t>‹#›</a:t>
            </a:fld>
            <a:endParaRPr lang="en-US"/>
          </a:p>
        </p:txBody>
      </p:sp>
    </p:spTree>
    <p:extLst>
      <p:ext uri="{BB962C8B-B14F-4D97-AF65-F5344CB8AC3E}">
        <p14:creationId xmlns:p14="http://schemas.microsoft.com/office/powerpoint/2010/main" val="75697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69BF-E4CE-4437-B399-2E4E879FC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0C71F8-287A-4E38-B54A-71296BF1E2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4D55A2-7888-4EA8-90D6-E36046ED8F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A75226-91B0-4F16-96E9-81C60BB3B9E5}"/>
              </a:ext>
            </a:extLst>
          </p:cNvPr>
          <p:cNvSpPr>
            <a:spLocks noGrp="1"/>
          </p:cNvSpPr>
          <p:nvPr>
            <p:ph type="dt" sz="half" idx="10"/>
          </p:nvPr>
        </p:nvSpPr>
        <p:spPr/>
        <p:txBody>
          <a:bodyPr/>
          <a:lstStyle/>
          <a:p>
            <a:fld id="{E6646898-74D0-445B-96FA-0F4DAF3C1667}" type="datetimeFigureOut">
              <a:rPr lang="en-US" smtClean="0"/>
              <a:t>7/17/2018</a:t>
            </a:fld>
            <a:endParaRPr lang="en-US"/>
          </a:p>
        </p:txBody>
      </p:sp>
      <p:sp>
        <p:nvSpPr>
          <p:cNvPr id="6" name="Footer Placeholder 5">
            <a:extLst>
              <a:ext uri="{FF2B5EF4-FFF2-40B4-BE49-F238E27FC236}">
                <a16:creationId xmlns:a16="http://schemas.microsoft.com/office/drawing/2014/main" id="{EEC360CD-55F2-4EC1-BB3E-2A4A642326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3D465D-25E1-46C2-876A-29044C61467A}"/>
              </a:ext>
            </a:extLst>
          </p:cNvPr>
          <p:cNvSpPr>
            <a:spLocks noGrp="1"/>
          </p:cNvSpPr>
          <p:nvPr>
            <p:ph type="sldNum" sz="quarter" idx="12"/>
          </p:nvPr>
        </p:nvSpPr>
        <p:spPr/>
        <p:txBody>
          <a:bodyPr/>
          <a:lstStyle/>
          <a:p>
            <a:fld id="{932DB541-973A-4896-ADDD-BF155F97636D}" type="slidenum">
              <a:rPr lang="en-US" smtClean="0"/>
              <a:t>‹#›</a:t>
            </a:fld>
            <a:endParaRPr lang="en-US"/>
          </a:p>
        </p:txBody>
      </p:sp>
    </p:spTree>
    <p:extLst>
      <p:ext uri="{BB962C8B-B14F-4D97-AF65-F5344CB8AC3E}">
        <p14:creationId xmlns:p14="http://schemas.microsoft.com/office/powerpoint/2010/main" val="319542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C04A-8009-49AA-9EE4-EF5672D257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EF97C-DC9A-4344-A16F-E9878C657A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FD608D-5B24-4B11-A1CE-9454FDBDD1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BAC73D-C320-42E0-8F00-B2AE17B618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536D2D-FAE0-4708-B1E3-2F64255C56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C9C4EF-A33B-4D7B-9801-48B30F89C28E}"/>
              </a:ext>
            </a:extLst>
          </p:cNvPr>
          <p:cNvSpPr>
            <a:spLocks noGrp="1"/>
          </p:cNvSpPr>
          <p:nvPr>
            <p:ph type="dt" sz="half" idx="10"/>
          </p:nvPr>
        </p:nvSpPr>
        <p:spPr/>
        <p:txBody>
          <a:bodyPr/>
          <a:lstStyle/>
          <a:p>
            <a:fld id="{E6646898-74D0-445B-96FA-0F4DAF3C1667}" type="datetimeFigureOut">
              <a:rPr lang="en-US" smtClean="0"/>
              <a:t>7/17/2018</a:t>
            </a:fld>
            <a:endParaRPr lang="en-US"/>
          </a:p>
        </p:txBody>
      </p:sp>
      <p:sp>
        <p:nvSpPr>
          <p:cNvPr id="8" name="Footer Placeholder 7">
            <a:extLst>
              <a:ext uri="{FF2B5EF4-FFF2-40B4-BE49-F238E27FC236}">
                <a16:creationId xmlns:a16="http://schemas.microsoft.com/office/drawing/2014/main" id="{3AEE4EEB-1935-4CE8-A5C6-830597D45E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6E4A8-74A6-44FC-B42E-A015E809621E}"/>
              </a:ext>
            </a:extLst>
          </p:cNvPr>
          <p:cNvSpPr>
            <a:spLocks noGrp="1"/>
          </p:cNvSpPr>
          <p:nvPr>
            <p:ph type="sldNum" sz="quarter" idx="12"/>
          </p:nvPr>
        </p:nvSpPr>
        <p:spPr/>
        <p:txBody>
          <a:bodyPr/>
          <a:lstStyle/>
          <a:p>
            <a:fld id="{932DB541-973A-4896-ADDD-BF155F97636D}" type="slidenum">
              <a:rPr lang="en-US" smtClean="0"/>
              <a:t>‹#›</a:t>
            </a:fld>
            <a:endParaRPr lang="en-US"/>
          </a:p>
        </p:txBody>
      </p:sp>
    </p:spTree>
    <p:extLst>
      <p:ext uri="{BB962C8B-B14F-4D97-AF65-F5344CB8AC3E}">
        <p14:creationId xmlns:p14="http://schemas.microsoft.com/office/powerpoint/2010/main" val="410743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812F-2DDC-4E6F-853E-69CACF9B18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3D0A67-95B5-4873-9C08-ACFB8CA323EA}"/>
              </a:ext>
            </a:extLst>
          </p:cNvPr>
          <p:cNvSpPr>
            <a:spLocks noGrp="1"/>
          </p:cNvSpPr>
          <p:nvPr>
            <p:ph type="dt" sz="half" idx="10"/>
          </p:nvPr>
        </p:nvSpPr>
        <p:spPr/>
        <p:txBody>
          <a:bodyPr/>
          <a:lstStyle/>
          <a:p>
            <a:fld id="{E6646898-74D0-445B-96FA-0F4DAF3C1667}" type="datetimeFigureOut">
              <a:rPr lang="en-US" smtClean="0"/>
              <a:t>7/17/2018</a:t>
            </a:fld>
            <a:endParaRPr lang="en-US"/>
          </a:p>
        </p:txBody>
      </p:sp>
      <p:sp>
        <p:nvSpPr>
          <p:cNvPr id="4" name="Footer Placeholder 3">
            <a:extLst>
              <a:ext uri="{FF2B5EF4-FFF2-40B4-BE49-F238E27FC236}">
                <a16:creationId xmlns:a16="http://schemas.microsoft.com/office/drawing/2014/main" id="{44AF47F2-19F6-4743-8383-ABCFE14CBC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A15089-90C7-4199-AF77-47C01F84C82C}"/>
              </a:ext>
            </a:extLst>
          </p:cNvPr>
          <p:cNvSpPr>
            <a:spLocks noGrp="1"/>
          </p:cNvSpPr>
          <p:nvPr>
            <p:ph type="sldNum" sz="quarter" idx="12"/>
          </p:nvPr>
        </p:nvSpPr>
        <p:spPr/>
        <p:txBody>
          <a:bodyPr/>
          <a:lstStyle/>
          <a:p>
            <a:fld id="{932DB541-973A-4896-ADDD-BF155F97636D}" type="slidenum">
              <a:rPr lang="en-US" smtClean="0"/>
              <a:t>‹#›</a:t>
            </a:fld>
            <a:endParaRPr lang="en-US"/>
          </a:p>
        </p:txBody>
      </p:sp>
    </p:spTree>
    <p:extLst>
      <p:ext uri="{BB962C8B-B14F-4D97-AF65-F5344CB8AC3E}">
        <p14:creationId xmlns:p14="http://schemas.microsoft.com/office/powerpoint/2010/main" val="292068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B5592-06CA-49B6-ABB5-0493B3B21800}"/>
              </a:ext>
            </a:extLst>
          </p:cNvPr>
          <p:cNvSpPr>
            <a:spLocks noGrp="1"/>
          </p:cNvSpPr>
          <p:nvPr>
            <p:ph type="dt" sz="half" idx="10"/>
          </p:nvPr>
        </p:nvSpPr>
        <p:spPr/>
        <p:txBody>
          <a:bodyPr/>
          <a:lstStyle/>
          <a:p>
            <a:fld id="{E6646898-74D0-445B-96FA-0F4DAF3C1667}" type="datetimeFigureOut">
              <a:rPr lang="en-US" smtClean="0"/>
              <a:t>7/17/2018</a:t>
            </a:fld>
            <a:endParaRPr lang="en-US"/>
          </a:p>
        </p:txBody>
      </p:sp>
      <p:sp>
        <p:nvSpPr>
          <p:cNvPr id="3" name="Footer Placeholder 2">
            <a:extLst>
              <a:ext uri="{FF2B5EF4-FFF2-40B4-BE49-F238E27FC236}">
                <a16:creationId xmlns:a16="http://schemas.microsoft.com/office/drawing/2014/main" id="{0A898E4E-B338-49D8-B14E-B0F8E0F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664E7F-316B-443B-86B9-D0811B60A663}"/>
              </a:ext>
            </a:extLst>
          </p:cNvPr>
          <p:cNvSpPr>
            <a:spLocks noGrp="1"/>
          </p:cNvSpPr>
          <p:nvPr>
            <p:ph type="sldNum" sz="quarter" idx="12"/>
          </p:nvPr>
        </p:nvSpPr>
        <p:spPr/>
        <p:txBody>
          <a:bodyPr/>
          <a:lstStyle/>
          <a:p>
            <a:fld id="{932DB541-973A-4896-ADDD-BF155F97636D}" type="slidenum">
              <a:rPr lang="en-US" smtClean="0"/>
              <a:t>‹#›</a:t>
            </a:fld>
            <a:endParaRPr lang="en-US"/>
          </a:p>
        </p:txBody>
      </p:sp>
    </p:spTree>
    <p:extLst>
      <p:ext uri="{BB962C8B-B14F-4D97-AF65-F5344CB8AC3E}">
        <p14:creationId xmlns:p14="http://schemas.microsoft.com/office/powerpoint/2010/main" val="25702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53FDD-4D35-4C9A-B77D-251692D61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FCC3C-DE20-404D-AC24-6CC82F8E4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F5FC7B-1F8E-4E03-8CF4-D33E84093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448F0A-4FE7-4D7A-A6E7-DE9624F15F6D}"/>
              </a:ext>
            </a:extLst>
          </p:cNvPr>
          <p:cNvSpPr>
            <a:spLocks noGrp="1"/>
          </p:cNvSpPr>
          <p:nvPr>
            <p:ph type="dt" sz="half" idx="10"/>
          </p:nvPr>
        </p:nvSpPr>
        <p:spPr/>
        <p:txBody>
          <a:bodyPr/>
          <a:lstStyle/>
          <a:p>
            <a:fld id="{E6646898-74D0-445B-96FA-0F4DAF3C1667}" type="datetimeFigureOut">
              <a:rPr lang="en-US" smtClean="0"/>
              <a:t>7/17/2018</a:t>
            </a:fld>
            <a:endParaRPr lang="en-US"/>
          </a:p>
        </p:txBody>
      </p:sp>
      <p:sp>
        <p:nvSpPr>
          <p:cNvPr id="6" name="Footer Placeholder 5">
            <a:extLst>
              <a:ext uri="{FF2B5EF4-FFF2-40B4-BE49-F238E27FC236}">
                <a16:creationId xmlns:a16="http://schemas.microsoft.com/office/drawing/2014/main" id="{10789F5F-2860-46E0-9C39-C79B824DF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3BBE9E-803D-4896-9393-71DDA132230E}"/>
              </a:ext>
            </a:extLst>
          </p:cNvPr>
          <p:cNvSpPr>
            <a:spLocks noGrp="1"/>
          </p:cNvSpPr>
          <p:nvPr>
            <p:ph type="sldNum" sz="quarter" idx="12"/>
          </p:nvPr>
        </p:nvSpPr>
        <p:spPr/>
        <p:txBody>
          <a:bodyPr/>
          <a:lstStyle/>
          <a:p>
            <a:fld id="{932DB541-973A-4896-ADDD-BF155F97636D}" type="slidenum">
              <a:rPr lang="en-US" smtClean="0"/>
              <a:t>‹#›</a:t>
            </a:fld>
            <a:endParaRPr lang="en-US"/>
          </a:p>
        </p:txBody>
      </p:sp>
    </p:spTree>
    <p:extLst>
      <p:ext uri="{BB962C8B-B14F-4D97-AF65-F5344CB8AC3E}">
        <p14:creationId xmlns:p14="http://schemas.microsoft.com/office/powerpoint/2010/main" val="30690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67C7F-11EA-4EBD-A420-A52CF1FDA6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3E2269-7771-401F-89F1-8635CF3819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28C58E-B4BB-4AFD-9339-678467FF4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104C93-7648-4B3C-B4BB-ED841EAAED30}"/>
              </a:ext>
            </a:extLst>
          </p:cNvPr>
          <p:cNvSpPr>
            <a:spLocks noGrp="1"/>
          </p:cNvSpPr>
          <p:nvPr>
            <p:ph type="dt" sz="half" idx="10"/>
          </p:nvPr>
        </p:nvSpPr>
        <p:spPr/>
        <p:txBody>
          <a:bodyPr/>
          <a:lstStyle/>
          <a:p>
            <a:fld id="{E6646898-74D0-445B-96FA-0F4DAF3C1667}" type="datetimeFigureOut">
              <a:rPr lang="en-US" smtClean="0"/>
              <a:t>7/17/2018</a:t>
            </a:fld>
            <a:endParaRPr lang="en-US"/>
          </a:p>
        </p:txBody>
      </p:sp>
      <p:sp>
        <p:nvSpPr>
          <p:cNvPr id="6" name="Footer Placeholder 5">
            <a:extLst>
              <a:ext uri="{FF2B5EF4-FFF2-40B4-BE49-F238E27FC236}">
                <a16:creationId xmlns:a16="http://schemas.microsoft.com/office/drawing/2014/main" id="{E657779C-11CB-4AC0-9F22-3FEECFDB9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996A22-7DCF-4B71-99CE-F910A4078919}"/>
              </a:ext>
            </a:extLst>
          </p:cNvPr>
          <p:cNvSpPr>
            <a:spLocks noGrp="1"/>
          </p:cNvSpPr>
          <p:nvPr>
            <p:ph type="sldNum" sz="quarter" idx="12"/>
          </p:nvPr>
        </p:nvSpPr>
        <p:spPr/>
        <p:txBody>
          <a:bodyPr/>
          <a:lstStyle/>
          <a:p>
            <a:fld id="{932DB541-973A-4896-ADDD-BF155F97636D}" type="slidenum">
              <a:rPr lang="en-US" smtClean="0"/>
              <a:t>‹#›</a:t>
            </a:fld>
            <a:endParaRPr lang="en-US"/>
          </a:p>
        </p:txBody>
      </p:sp>
    </p:spTree>
    <p:extLst>
      <p:ext uri="{BB962C8B-B14F-4D97-AF65-F5344CB8AC3E}">
        <p14:creationId xmlns:p14="http://schemas.microsoft.com/office/powerpoint/2010/main" val="254915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759AC3-D316-46F9-892B-5ACCCD332E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FA1E9-6532-48EC-B04C-442A189204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5219A-E6ED-4045-A8BF-7E891F898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46898-74D0-445B-96FA-0F4DAF3C1667}" type="datetimeFigureOut">
              <a:rPr lang="en-US" smtClean="0"/>
              <a:t>7/17/2018</a:t>
            </a:fld>
            <a:endParaRPr lang="en-US"/>
          </a:p>
        </p:txBody>
      </p:sp>
      <p:sp>
        <p:nvSpPr>
          <p:cNvPr id="5" name="Footer Placeholder 4">
            <a:extLst>
              <a:ext uri="{FF2B5EF4-FFF2-40B4-BE49-F238E27FC236}">
                <a16:creationId xmlns:a16="http://schemas.microsoft.com/office/drawing/2014/main" id="{B6623959-946B-4112-9F57-AAEF8EF5B1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C07C2C-7036-4283-B25D-74CACFED18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DB541-973A-4896-ADDD-BF155F97636D}" type="slidenum">
              <a:rPr lang="en-US" smtClean="0"/>
              <a:t>‹#›</a:t>
            </a:fld>
            <a:endParaRPr lang="en-US"/>
          </a:p>
        </p:txBody>
      </p:sp>
    </p:spTree>
    <p:extLst>
      <p:ext uri="{BB962C8B-B14F-4D97-AF65-F5344CB8AC3E}">
        <p14:creationId xmlns:p14="http://schemas.microsoft.com/office/powerpoint/2010/main" val="3995502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48938C-EB17-49FB-BC42-BFC5C35E6548}"/>
              </a:ext>
            </a:extLst>
          </p:cNvPr>
          <p:cNvSpPr txBox="1"/>
          <p:nvPr/>
        </p:nvSpPr>
        <p:spPr>
          <a:xfrm>
            <a:off x="557521" y="1579407"/>
            <a:ext cx="4887316" cy="1538883"/>
          </a:xfrm>
          <a:prstGeom prst="rect">
            <a:avLst/>
          </a:prstGeom>
          <a:noFill/>
        </p:spPr>
        <p:txBody>
          <a:bodyPr wrap="square" rtlCol="0">
            <a:spAutoFit/>
          </a:bodyPr>
          <a:lstStyle/>
          <a:p>
            <a:pPr algn="ctr"/>
            <a:r>
              <a:rPr lang="en-US" sz="5400" dirty="0"/>
              <a:t>Rocket Stability</a:t>
            </a:r>
          </a:p>
          <a:p>
            <a:pPr algn="ctr"/>
            <a:r>
              <a:rPr lang="en-US" sz="4000" dirty="0">
                <a:solidFill>
                  <a:srgbClr val="0070C0"/>
                </a:solidFill>
              </a:rPr>
              <a:t>Building a Test Rocket</a:t>
            </a:r>
          </a:p>
        </p:txBody>
      </p:sp>
      <p:grpSp>
        <p:nvGrpSpPr>
          <p:cNvPr id="37" name="Group 36">
            <a:extLst>
              <a:ext uri="{FF2B5EF4-FFF2-40B4-BE49-F238E27FC236}">
                <a16:creationId xmlns:a16="http://schemas.microsoft.com/office/drawing/2014/main" id="{A62A0EC8-E9CD-449F-A6BD-262382B0E22E}"/>
              </a:ext>
            </a:extLst>
          </p:cNvPr>
          <p:cNvGrpSpPr/>
          <p:nvPr/>
        </p:nvGrpSpPr>
        <p:grpSpPr>
          <a:xfrm>
            <a:off x="6096000" y="2534345"/>
            <a:ext cx="5250861" cy="1789309"/>
            <a:chOff x="2726638" y="2827823"/>
            <a:chExt cx="6916114" cy="2390486"/>
          </a:xfrm>
        </p:grpSpPr>
        <p:sp>
          <p:nvSpPr>
            <p:cNvPr id="6" name="Isosceles Triangle 5">
              <a:extLst>
                <a:ext uri="{FF2B5EF4-FFF2-40B4-BE49-F238E27FC236}">
                  <a16:creationId xmlns:a16="http://schemas.microsoft.com/office/drawing/2014/main" id="{F58CF6F1-240F-457C-948B-435E9A897169}"/>
                </a:ext>
              </a:extLst>
            </p:cNvPr>
            <p:cNvSpPr/>
            <p:nvPr/>
          </p:nvSpPr>
          <p:spPr>
            <a:xfrm rot="16200000">
              <a:off x="3248696" y="3508119"/>
              <a:ext cx="504056" cy="1548172"/>
            </a:xfrm>
            <a:prstGeom prst="triangl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6F0590-4595-4224-B9DC-4AE155ABA0DA}"/>
                </a:ext>
              </a:extLst>
            </p:cNvPr>
            <p:cNvSpPr/>
            <p:nvPr/>
          </p:nvSpPr>
          <p:spPr>
            <a:xfrm>
              <a:off x="4274811" y="4030177"/>
              <a:ext cx="5364596" cy="50405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815B218-DD5E-46C1-9398-AC4A18924DDE}"/>
                </a:ext>
              </a:extLst>
            </p:cNvPr>
            <p:cNvGrpSpPr/>
            <p:nvPr/>
          </p:nvGrpSpPr>
          <p:grpSpPr>
            <a:xfrm>
              <a:off x="8772477" y="3346100"/>
              <a:ext cx="870275" cy="1872209"/>
              <a:chOff x="9797723" y="3346100"/>
              <a:chExt cx="870275" cy="1872209"/>
            </a:xfrm>
          </p:grpSpPr>
          <p:grpSp>
            <p:nvGrpSpPr>
              <p:cNvPr id="11" name="Group 10">
                <a:extLst>
                  <a:ext uri="{FF2B5EF4-FFF2-40B4-BE49-F238E27FC236}">
                    <a16:creationId xmlns:a16="http://schemas.microsoft.com/office/drawing/2014/main" id="{E2C02E90-136E-453E-941D-F30E68EB397C}"/>
                  </a:ext>
                </a:extLst>
              </p:cNvPr>
              <p:cNvGrpSpPr/>
              <p:nvPr/>
            </p:nvGrpSpPr>
            <p:grpSpPr>
              <a:xfrm>
                <a:off x="9866998" y="3346100"/>
                <a:ext cx="756084" cy="1872209"/>
                <a:chOff x="7056276" y="1844824"/>
                <a:chExt cx="756084" cy="1872209"/>
              </a:xfrm>
            </p:grpSpPr>
            <p:sp>
              <p:nvSpPr>
                <p:cNvPr id="12" name="Trapezoid 11">
                  <a:extLst>
                    <a:ext uri="{FF2B5EF4-FFF2-40B4-BE49-F238E27FC236}">
                      <a16:creationId xmlns:a16="http://schemas.microsoft.com/office/drawing/2014/main" id="{647D4383-48B9-4D37-B16B-C9D2996E796C}"/>
                    </a:ext>
                  </a:extLst>
                </p:cNvPr>
                <p:cNvSpPr/>
                <p:nvPr/>
              </p:nvSpPr>
              <p:spPr>
                <a:xfrm>
                  <a:off x="7056276" y="1844824"/>
                  <a:ext cx="756084" cy="684076"/>
                </a:xfrm>
                <a:prstGeom prst="trapezoi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D21EA5E3-2763-42DC-A617-4C3E6C181889}"/>
                    </a:ext>
                  </a:extLst>
                </p:cNvPr>
                <p:cNvSpPr/>
                <p:nvPr/>
              </p:nvSpPr>
              <p:spPr>
                <a:xfrm flipV="1">
                  <a:off x="7056276" y="3032956"/>
                  <a:ext cx="756084" cy="684077"/>
                </a:xfrm>
                <a:prstGeom prst="trapezoi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69B50C47-B985-4363-B0E5-27C8ED8C4714}"/>
                  </a:ext>
                </a:extLst>
              </p:cNvPr>
              <p:cNvSpPr/>
              <p:nvPr/>
            </p:nvSpPr>
            <p:spPr>
              <a:xfrm>
                <a:off x="9797723" y="4030176"/>
                <a:ext cx="870275" cy="5040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24264F19-A74C-4F9E-BCE7-05D7E39C6B73}"/>
                </a:ext>
              </a:extLst>
            </p:cNvPr>
            <p:cNvGrpSpPr/>
            <p:nvPr/>
          </p:nvGrpSpPr>
          <p:grpSpPr>
            <a:xfrm>
              <a:off x="6957532" y="2827823"/>
              <a:ext cx="510072" cy="1720621"/>
              <a:chOff x="6389493" y="2827823"/>
              <a:chExt cx="510072" cy="1720621"/>
            </a:xfrm>
          </p:grpSpPr>
          <p:sp>
            <p:nvSpPr>
              <p:cNvPr id="32" name="Rectangle 31">
                <a:extLst>
                  <a:ext uri="{FF2B5EF4-FFF2-40B4-BE49-F238E27FC236}">
                    <a16:creationId xmlns:a16="http://schemas.microsoft.com/office/drawing/2014/main" id="{FCA367FF-0217-422E-A557-3859B17D9766}"/>
                  </a:ext>
                </a:extLst>
              </p:cNvPr>
              <p:cNvSpPr/>
              <p:nvPr/>
            </p:nvSpPr>
            <p:spPr>
              <a:xfrm>
                <a:off x="6389493" y="4016320"/>
                <a:ext cx="510072" cy="5321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3508EE65-9BAE-41E9-9EE9-745F0E667F94}"/>
                  </a:ext>
                </a:extLst>
              </p:cNvPr>
              <p:cNvCxnSpPr>
                <a:cxnSpLocks/>
                <a:endCxn id="32" idx="0"/>
              </p:cNvCxnSpPr>
              <p:nvPr/>
            </p:nvCxnSpPr>
            <p:spPr>
              <a:xfrm>
                <a:off x="6644529" y="2827823"/>
                <a:ext cx="0" cy="11884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TextBox 13">
            <a:extLst>
              <a:ext uri="{FF2B5EF4-FFF2-40B4-BE49-F238E27FC236}">
                <a16:creationId xmlns:a16="http://schemas.microsoft.com/office/drawing/2014/main" id="{60D4F1D2-63F1-4C9A-9211-F767929AAA8D}"/>
              </a:ext>
            </a:extLst>
          </p:cNvPr>
          <p:cNvSpPr txBox="1"/>
          <p:nvPr/>
        </p:nvSpPr>
        <p:spPr>
          <a:xfrm>
            <a:off x="1226127" y="3849972"/>
            <a:ext cx="3311237" cy="954107"/>
          </a:xfrm>
          <a:prstGeom prst="rect">
            <a:avLst/>
          </a:prstGeom>
          <a:noFill/>
        </p:spPr>
        <p:txBody>
          <a:bodyPr wrap="square" rtlCol="0">
            <a:spAutoFit/>
          </a:bodyPr>
          <a:lstStyle/>
          <a:p>
            <a:pPr algn="ctr"/>
            <a:r>
              <a:rPr lang="en-US" sz="2800" b="1" dirty="0" err="1"/>
              <a:t>LabRat</a:t>
            </a:r>
            <a:r>
              <a:rPr lang="en-US" sz="2800" b="1" dirty="0"/>
              <a:t> Scientific</a:t>
            </a:r>
          </a:p>
          <a:p>
            <a:pPr algn="ctr"/>
            <a:r>
              <a:rPr lang="en-US" sz="2800" b="1" dirty="0"/>
              <a:t>© 2018</a:t>
            </a:r>
          </a:p>
        </p:txBody>
      </p:sp>
    </p:spTree>
    <p:extLst>
      <p:ext uri="{BB962C8B-B14F-4D97-AF65-F5344CB8AC3E}">
        <p14:creationId xmlns:p14="http://schemas.microsoft.com/office/powerpoint/2010/main" val="18740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A2838C-1A72-474F-9C8E-B945D749C0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3997037" y="1951760"/>
            <a:ext cx="4197925" cy="3148444"/>
          </a:xfrm>
          <a:prstGeom prst="rect">
            <a:avLst/>
          </a:prstGeom>
        </p:spPr>
      </p:pic>
      <p:sp>
        <p:nvSpPr>
          <p:cNvPr id="8" name="TextBox 7">
            <a:extLst>
              <a:ext uri="{FF2B5EF4-FFF2-40B4-BE49-F238E27FC236}">
                <a16:creationId xmlns:a16="http://schemas.microsoft.com/office/drawing/2014/main" id="{1C874D83-42FC-4392-8652-041F25784F52}"/>
              </a:ext>
            </a:extLst>
          </p:cNvPr>
          <p:cNvSpPr txBox="1"/>
          <p:nvPr/>
        </p:nvSpPr>
        <p:spPr>
          <a:xfrm>
            <a:off x="1874397" y="346363"/>
            <a:ext cx="8443206" cy="584775"/>
          </a:xfrm>
          <a:prstGeom prst="rect">
            <a:avLst/>
          </a:prstGeom>
          <a:noFill/>
        </p:spPr>
        <p:txBody>
          <a:bodyPr wrap="square" rtlCol="0">
            <a:spAutoFit/>
          </a:bodyPr>
          <a:lstStyle/>
          <a:p>
            <a:pPr algn="ctr"/>
            <a:r>
              <a:rPr lang="en-US" sz="3200" dirty="0"/>
              <a:t>Completed Fin Collar</a:t>
            </a:r>
          </a:p>
        </p:txBody>
      </p:sp>
    </p:spTree>
    <p:extLst>
      <p:ext uri="{BB962C8B-B14F-4D97-AF65-F5344CB8AC3E}">
        <p14:creationId xmlns:p14="http://schemas.microsoft.com/office/powerpoint/2010/main" val="415700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2B6291-988F-4985-8A3D-D98A0A2EAE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05398" y="1319895"/>
            <a:ext cx="3494809" cy="3210791"/>
          </a:xfrm>
          <a:prstGeom prst="rect">
            <a:avLst/>
          </a:prstGeom>
        </p:spPr>
      </p:pic>
      <p:pic>
        <p:nvPicPr>
          <p:cNvPr id="5" name="Picture 4">
            <a:extLst>
              <a:ext uri="{FF2B5EF4-FFF2-40B4-BE49-F238E27FC236}">
                <a16:creationId xmlns:a16="http://schemas.microsoft.com/office/drawing/2014/main" id="{E8F8B51C-CE16-46D5-A682-BD26650603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7266" y="1301110"/>
            <a:ext cx="3494809" cy="3248363"/>
          </a:xfrm>
          <a:prstGeom prst="rect">
            <a:avLst/>
          </a:prstGeom>
        </p:spPr>
      </p:pic>
      <p:sp>
        <p:nvSpPr>
          <p:cNvPr id="6" name="TextBox 5">
            <a:extLst>
              <a:ext uri="{FF2B5EF4-FFF2-40B4-BE49-F238E27FC236}">
                <a16:creationId xmlns:a16="http://schemas.microsoft.com/office/drawing/2014/main" id="{DC9473C4-DD67-4FC1-80BC-14D59B31F495}"/>
              </a:ext>
            </a:extLst>
          </p:cNvPr>
          <p:cNvSpPr txBox="1"/>
          <p:nvPr/>
        </p:nvSpPr>
        <p:spPr>
          <a:xfrm>
            <a:off x="1874397" y="346363"/>
            <a:ext cx="8443206" cy="584775"/>
          </a:xfrm>
          <a:prstGeom prst="rect">
            <a:avLst/>
          </a:prstGeom>
          <a:noFill/>
        </p:spPr>
        <p:txBody>
          <a:bodyPr wrap="square" rtlCol="0">
            <a:spAutoFit/>
          </a:bodyPr>
          <a:lstStyle/>
          <a:p>
            <a:pPr algn="ctr"/>
            <a:r>
              <a:rPr lang="en-US" sz="3200" dirty="0"/>
              <a:t>Cutting out Fins</a:t>
            </a:r>
          </a:p>
        </p:txBody>
      </p:sp>
      <p:pic>
        <p:nvPicPr>
          <p:cNvPr id="8" name="Picture 7">
            <a:extLst>
              <a:ext uri="{FF2B5EF4-FFF2-40B4-BE49-F238E27FC236}">
                <a16:creationId xmlns:a16="http://schemas.microsoft.com/office/drawing/2014/main" id="{4CB0D4A5-E5EC-41C1-9BF0-E379255290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2701" y="1301110"/>
            <a:ext cx="3515256" cy="3229576"/>
          </a:xfrm>
          <a:prstGeom prst="rect">
            <a:avLst/>
          </a:prstGeom>
        </p:spPr>
      </p:pic>
      <p:sp>
        <p:nvSpPr>
          <p:cNvPr id="9" name="Rectangle 8">
            <a:extLst>
              <a:ext uri="{FF2B5EF4-FFF2-40B4-BE49-F238E27FC236}">
                <a16:creationId xmlns:a16="http://schemas.microsoft.com/office/drawing/2014/main" id="{B8CDA917-9A89-4EC7-8BC1-CBFF9A35CC6F}"/>
              </a:ext>
            </a:extLst>
          </p:cNvPr>
          <p:cNvSpPr/>
          <p:nvPr/>
        </p:nvSpPr>
        <p:spPr>
          <a:xfrm>
            <a:off x="1874397" y="4888925"/>
            <a:ext cx="8839200" cy="830997"/>
          </a:xfrm>
          <a:prstGeom prst="rect">
            <a:avLst/>
          </a:prstGeom>
        </p:spPr>
        <p:txBody>
          <a:bodyPr wrap="square">
            <a:spAutoFit/>
          </a:bodyPr>
          <a:lstStyle/>
          <a:p>
            <a:pPr algn="ctr"/>
            <a:r>
              <a:rPr lang="en-US" sz="2400" dirty="0"/>
              <a:t>Design your fins, then draw them on the balsa wood sheet.  Carefully cut out the fins with a sharp utility knife.</a:t>
            </a:r>
          </a:p>
        </p:txBody>
      </p:sp>
    </p:spTree>
    <p:extLst>
      <p:ext uri="{BB962C8B-B14F-4D97-AF65-F5344CB8AC3E}">
        <p14:creationId xmlns:p14="http://schemas.microsoft.com/office/powerpoint/2010/main" val="166315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D39A98-B0D3-48F3-9355-8DC49B6B6C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713346" y="1349828"/>
            <a:ext cx="5597236" cy="3468914"/>
          </a:xfrm>
          <a:prstGeom prst="rect">
            <a:avLst/>
          </a:prstGeom>
        </p:spPr>
      </p:pic>
      <p:sp>
        <p:nvSpPr>
          <p:cNvPr id="4" name="TextBox 3">
            <a:extLst>
              <a:ext uri="{FF2B5EF4-FFF2-40B4-BE49-F238E27FC236}">
                <a16:creationId xmlns:a16="http://schemas.microsoft.com/office/drawing/2014/main" id="{93A68C41-1E9E-4653-A61A-C6F7903BDD84}"/>
              </a:ext>
            </a:extLst>
          </p:cNvPr>
          <p:cNvSpPr txBox="1"/>
          <p:nvPr/>
        </p:nvSpPr>
        <p:spPr>
          <a:xfrm>
            <a:off x="1874397" y="346363"/>
            <a:ext cx="8443206" cy="584775"/>
          </a:xfrm>
          <a:prstGeom prst="rect">
            <a:avLst/>
          </a:prstGeom>
          <a:noFill/>
        </p:spPr>
        <p:txBody>
          <a:bodyPr wrap="square" rtlCol="0">
            <a:spAutoFit/>
          </a:bodyPr>
          <a:lstStyle/>
          <a:p>
            <a:pPr algn="ctr"/>
            <a:r>
              <a:rPr lang="en-US" sz="3200" dirty="0"/>
              <a:t>Fin Sanding</a:t>
            </a:r>
          </a:p>
        </p:txBody>
      </p:sp>
      <p:sp>
        <p:nvSpPr>
          <p:cNvPr id="5" name="Rectangle 4">
            <a:extLst>
              <a:ext uri="{FF2B5EF4-FFF2-40B4-BE49-F238E27FC236}">
                <a16:creationId xmlns:a16="http://schemas.microsoft.com/office/drawing/2014/main" id="{D8BC8F5E-37C3-49D4-9F8D-DA642B58DF33}"/>
              </a:ext>
            </a:extLst>
          </p:cNvPr>
          <p:cNvSpPr/>
          <p:nvPr/>
        </p:nvSpPr>
        <p:spPr>
          <a:xfrm>
            <a:off x="1676400" y="5223300"/>
            <a:ext cx="8839200" cy="830997"/>
          </a:xfrm>
          <a:prstGeom prst="rect">
            <a:avLst/>
          </a:prstGeom>
        </p:spPr>
        <p:txBody>
          <a:bodyPr wrap="square">
            <a:spAutoFit/>
          </a:bodyPr>
          <a:lstStyle/>
          <a:p>
            <a:pPr algn="ctr"/>
            <a:r>
              <a:rPr lang="en-US" sz="2400" dirty="0"/>
              <a:t>Place a piece of sandpaper on the table top.  Smooth each of the edges of the fins.  Keep the fin perpendicular to the sand paper.  </a:t>
            </a:r>
          </a:p>
        </p:txBody>
      </p:sp>
      <p:sp>
        <p:nvSpPr>
          <p:cNvPr id="6" name="Rectangle 5">
            <a:extLst>
              <a:ext uri="{FF2B5EF4-FFF2-40B4-BE49-F238E27FC236}">
                <a16:creationId xmlns:a16="http://schemas.microsoft.com/office/drawing/2014/main" id="{E4A3595C-EF52-4606-8EAF-F1C8CD0AE625}"/>
              </a:ext>
            </a:extLst>
          </p:cNvPr>
          <p:cNvSpPr/>
          <p:nvPr/>
        </p:nvSpPr>
        <p:spPr>
          <a:xfrm>
            <a:off x="9579429" y="1553029"/>
            <a:ext cx="174172" cy="280125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176B876-34F6-4813-8FF5-3A4EC751172A}"/>
              </a:ext>
            </a:extLst>
          </p:cNvPr>
          <p:cNvCxnSpPr/>
          <p:nvPr/>
        </p:nvCxnSpPr>
        <p:spPr>
          <a:xfrm>
            <a:off x="8200570" y="4397828"/>
            <a:ext cx="2931886"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C0B397D-45C4-4704-B360-BE2B4575A8CE}"/>
              </a:ext>
            </a:extLst>
          </p:cNvPr>
          <p:cNvSpPr txBox="1"/>
          <p:nvPr/>
        </p:nvSpPr>
        <p:spPr>
          <a:xfrm>
            <a:off x="9985829" y="3923798"/>
            <a:ext cx="872911" cy="369332"/>
          </a:xfrm>
          <a:prstGeom prst="rect">
            <a:avLst/>
          </a:prstGeom>
          <a:noFill/>
        </p:spPr>
        <p:txBody>
          <a:bodyPr wrap="square" rtlCol="0">
            <a:spAutoFit/>
          </a:bodyPr>
          <a:lstStyle/>
          <a:p>
            <a:r>
              <a:rPr lang="en-US" dirty="0"/>
              <a:t>90 </a:t>
            </a:r>
            <a:r>
              <a:rPr lang="en-US" dirty="0" err="1"/>
              <a:t>deg</a:t>
            </a:r>
            <a:endParaRPr lang="en-US" dirty="0"/>
          </a:p>
        </p:txBody>
      </p:sp>
    </p:spTree>
    <p:extLst>
      <p:ext uri="{BB962C8B-B14F-4D97-AF65-F5344CB8AC3E}">
        <p14:creationId xmlns:p14="http://schemas.microsoft.com/office/powerpoint/2010/main" val="290139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83A96A2-B1CE-4D46-9BC9-8A570DFBD691}"/>
              </a:ext>
            </a:extLst>
          </p:cNvPr>
          <p:cNvSpPr/>
          <p:nvPr/>
        </p:nvSpPr>
        <p:spPr>
          <a:xfrm>
            <a:off x="2096652" y="3937329"/>
            <a:ext cx="277090" cy="872836"/>
          </a:xfrm>
          <a:prstGeom prst="rect">
            <a:avLst/>
          </a:prstGeom>
          <a:pattFill prst="wdUpDiag">
            <a:fgClr>
              <a:schemeClr val="accent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5CDD665-E746-4A24-8471-9EC73AADFE47}"/>
              </a:ext>
            </a:extLst>
          </p:cNvPr>
          <p:cNvSpPr/>
          <p:nvPr/>
        </p:nvSpPr>
        <p:spPr>
          <a:xfrm>
            <a:off x="3352138" y="2812473"/>
            <a:ext cx="277090" cy="872836"/>
          </a:xfrm>
          <a:prstGeom prst="rect">
            <a:avLst/>
          </a:prstGeom>
          <a:pattFill prst="wdUpDiag">
            <a:fgClr>
              <a:schemeClr val="accent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416B166-A825-4941-89D5-B59B7A6D4F2D}"/>
              </a:ext>
            </a:extLst>
          </p:cNvPr>
          <p:cNvSpPr/>
          <p:nvPr/>
        </p:nvSpPr>
        <p:spPr>
          <a:xfrm>
            <a:off x="831275" y="1676400"/>
            <a:ext cx="5112327" cy="8728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948D53-57A7-409D-B540-D8DA51C992FE}"/>
              </a:ext>
            </a:extLst>
          </p:cNvPr>
          <p:cNvSpPr/>
          <p:nvPr/>
        </p:nvSpPr>
        <p:spPr>
          <a:xfrm>
            <a:off x="831273" y="2812473"/>
            <a:ext cx="2521523" cy="8728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67F1C6F-6528-499A-978F-C5BE6FC3C081}"/>
              </a:ext>
            </a:extLst>
          </p:cNvPr>
          <p:cNvGrpSpPr/>
          <p:nvPr/>
        </p:nvGrpSpPr>
        <p:grpSpPr>
          <a:xfrm>
            <a:off x="804223" y="2812473"/>
            <a:ext cx="138548" cy="886696"/>
            <a:chOff x="3380507" y="2757053"/>
            <a:chExt cx="138548" cy="886696"/>
          </a:xfrm>
        </p:grpSpPr>
        <p:sp>
          <p:nvSpPr>
            <p:cNvPr id="4" name="Oval 3">
              <a:extLst>
                <a:ext uri="{FF2B5EF4-FFF2-40B4-BE49-F238E27FC236}">
                  <a16:creationId xmlns:a16="http://schemas.microsoft.com/office/drawing/2014/main" id="{613EADF8-DA57-4DBF-88BC-C22C5555574A}"/>
                </a:ext>
              </a:extLst>
            </p:cNvPr>
            <p:cNvSpPr/>
            <p:nvPr/>
          </p:nvSpPr>
          <p:spPr>
            <a:xfrm>
              <a:off x="3394364" y="2757053"/>
              <a:ext cx="124691" cy="2632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0AEC25F-9CBE-4775-A6E4-AF66F95CECA1}"/>
                </a:ext>
              </a:extLst>
            </p:cNvPr>
            <p:cNvSpPr/>
            <p:nvPr/>
          </p:nvSpPr>
          <p:spPr>
            <a:xfrm>
              <a:off x="3380507" y="3380511"/>
              <a:ext cx="124691" cy="2632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23CAA8C7-A3D2-453B-BC0C-FBB28C28B2CD}"/>
              </a:ext>
            </a:extLst>
          </p:cNvPr>
          <p:cNvSpPr/>
          <p:nvPr/>
        </p:nvSpPr>
        <p:spPr>
          <a:xfrm>
            <a:off x="831272" y="3934686"/>
            <a:ext cx="1260766" cy="8728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98DBAD2-DEDD-4A27-A4F6-7AD3DE4446CB}"/>
              </a:ext>
            </a:extLst>
          </p:cNvPr>
          <p:cNvSpPr/>
          <p:nvPr/>
        </p:nvSpPr>
        <p:spPr>
          <a:xfrm>
            <a:off x="2008903" y="3920828"/>
            <a:ext cx="124691" cy="2632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9D4FE91-53C5-4327-9CD5-BBF3D6F254CB}"/>
              </a:ext>
            </a:extLst>
          </p:cNvPr>
          <p:cNvSpPr/>
          <p:nvPr/>
        </p:nvSpPr>
        <p:spPr>
          <a:xfrm>
            <a:off x="1995046" y="4544286"/>
            <a:ext cx="124691" cy="2632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B8116E7-769F-4739-B037-1A86DB8D9110}"/>
              </a:ext>
            </a:extLst>
          </p:cNvPr>
          <p:cNvSpPr/>
          <p:nvPr/>
        </p:nvSpPr>
        <p:spPr>
          <a:xfrm>
            <a:off x="817418" y="5126180"/>
            <a:ext cx="5112327" cy="8728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E8433D2-CF40-416F-AADE-D00F7E7B07C3}"/>
              </a:ext>
            </a:extLst>
          </p:cNvPr>
          <p:cNvGrpSpPr/>
          <p:nvPr/>
        </p:nvGrpSpPr>
        <p:grpSpPr>
          <a:xfrm>
            <a:off x="3141020" y="5126190"/>
            <a:ext cx="138548" cy="886696"/>
            <a:chOff x="3380507" y="2757053"/>
            <a:chExt cx="138548" cy="886696"/>
          </a:xfrm>
        </p:grpSpPr>
        <p:sp>
          <p:nvSpPr>
            <p:cNvPr id="15" name="Oval 14">
              <a:extLst>
                <a:ext uri="{FF2B5EF4-FFF2-40B4-BE49-F238E27FC236}">
                  <a16:creationId xmlns:a16="http://schemas.microsoft.com/office/drawing/2014/main" id="{FA3D22D1-BC7E-4934-814C-F3F929A0FDA2}"/>
                </a:ext>
              </a:extLst>
            </p:cNvPr>
            <p:cNvSpPr/>
            <p:nvPr/>
          </p:nvSpPr>
          <p:spPr>
            <a:xfrm>
              <a:off x="3394364" y="2757053"/>
              <a:ext cx="124691" cy="2632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340A9A1-1FE2-44CA-B6C9-0BAA045E99B7}"/>
                </a:ext>
              </a:extLst>
            </p:cNvPr>
            <p:cNvSpPr/>
            <p:nvPr/>
          </p:nvSpPr>
          <p:spPr>
            <a:xfrm>
              <a:off x="3380507" y="3380511"/>
              <a:ext cx="124691" cy="2632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7EB2579-108D-4D62-A72B-88F7575EBD5E}"/>
              </a:ext>
            </a:extLst>
          </p:cNvPr>
          <p:cNvGrpSpPr/>
          <p:nvPr/>
        </p:nvGrpSpPr>
        <p:grpSpPr>
          <a:xfrm>
            <a:off x="4485578" y="5126188"/>
            <a:ext cx="138548" cy="886696"/>
            <a:chOff x="3380507" y="2757053"/>
            <a:chExt cx="138548" cy="886696"/>
          </a:xfrm>
        </p:grpSpPr>
        <p:sp>
          <p:nvSpPr>
            <p:cNvPr id="18" name="Oval 17">
              <a:extLst>
                <a:ext uri="{FF2B5EF4-FFF2-40B4-BE49-F238E27FC236}">
                  <a16:creationId xmlns:a16="http://schemas.microsoft.com/office/drawing/2014/main" id="{F772CF61-6A01-467C-9E1D-28AD214B0CE7}"/>
                </a:ext>
              </a:extLst>
            </p:cNvPr>
            <p:cNvSpPr/>
            <p:nvPr/>
          </p:nvSpPr>
          <p:spPr>
            <a:xfrm>
              <a:off x="3394364" y="2757053"/>
              <a:ext cx="124691" cy="2632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95ED25F-73FC-4156-870D-CC19B0D7DC71}"/>
                </a:ext>
              </a:extLst>
            </p:cNvPr>
            <p:cNvSpPr/>
            <p:nvPr/>
          </p:nvSpPr>
          <p:spPr>
            <a:xfrm>
              <a:off x="3380507" y="3380511"/>
              <a:ext cx="124691" cy="2632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8BEBE13-EF71-4E2D-890D-734D82ED5AA0}"/>
              </a:ext>
            </a:extLst>
          </p:cNvPr>
          <p:cNvGrpSpPr/>
          <p:nvPr/>
        </p:nvGrpSpPr>
        <p:grpSpPr>
          <a:xfrm>
            <a:off x="1866404" y="5140033"/>
            <a:ext cx="138548" cy="886696"/>
            <a:chOff x="3380507" y="2757053"/>
            <a:chExt cx="138548" cy="886696"/>
          </a:xfrm>
        </p:grpSpPr>
        <p:sp>
          <p:nvSpPr>
            <p:cNvPr id="21" name="Oval 20">
              <a:extLst>
                <a:ext uri="{FF2B5EF4-FFF2-40B4-BE49-F238E27FC236}">
                  <a16:creationId xmlns:a16="http://schemas.microsoft.com/office/drawing/2014/main" id="{87B7BFF5-2B01-40BE-AE25-0512255719C1}"/>
                </a:ext>
              </a:extLst>
            </p:cNvPr>
            <p:cNvSpPr/>
            <p:nvPr/>
          </p:nvSpPr>
          <p:spPr>
            <a:xfrm>
              <a:off x="3394364" y="2757053"/>
              <a:ext cx="124691" cy="2632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629E092-140C-4BED-8B43-2B46718FBA5A}"/>
                </a:ext>
              </a:extLst>
            </p:cNvPr>
            <p:cNvSpPr/>
            <p:nvPr/>
          </p:nvSpPr>
          <p:spPr>
            <a:xfrm>
              <a:off x="3380507" y="3380511"/>
              <a:ext cx="124691" cy="2632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C69B7D3E-4BBF-45F9-84D8-766C61EECD2A}"/>
              </a:ext>
            </a:extLst>
          </p:cNvPr>
          <p:cNvSpPr txBox="1"/>
          <p:nvPr/>
        </p:nvSpPr>
        <p:spPr>
          <a:xfrm>
            <a:off x="1874397" y="346363"/>
            <a:ext cx="8443206" cy="584775"/>
          </a:xfrm>
          <a:prstGeom prst="rect">
            <a:avLst/>
          </a:prstGeom>
          <a:noFill/>
        </p:spPr>
        <p:txBody>
          <a:bodyPr wrap="square" rtlCol="0">
            <a:spAutoFit/>
          </a:bodyPr>
          <a:lstStyle/>
          <a:p>
            <a:pPr algn="ctr"/>
            <a:r>
              <a:rPr lang="en-US" sz="3200" dirty="0"/>
              <a:t>Making a Paper Fin Alignment Guide</a:t>
            </a:r>
          </a:p>
        </p:txBody>
      </p:sp>
      <p:sp>
        <p:nvSpPr>
          <p:cNvPr id="25" name="Rectangle 24">
            <a:extLst>
              <a:ext uri="{FF2B5EF4-FFF2-40B4-BE49-F238E27FC236}">
                <a16:creationId xmlns:a16="http://schemas.microsoft.com/office/drawing/2014/main" id="{20D376CE-040D-40EF-B6AB-F08CB7A54E91}"/>
              </a:ext>
            </a:extLst>
          </p:cNvPr>
          <p:cNvSpPr/>
          <p:nvPr/>
        </p:nvSpPr>
        <p:spPr>
          <a:xfrm>
            <a:off x="5667169" y="1676400"/>
            <a:ext cx="277090" cy="872836"/>
          </a:xfrm>
          <a:prstGeom prst="rect">
            <a:avLst/>
          </a:prstGeom>
          <a:pattFill prst="wdUpDiag">
            <a:fgClr>
              <a:schemeClr val="accent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A29F8F7-A696-43B8-8893-1D009E83A632}"/>
              </a:ext>
            </a:extLst>
          </p:cNvPr>
          <p:cNvSpPr/>
          <p:nvPr/>
        </p:nvSpPr>
        <p:spPr>
          <a:xfrm>
            <a:off x="5651998" y="5126180"/>
            <a:ext cx="277090" cy="872836"/>
          </a:xfrm>
          <a:prstGeom prst="rect">
            <a:avLst/>
          </a:prstGeom>
          <a:pattFill prst="wdUpDiag">
            <a:fgClr>
              <a:schemeClr val="accent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A6765A2-1536-43B5-B690-63247463CA19}"/>
              </a:ext>
            </a:extLst>
          </p:cNvPr>
          <p:cNvSpPr txBox="1"/>
          <p:nvPr/>
        </p:nvSpPr>
        <p:spPr>
          <a:xfrm>
            <a:off x="6400799" y="1512653"/>
            <a:ext cx="5109029" cy="923330"/>
          </a:xfrm>
          <a:prstGeom prst="rect">
            <a:avLst/>
          </a:prstGeom>
          <a:noFill/>
        </p:spPr>
        <p:txBody>
          <a:bodyPr wrap="square" rtlCol="0">
            <a:spAutoFit/>
          </a:bodyPr>
          <a:lstStyle/>
          <a:p>
            <a:r>
              <a:rPr lang="en-US" dirty="0"/>
              <a:t>Cut a 2” (approx.) wide strip of paper.  Make it long enough so it can be wrapped around the body tube.  Leave some overlap (cross hatched area)</a:t>
            </a:r>
          </a:p>
        </p:txBody>
      </p:sp>
      <p:sp>
        <p:nvSpPr>
          <p:cNvPr id="29" name="TextBox 28">
            <a:extLst>
              <a:ext uri="{FF2B5EF4-FFF2-40B4-BE49-F238E27FC236}">
                <a16:creationId xmlns:a16="http://schemas.microsoft.com/office/drawing/2014/main" id="{D1C30B75-C3C6-415A-BDF5-69EE042405C9}"/>
              </a:ext>
            </a:extLst>
          </p:cNvPr>
          <p:cNvSpPr txBox="1"/>
          <p:nvPr/>
        </p:nvSpPr>
        <p:spPr>
          <a:xfrm>
            <a:off x="4116788" y="2860968"/>
            <a:ext cx="5500914" cy="646331"/>
          </a:xfrm>
          <a:prstGeom prst="rect">
            <a:avLst/>
          </a:prstGeom>
          <a:noFill/>
        </p:spPr>
        <p:txBody>
          <a:bodyPr wrap="square" rtlCol="0">
            <a:spAutoFit/>
          </a:bodyPr>
          <a:lstStyle/>
          <a:p>
            <a:r>
              <a:rPr lang="en-US" dirty="0"/>
              <a:t>Fold the paper strip in half, leaving the overlap section sticking out…   Make marks on the fold line.</a:t>
            </a:r>
          </a:p>
        </p:txBody>
      </p:sp>
      <p:grpSp>
        <p:nvGrpSpPr>
          <p:cNvPr id="31" name="Group 30">
            <a:extLst>
              <a:ext uri="{FF2B5EF4-FFF2-40B4-BE49-F238E27FC236}">
                <a16:creationId xmlns:a16="http://schemas.microsoft.com/office/drawing/2014/main" id="{99375D58-ACD6-4CD8-A6F4-FE1566D59438}"/>
              </a:ext>
            </a:extLst>
          </p:cNvPr>
          <p:cNvGrpSpPr/>
          <p:nvPr/>
        </p:nvGrpSpPr>
        <p:grpSpPr>
          <a:xfrm>
            <a:off x="767931" y="3914252"/>
            <a:ext cx="138548" cy="886696"/>
            <a:chOff x="3380507" y="2757053"/>
            <a:chExt cx="138548" cy="886696"/>
          </a:xfrm>
        </p:grpSpPr>
        <p:sp>
          <p:nvSpPr>
            <p:cNvPr id="32" name="Oval 31">
              <a:extLst>
                <a:ext uri="{FF2B5EF4-FFF2-40B4-BE49-F238E27FC236}">
                  <a16:creationId xmlns:a16="http://schemas.microsoft.com/office/drawing/2014/main" id="{2F784CD2-E59E-4E67-B41B-63BDCE4B4EA3}"/>
                </a:ext>
              </a:extLst>
            </p:cNvPr>
            <p:cNvSpPr/>
            <p:nvPr/>
          </p:nvSpPr>
          <p:spPr>
            <a:xfrm>
              <a:off x="3394364" y="2757053"/>
              <a:ext cx="124691" cy="2632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F6C3B7C-5557-4838-BC0B-583DB482CB22}"/>
                </a:ext>
              </a:extLst>
            </p:cNvPr>
            <p:cNvSpPr/>
            <p:nvPr/>
          </p:nvSpPr>
          <p:spPr>
            <a:xfrm>
              <a:off x="3380507" y="3380511"/>
              <a:ext cx="124691" cy="2632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32C6F560-14D4-44E7-99C8-7DA723DD0831}"/>
              </a:ext>
            </a:extLst>
          </p:cNvPr>
          <p:cNvGrpSpPr/>
          <p:nvPr/>
        </p:nvGrpSpPr>
        <p:grpSpPr>
          <a:xfrm>
            <a:off x="5543133" y="5118936"/>
            <a:ext cx="138548" cy="886696"/>
            <a:chOff x="3380507" y="2757053"/>
            <a:chExt cx="138548" cy="886696"/>
          </a:xfrm>
        </p:grpSpPr>
        <p:sp>
          <p:nvSpPr>
            <p:cNvPr id="35" name="Oval 34">
              <a:extLst>
                <a:ext uri="{FF2B5EF4-FFF2-40B4-BE49-F238E27FC236}">
                  <a16:creationId xmlns:a16="http://schemas.microsoft.com/office/drawing/2014/main" id="{08A751FE-DCEE-42A9-9D24-C1A9DB19DC64}"/>
                </a:ext>
              </a:extLst>
            </p:cNvPr>
            <p:cNvSpPr/>
            <p:nvPr/>
          </p:nvSpPr>
          <p:spPr>
            <a:xfrm>
              <a:off x="3394364" y="2757053"/>
              <a:ext cx="124691" cy="2632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2B080D1-9D27-45E7-A775-03FE23E98772}"/>
                </a:ext>
              </a:extLst>
            </p:cNvPr>
            <p:cNvSpPr/>
            <p:nvPr/>
          </p:nvSpPr>
          <p:spPr>
            <a:xfrm>
              <a:off x="3380507" y="3380511"/>
              <a:ext cx="124691" cy="2632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BF0529C5-ED90-43B7-A65E-0615A62E72FE}"/>
              </a:ext>
            </a:extLst>
          </p:cNvPr>
          <p:cNvSpPr txBox="1"/>
          <p:nvPr/>
        </p:nvSpPr>
        <p:spPr>
          <a:xfrm>
            <a:off x="2901541" y="3944079"/>
            <a:ext cx="5500914" cy="923330"/>
          </a:xfrm>
          <a:prstGeom prst="rect">
            <a:avLst/>
          </a:prstGeom>
          <a:noFill/>
        </p:spPr>
        <p:txBody>
          <a:bodyPr wrap="square" rtlCol="0">
            <a:spAutoFit/>
          </a:bodyPr>
          <a:lstStyle/>
          <a:p>
            <a:r>
              <a:rPr lang="en-US" dirty="0"/>
              <a:t>Fold the paper strip in half again, leaving the overlap section sticking out as before…   Make marks on the fold line.</a:t>
            </a:r>
          </a:p>
        </p:txBody>
      </p:sp>
      <p:sp>
        <p:nvSpPr>
          <p:cNvPr id="38" name="TextBox 37">
            <a:extLst>
              <a:ext uri="{FF2B5EF4-FFF2-40B4-BE49-F238E27FC236}">
                <a16:creationId xmlns:a16="http://schemas.microsoft.com/office/drawing/2014/main" id="{9DD8BBAB-6EDB-4E16-904D-E60A791C78EB}"/>
              </a:ext>
            </a:extLst>
          </p:cNvPr>
          <p:cNvSpPr txBox="1"/>
          <p:nvPr/>
        </p:nvSpPr>
        <p:spPr>
          <a:xfrm>
            <a:off x="6647543" y="5140033"/>
            <a:ext cx="4862286" cy="646331"/>
          </a:xfrm>
          <a:prstGeom prst="rect">
            <a:avLst/>
          </a:prstGeom>
          <a:noFill/>
        </p:spPr>
        <p:txBody>
          <a:bodyPr wrap="square" rtlCol="0">
            <a:spAutoFit/>
          </a:bodyPr>
          <a:lstStyle/>
          <a:p>
            <a:r>
              <a:rPr lang="en-US" dirty="0"/>
              <a:t>When you unfold the paper strip, you should end up with evenly spaced reference marks.</a:t>
            </a:r>
          </a:p>
        </p:txBody>
      </p:sp>
    </p:spTree>
    <p:extLst>
      <p:ext uri="{BB962C8B-B14F-4D97-AF65-F5344CB8AC3E}">
        <p14:creationId xmlns:p14="http://schemas.microsoft.com/office/powerpoint/2010/main" val="420860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5B9C7-F22A-4EB9-830A-04EC56427A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826383" y="1502229"/>
            <a:ext cx="4015619" cy="3011714"/>
          </a:xfrm>
          <a:prstGeom prst="rect">
            <a:avLst/>
          </a:prstGeom>
        </p:spPr>
      </p:pic>
      <p:pic>
        <p:nvPicPr>
          <p:cNvPr id="5" name="Picture 4">
            <a:extLst>
              <a:ext uri="{FF2B5EF4-FFF2-40B4-BE49-F238E27FC236}">
                <a16:creationId xmlns:a16="http://schemas.microsoft.com/office/drawing/2014/main" id="{CE24CA4D-A529-43CD-AAF4-06BF128222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8382" y="1502228"/>
            <a:ext cx="4015620" cy="3011715"/>
          </a:xfrm>
          <a:prstGeom prst="rect">
            <a:avLst/>
          </a:prstGeom>
        </p:spPr>
      </p:pic>
      <p:sp>
        <p:nvSpPr>
          <p:cNvPr id="14" name="TextBox 13">
            <a:extLst>
              <a:ext uri="{FF2B5EF4-FFF2-40B4-BE49-F238E27FC236}">
                <a16:creationId xmlns:a16="http://schemas.microsoft.com/office/drawing/2014/main" id="{2D49F453-CBD7-410C-8DD5-BA946B7D0FAA}"/>
              </a:ext>
            </a:extLst>
          </p:cNvPr>
          <p:cNvSpPr txBox="1"/>
          <p:nvPr/>
        </p:nvSpPr>
        <p:spPr>
          <a:xfrm>
            <a:off x="1874397" y="346363"/>
            <a:ext cx="8443206" cy="584775"/>
          </a:xfrm>
          <a:prstGeom prst="rect">
            <a:avLst/>
          </a:prstGeom>
          <a:noFill/>
        </p:spPr>
        <p:txBody>
          <a:bodyPr wrap="square" rtlCol="0">
            <a:spAutoFit/>
          </a:bodyPr>
          <a:lstStyle/>
          <a:p>
            <a:pPr algn="ctr"/>
            <a:r>
              <a:rPr lang="en-US" sz="3200" dirty="0"/>
              <a:t>Making a Paper Fin Alignment Guide</a:t>
            </a:r>
          </a:p>
        </p:txBody>
      </p:sp>
      <p:sp>
        <p:nvSpPr>
          <p:cNvPr id="15" name="Rectangle 14">
            <a:extLst>
              <a:ext uri="{FF2B5EF4-FFF2-40B4-BE49-F238E27FC236}">
                <a16:creationId xmlns:a16="http://schemas.microsoft.com/office/drawing/2014/main" id="{AAD590C6-4D8B-4995-8019-DCC5908BB28B}"/>
              </a:ext>
            </a:extLst>
          </p:cNvPr>
          <p:cNvSpPr/>
          <p:nvPr/>
        </p:nvSpPr>
        <p:spPr>
          <a:xfrm>
            <a:off x="1874397" y="4797769"/>
            <a:ext cx="8839200" cy="1200329"/>
          </a:xfrm>
          <a:prstGeom prst="rect">
            <a:avLst/>
          </a:prstGeom>
        </p:spPr>
        <p:txBody>
          <a:bodyPr wrap="square">
            <a:spAutoFit/>
          </a:bodyPr>
          <a:lstStyle/>
          <a:p>
            <a:pPr algn="ctr"/>
            <a:r>
              <a:rPr lang="en-US" sz="2400" dirty="0"/>
              <a:t>Wrap the paper strip around the fin collar.  The cross-hatched area denotes the overlap.  Fold the strip in half up to the edge of the overlap area. </a:t>
            </a:r>
          </a:p>
        </p:txBody>
      </p:sp>
    </p:spTree>
    <p:extLst>
      <p:ext uri="{BB962C8B-B14F-4D97-AF65-F5344CB8AC3E}">
        <p14:creationId xmlns:p14="http://schemas.microsoft.com/office/powerpoint/2010/main" val="353237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A8D118-FC34-421B-9C2E-9E3CAEBA9D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52697" y="1484485"/>
            <a:ext cx="3454399" cy="2920995"/>
          </a:xfrm>
          <a:prstGeom prst="rect">
            <a:avLst/>
          </a:prstGeom>
        </p:spPr>
      </p:pic>
      <p:pic>
        <p:nvPicPr>
          <p:cNvPr id="3" name="Picture 2">
            <a:extLst>
              <a:ext uri="{FF2B5EF4-FFF2-40B4-BE49-F238E27FC236}">
                <a16:creationId xmlns:a16="http://schemas.microsoft.com/office/drawing/2014/main" id="{330AE97F-354E-4AF5-AA8B-ABD45918D2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39318" y="1484485"/>
            <a:ext cx="3628573" cy="2920995"/>
          </a:xfrm>
          <a:prstGeom prst="rect">
            <a:avLst/>
          </a:prstGeom>
        </p:spPr>
      </p:pic>
      <p:pic>
        <p:nvPicPr>
          <p:cNvPr id="4" name="Picture 3">
            <a:extLst>
              <a:ext uri="{FF2B5EF4-FFF2-40B4-BE49-F238E27FC236}">
                <a16:creationId xmlns:a16="http://schemas.microsoft.com/office/drawing/2014/main" id="{B867DE82-1C8D-4506-9690-32A31365D4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9945" y="1484485"/>
            <a:ext cx="3570513" cy="2920995"/>
          </a:xfrm>
          <a:prstGeom prst="rect">
            <a:avLst/>
          </a:prstGeom>
        </p:spPr>
      </p:pic>
      <p:sp>
        <p:nvSpPr>
          <p:cNvPr id="5" name="TextBox 4">
            <a:extLst>
              <a:ext uri="{FF2B5EF4-FFF2-40B4-BE49-F238E27FC236}">
                <a16:creationId xmlns:a16="http://schemas.microsoft.com/office/drawing/2014/main" id="{6308802B-7F81-4D5E-8FEA-52EE5093463F}"/>
              </a:ext>
            </a:extLst>
          </p:cNvPr>
          <p:cNvSpPr txBox="1"/>
          <p:nvPr/>
        </p:nvSpPr>
        <p:spPr>
          <a:xfrm>
            <a:off x="1874397" y="346363"/>
            <a:ext cx="8443206" cy="584775"/>
          </a:xfrm>
          <a:prstGeom prst="rect">
            <a:avLst/>
          </a:prstGeom>
          <a:noFill/>
        </p:spPr>
        <p:txBody>
          <a:bodyPr wrap="square" rtlCol="0">
            <a:spAutoFit/>
          </a:bodyPr>
          <a:lstStyle/>
          <a:p>
            <a:pPr algn="ctr"/>
            <a:r>
              <a:rPr lang="en-US" sz="3200" dirty="0"/>
              <a:t>Making a Paper Fin Alignment Guide</a:t>
            </a:r>
          </a:p>
        </p:txBody>
      </p:sp>
      <p:sp>
        <p:nvSpPr>
          <p:cNvPr id="6" name="Rectangle 5">
            <a:extLst>
              <a:ext uri="{FF2B5EF4-FFF2-40B4-BE49-F238E27FC236}">
                <a16:creationId xmlns:a16="http://schemas.microsoft.com/office/drawing/2014/main" id="{B6152542-69E5-412E-A3B9-C1030B436723}"/>
              </a:ext>
            </a:extLst>
          </p:cNvPr>
          <p:cNvSpPr/>
          <p:nvPr/>
        </p:nvSpPr>
        <p:spPr>
          <a:xfrm>
            <a:off x="1874397" y="4773350"/>
            <a:ext cx="8839200" cy="1200329"/>
          </a:xfrm>
          <a:prstGeom prst="rect">
            <a:avLst/>
          </a:prstGeom>
        </p:spPr>
        <p:txBody>
          <a:bodyPr wrap="square">
            <a:spAutoFit/>
          </a:bodyPr>
          <a:lstStyle/>
          <a:p>
            <a:pPr algn="ctr"/>
            <a:r>
              <a:rPr lang="en-US" sz="2400" dirty="0"/>
              <a:t>Fold the strip of paper in half, then mark the fold line.  Fold the paper in half a second time and mark the fold lines.  Once this is done, the strip will be divided into 4 equal sections. </a:t>
            </a:r>
          </a:p>
        </p:txBody>
      </p:sp>
    </p:spTree>
    <p:extLst>
      <p:ext uri="{BB962C8B-B14F-4D97-AF65-F5344CB8AC3E}">
        <p14:creationId xmlns:p14="http://schemas.microsoft.com/office/powerpoint/2010/main" val="275465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F31650-5A78-4586-A7A3-CE41CAD4B9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26971" y="1241769"/>
            <a:ext cx="5138058" cy="3773714"/>
          </a:xfrm>
          <a:prstGeom prst="rect">
            <a:avLst/>
          </a:prstGeom>
        </p:spPr>
      </p:pic>
      <p:sp>
        <p:nvSpPr>
          <p:cNvPr id="3" name="TextBox 2">
            <a:extLst>
              <a:ext uri="{FF2B5EF4-FFF2-40B4-BE49-F238E27FC236}">
                <a16:creationId xmlns:a16="http://schemas.microsoft.com/office/drawing/2014/main" id="{2889A50B-DC06-4FEA-8236-0FA3848ECEBB}"/>
              </a:ext>
            </a:extLst>
          </p:cNvPr>
          <p:cNvSpPr txBox="1"/>
          <p:nvPr/>
        </p:nvSpPr>
        <p:spPr>
          <a:xfrm>
            <a:off x="1874397" y="346363"/>
            <a:ext cx="8443206" cy="584775"/>
          </a:xfrm>
          <a:prstGeom prst="rect">
            <a:avLst/>
          </a:prstGeom>
          <a:noFill/>
        </p:spPr>
        <p:txBody>
          <a:bodyPr wrap="square" rtlCol="0">
            <a:spAutoFit/>
          </a:bodyPr>
          <a:lstStyle/>
          <a:p>
            <a:pPr algn="ctr"/>
            <a:r>
              <a:rPr lang="en-US" sz="3200" dirty="0"/>
              <a:t>Making a Paper Fin Alignment Guide</a:t>
            </a:r>
          </a:p>
        </p:txBody>
      </p:sp>
      <p:sp>
        <p:nvSpPr>
          <p:cNvPr id="4" name="Rectangle 3">
            <a:extLst>
              <a:ext uri="{FF2B5EF4-FFF2-40B4-BE49-F238E27FC236}">
                <a16:creationId xmlns:a16="http://schemas.microsoft.com/office/drawing/2014/main" id="{7FDCB486-3D91-43C5-9BAC-E9BA89402F22}"/>
              </a:ext>
            </a:extLst>
          </p:cNvPr>
          <p:cNvSpPr/>
          <p:nvPr/>
        </p:nvSpPr>
        <p:spPr>
          <a:xfrm>
            <a:off x="1874397" y="5204169"/>
            <a:ext cx="8839200" cy="830997"/>
          </a:xfrm>
          <a:prstGeom prst="rect">
            <a:avLst/>
          </a:prstGeom>
        </p:spPr>
        <p:txBody>
          <a:bodyPr wrap="square">
            <a:spAutoFit/>
          </a:bodyPr>
          <a:lstStyle/>
          <a:p>
            <a:pPr algn="ctr"/>
            <a:r>
              <a:rPr lang="en-US" sz="2400" dirty="0"/>
              <a:t>Wrap the completed fin guide around the fin collar and transfer marks to the tube.  </a:t>
            </a:r>
          </a:p>
        </p:txBody>
      </p:sp>
    </p:spTree>
    <p:extLst>
      <p:ext uri="{BB962C8B-B14F-4D97-AF65-F5344CB8AC3E}">
        <p14:creationId xmlns:p14="http://schemas.microsoft.com/office/powerpoint/2010/main" val="388741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09913A-0D36-46E6-ACF9-9078DCE1F0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579387" y="1345127"/>
            <a:ext cx="3368111" cy="3256370"/>
          </a:xfrm>
          <a:prstGeom prst="rect">
            <a:avLst/>
          </a:prstGeom>
        </p:spPr>
      </p:pic>
      <p:sp>
        <p:nvSpPr>
          <p:cNvPr id="3" name="Rectangle 2">
            <a:extLst>
              <a:ext uri="{FF2B5EF4-FFF2-40B4-BE49-F238E27FC236}">
                <a16:creationId xmlns:a16="http://schemas.microsoft.com/office/drawing/2014/main" id="{6170B959-BBED-4014-8884-15E1D3EF404E}"/>
              </a:ext>
            </a:extLst>
          </p:cNvPr>
          <p:cNvSpPr/>
          <p:nvPr/>
        </p:nvSpPr>
        <p:spPr>
          <a:xfrm>
            <a:off x="1874397" y="4928398"/>
            <a:ext cx="8839200" cy="1569660"/>
          </a:xfrm>
          <a:prstGeom prst="rect">
            <a:avLst/>
          </a:prstGeom>
        </p:spPr>
        <p:txBody>
          <a:bodyPr wrap="square">
            <a:spAutoFit/>
          </a:bodyPr>
          <a:lstStyle/>
          <a:p>
            <a:pPr algn="ctr"/>
            <a:r>
              <a:rPr lang="en-US" sz="2400" dirty="0"/>
              <a:t>Use a ruler to connect the reference lines, or use the door frame notch technique.   The fins will be glued along these lines.  If done properly, the fins will be equally spaced and aligned with the rocket body tube</a:t>
            </a:r>
          </a:p>
        </p:txBody>
      </p:sp>
      <p:sp>
        <p:nvSpPr>
          <p:cNvPr id="4" name="TextBox 3">
            <a:extLst>
              <a:ext uri="{FF2B5EF4-FFF2-40B4-BE49-F238E27FC236}">
                <a16:creationId xmlns:a16="http://schemas.microsoft.com/office/drawing/2014/main" id="{6BB010E9-A52E-4174-B29F-F0B06F3B0203}"/>
              </a:ext>
            </a:extLst>
          </p:cNvPr>
          <p:cNvSpPr txBox="1"/>
          <p:nvPr/>
        </p:nvSpPr>
        <p:spPr>
          <a:xfrm>
            <a:off x="1874397" y="346363"/>
            <a:ext cx="8443206" cy="584775"/>
          </a:xfrm>
          <a:prstGeom prst="rect">
            <a:avLst/>
          </a:prstGeom>
          <a:noFill/>
        </p:spPr>
        <p:txBody>
          <a:bodyPr wrap="square" rtlCol="0">
            <a:spAutoFit/>
          </a:bodyPr>
          <a:lstStyle/>
          <a:p>
            <a:pPr algn="ctr"/>
            <a:r>
              <a:rPr lang="en-US" sz="3200" dirty="0"/>
              <a:t>Mark the fin alignment lines on the Fin Collar</a:t>
            </a:r>
          </a:p>
        </p:txBody>
      </p:sp>
      <p:pic>
        <p:nvPicPr>
          <p:cNvPr id="5" name="Picture 4">
            <a:extLst>
              <a:ext uri="{FF2B5EF4-FFF2-40B4-BE49-F238E27FC236}">
                <a16:creationId xmlns:a16="http://schemas.microsoft.com/office/drawing/2014/main" id="{D36F7471-F9BA-4535-8654-E1066313A3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241313" y="1341938"/>
            <a:ext cx="3368112" cy="3262745"/>
          </a:xfrm>
          <a:prstGeom prst="rect">
            <a:avLst/>
          </a:prstGeom>
        </p:spPr>
      </p:pic>
      <p:sp>
        <p:nvSpPr>
          <p:cNvPr id="6" name="Oval 5">
            <a:extLst>
              <a:ext uri="{FF2B5EF4-FFF2-40B4-BE49-F238E27FC236}">
                <a16:creationId xmlns:a16="http://schemas.microsoft.com/office/drawing/2014/main" id="{FE33D2EA-AE4A-4231-82C8-7DCE7D95A1F4}"/>
              </a:ext>
            </a:extLst>
          </p:cNvPr>
          <p:cNvSpPr/>
          <p:nvPr/>
        </p:nvSpPr>
        <p:spPr>
          <a:xfrm rot="2285768">
            <a:off x="7760085" y="1579300"/>
            <a:ext cx="943429" cy="30915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2FF53F-2600-405A-9770-42C453C06BE8}"/>
              </a:ext>
            </a:extLst>
          </p:cNvPr>
          <p:cNvSpPr txBox="1"/>
          <p:nvPr/>
        </p:nvSpPr>
        <p:spPr>
          <a:xfrm>
            <a:off x="9768114" y="2191657"/>
            <a:ext cx="1582057" cy="646331"/>
          </a:xfrm>
          <a:prstGeom prst="rect">
            <a:avLst/>
          </a:prstGeom>
          <a:noFill/>
        </p:spPr>
        <p:txBody>
          <a:bodyPr wrap="square" rtlCol="0">
            <a:spAutoFit/>
          </a:bodyPr>
          <a:lstStyle/>
          <a:p>
            <a:r>
              <a:rPr lang="en-US" dirty="0"/>
              <a:t>Fin alignment line (4 total)</a:t>
            </a:r>
          </a:p>
        </p:txBody>
      </p:sp>
    </p:spTree>
    <p:extLst>
      <p:ext uri="{BB962C8B-B14F-4D97-AF65-F5344CB8AC3E}">
        <p14:creationId xmlns:p14="http://schemas.microsoft.com/office/powerpoint/2010/main" val="403737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B2DE45-474F-449C-B1F7-CB487B3988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06090" y="1316178"/>
            <a:ext cx="4779819" cy="3354407"/>
          </a:xfrm>
          <a:prstGeom prst="rect">
            <a:avLst/>
          </a:prstGeom>
        </p:spPr>
      </p:pic>
      <p:sp>
        <p:nvSpPr>
          <p:cNvPr id="4" name="TextBox 3">
            <a:extLst>
              <a:ext uri="{FF2B5EF4-FFF2-40B4-BE49-F238E27FC236}">
                <a16:creationId xmlns:a16="http://schemas.microsoft.com/office/drawing/2014/main" id="{B3F8B910-BDC3-41BB-AAEB-C376A7E180F9}"/>
              </a:ext>
            </a:extLst>
          </p:cNvPr>
          <p:cNvSpPr txBox="1"/>
          <p:nvPr/>
        </p:nvSpPr>
        <p:spPr>
          <a:xfrm>
            <a:off x="1874397" y="346363"/>
            <a:ext cx="8443206" cy="584775"/>
          </a:xfrm>
          <a:prstGeom prst="rect">
            <a:avLst/>
          </a:prstGeom>
          <a:noFill/>
        </p:spPr>
        <p:txBody>
          <a:bodyPr wrap="square" rtlCol="0">
            <a:spAutoFit/>
          </a:bodyPr>
          <a:lstStyle/>
          <a:p>
            <a:pPr algn="ctr"/>
            <a:r>
              <a:rPr lang="en-US" sz="3200" dirty="0"/>
              <a:t>Securing Fins to the Fin Collars</a:t>
            </a:r>
          </a:p>
        </p:txBody>
      </p:sp>
      <p:sp>
        <p:nvSpPr>
          <p:cNvPr id="5" name="Rectangle 4">
            <a:extLst>
              <a:ext uri="{FF2B5EF4-FFF2-40B4-BE49-F238E27FC236}">
                <a16:creationId xmlns:a16="http://schemas.microsoft.com/office/drawing/2014/main" id="{6426D47A-7E4A-42D9-B030-330CC341E533}"/>
              </a:ext>
            </a:extLst>
          </p:cNvPr>
          <p:cNvSpPr/>
          <p:nvPr/>
        </p:nvSpPr>
        <p:spPr>
          <a:xfrm>
            <a:off x="1874397" y="5015483"/>
            <a:ext cx="8839200" cy="1200329"/>
          </a:xfrm>
          <a:prstGeom prst="rect">
            <a:avLst/>
          </a:prstGeom>
        </p:spPr>
        <p:txBody>
          <a:bodyPr wrap="square">
            <a:spAutoFit/>
          </a:bodyPr>
          <a:lstStyle/>
          <a:p>
            <a:pPr algn="ctr"/>
            <a:r>
              <a:rPr lang="en-US" sz="2400" dirty="0"/>
              <a:t>Use 5-minute epoxy to secure the fins to the fin collars.  Use of the epoxy greatly speeds up the fin gluing process (white glue takes a long time to dry…).</a:t>
            </a:r>
          </a:p>
        </p:txBody>
      </p:sp>
    </p:spTree>
    <p:extLst>
      <p:ext uri="{BB962C8B-B14F-4D97-AF65-F5344CB8AC3E}">
        <p14:creationId xmlns:p14="http://schemas.microsoft.com/office/powerpoint/2010/main" val="283407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7BA467-82B7-44D4-85B8-22691D1007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70368" y="1198419"/>
            <a:ext cx="4017819" cy="3117274"/>
          </a:xfrm>
          <a:prstGeom prst="rect">
            <a:avLst/>
          </a:prstGeom>
        </p:spPr>
      </p:pic>
      <p:sp>
        <p:nvSpPr>
          <p:cNvPr id="8" name="TextBox 7">
            <a:extLst>
              <a:ext uri="{FF2B5EF4-FFF2-40B4-BE49-F238E27FC236}">
                <a16:creationId xmlns:a16="http://schemas.microsoft.com/office/drawing/2014/main" id="{D6BCC7D5-6785-4462-9DE5-51631E6F5307}"/>
              </a:ext>
            </a:extLst>
          </p:cNvPr>
          <p:cNvSpPr txBox="1"/>
          <p:nvPr/>
        </p:nvSpPr>
        <p:spPr>
          <a:xfrm>
            <a:off x="1874397" y="346363"/>
            <a:ext cx="8443206" cy="584775"/>
          </a:xfrm>
          <a:prstGeom prst="rect">
            <a:avLst/>
          </a:prstGeom>
          <a:noFill/>
        </p:spPr>
        <p:txBody>
          <a:bodyPr wrap="square" rtlCol="0">
            <a:spAutoFit/>
          </a:bodyPr>
          <a:lstStyle/>
          <a:p>
            <a:pPr algn="ctr"/>
            <a:r>
              <a:rPr lang="en-US" sz="3200" dirty="0"/>
              <a:t>String Collar</a:t>
            </a:r>
          </a:p>
        </p:txBody>
      </p:sp>
      <p:sp>
        <p:nvSpPr>
          <p:cNvPr id="9" name="Rectangle 8">
            <a:extLst>
              <a:ext uri="{FF2B5EF4-FFF2-40B4-BE49-F238E27FC236}">
                <a16:creationId xmlns:a16="http://schemas.microsoft.com/office/drawing/2014/main" id="{BE1C88EB-0C02-4599-BA41-4A026AE2273D}"/>
              </a:ext>
            </a:extLst>
          </p:cNvPr>
          <p:cNvSpPr/>
          <p:nvPr/>
        </p:nvSpPr>
        <p:spPr>
          <a:xfrm>
            <a:off x="1805122" y="4707664"/>
            <a:ext cx="8839200" cy="1200329"/>
          </a:xfrm>
          <a:prstGeom prst="rect">
            <a:avLst/>
          </a:prstGeom>
        </p:spPr>
        <p:txBody>
          <a:bodyPr wrap="square">
            <a:spAutoFit/>
          </a:bodyPr>
          <a:lstStyle/>
          <a:p>
            <a:pPr algn="ctr"/>
            <a:r>
              <a:rPr lang="en-US" sz="2400" dirty="0"/>
              <a:t>The same collar fabrication techniques can be used to fabricate a movable string collar.   A string attachment loop can be made out of a paperclip, poster board or thin metal flashing.</a:t>
            </a:r>
          </a:p>
        </p:txBody>
      </p:sp>
      <p:pic>
        <p:nvPicPr>
          <p:cNvPr id="10" name="Picture 9">
            <a:extLst>
              <a:ext uri="{FF2B5EF4-FFF2-40B4-BE49-F238E27FC236}">
                <a16:creationId xmlns:a16="http://schemas.microsoft.com/office/drawing/2014/main" id="{079C3341-E682-4D2B-BBB9-69F5335CD5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6359237" y="1198419"/>
            <a:ext cx="4156365" cy="3117274"/>
          </a:xfrm>
          <a:prstGeom prst="rect">
            <a:avLst/>
          </a:prstGeom>
        </p:spPr>
      </p:pic>
    </p:spTree>
    <p:extLst>
      <p:ext uri="{BB962C8B-B14F-4D97-AF65-F5344CB8AC3E}">
        <p14:creationId xmlns:p14="http://schemas.microsoft.com/office/powerpoint/2010/main" val="424429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A52C45-DC83-4F6B-8D59-008B48823AF1}"/>
              </a:ext>
            </a:extLst>
          </p:cNvPr>
          <p:cNvSpPr txBox="1"/>
          <p:nvPr/>
        </p:nvSpPr>
        <p:spPr>
          <a:xfrm>
            <a:off x="1939637" y="1149927"/>
            <a:ext cx="4350327" cy="3385542"/>
          </a:xfrm>
          <a:prstGeom prst="rect">
            <a:avLst/>
          </a:prstGeom>
          <a:noFill/>
        </p:spPr>
        <p:txBody>
          <a:bodyPr wrap="square" rtlCol="0">
            <a:spAutoFit/>
          </a:bodyPr>
          <a:lstStyle/>
          <a:p>
            <a:r>
              <a:rPr lang="en-US" sz="2800" dirty="0"/>
              <a:t>Materials and Supplies:</a:t>
            </a:r>
          </a:p>
          <a:p>
            <a:endParaRPr lang="en-US" sz="2800" dirty="0"/>
          </a:p>
          <a:p>
            <a:pPr marL="285750" indent="-285750">
              <a:buFont typeface="Arial" panose="020B0604020202020204" pitchFamily="34" charset="0"/>
              <a:buChar char="•"/>
            </a:pPr>
            <a:r>
              <a:rPr lang="en-US" sz="2800" dirty="0"/>
              <a:t>Model Rocket Kit</a:t>
            </a:r>
          </a:p>
          <a:p>
            <a:pPr marL="285750" indent="-285750">
              <a:buFont typeface="Arial" panose="020B0604020202020204" pitchFamily="34" charset="0"/>
              <a:buChar char="•"/>
            </a:pPr>
            <a:r>
              <a:rPr lang="en-US" sz="2800" dirty="0"/>
              <a:t>Balsawood sheet</a:t>
            </a:r>
          </a:p>
          <a:p>
            <a:pPr marL="285750" indent="-285750">
              <a:buFont typeface="Arial" panose="020B0604020202020204" pitchFamily="34" charset="0"/>
              <a:buChar char="•"/>
            </a:pPr>
            <a:r>
              <a:rPr lang="en-US" sz="2800" dirty="0"/>
              <a:t>Paper Towel Tube</a:t>
            </a:r>
          </a:p>
          <a:p>
            <a:pPr marL="285750" indent="-285750">
              <a:buFont typeface="Arial" panose="020B0604020202020204" pitchFamily="34" charset="0"/>
              <a:buChar char="•"/>
            </a:pPr>
            <a:r>
              <a:rPr lang="en-US" sz="2800" dirty="0"/>
              <a:t>Sheet of Paper</a:t>
            </a:r>
          </a:p>
          <a:p>
            <a:pPr marL="285750" indent="-285750">
              <a:buFont typeface="Arial" panose="020B0604020202020204" pitchFamily="34" charset="0"/>
              <a:buChar char="•"/>
            </a:pPr>
            <a:r>
              <a:rPr lang="en-US" sz="2800" dirty="0"/>
              <a:t>Aluminum Foil</a:t>
            </a:r>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BB85C4FD-F8DD-45F4-B035-93DC3C5FC9EB}"/>
              </a:ext>
            </a:extLst>
          </p:cNvPr>
          <p:cNvSpPr txBox="1"/>
          <p:nvPr/>
        </p:nvSpPr>
        <p:spPr>
          <a:xfrm>
            <a:off x="6594764" y="2011701"/>
            <a:ext cx="4350327" cy="2523768"/>
          </a:xfrm>
          <a:prstGeom prst="rect">
            <a:avLst/>
          </a:prstGeom>
          <a:noFill/>
        </p:spPr>
        <p:txBody>
          <a:bodyPr wrap="square" rtlCol="0">
            <a:spAutoFit/>
          </a:bodyPr>
          <a:lstStyle/>
          <a:p>
            <a:pPr marL="285750" indent="-285750">
              <a:buFont typeface="Arial" panose="020B0604020202020204" pitchFamily="34" charset="0"/>
              <a:buChar char="•"/>
            </a:pPr>
            <a:r>
              <a:rPr lang="en-US" sz="2800" dirty="0"/>
              <a:t>Utility/Hobby Knife</a:t>
            </a:r>
          </a:p>
          <a:p>
            <a:pPr marL="285750" indent="-285750">
              <a:buFont typeface="Arial" panose="020B0604020202020204" pitchFamily="34" charset="0"/>
              <a:buChar char="•"/>
            </a:pPr>
            <a:r>
              <a:rPr lang="en-US" sz="2800" dirty="0"/>
              <a:t>Masking Tape</a:t>
            </a:r>
          </a:p>
          <a:p>
            <a:pPr marL="285750" indent="-285750">
              <a:buFont typeface="Arial" panose="020B0604020202020204" pitchFamily="34" charset="0"/>
              <a:buChar char="•"/>
            </a:pPr>
            <a:r>
              <a:rPr lang="en-US" sz="2800" dirty="0"/>
              <a:t>Pencil / Marker</a:t>
            </a:r>
          </a:p>
          <a:p>
            <a:pPr marL="285750" indent="-285750">
              <a:buFont typeface="Arial" panose="020B0604020202020204" pitchFamily="34" charset="0"/>
              <a:buChar char="•"/>
            </a:pPr>
            <a:r>
              <a:rPr lang="en-US" sz="2800" dirty="0"/>
              <a:t>White Glue</a:t>
            </a:r>
          </a:p>
          <a:p>
            <a:pPr marL="285750" indent="-285750">
              <a:buFont typeface="Arial" panose="020B0604020202020204" pitchFamily="34" charset="0"/>
              <a:buChar char="•"/>
            </a:pPr>
            <a:r>
              <a:rPr lang="en-US" sz="2800" dirty="0"/>
              <a:t>5-minute Epoxy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4738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EE20B7-C851-4A96-A868-82E9F8E40C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9234" y="1672928"/>
            <a:ext cx="3057236" cy="2292927"/>
          </a:xfrm>
          <a:prstGeom prst="rect">
            <a:avLst/>
          </a:prstGeom>
        </p:spPr>
      </p:pic>
      <p:pic>
        <p:nvPicPr>
          <p:cNvPr id="5" name="Picture 4">
            <a:extLst>
              <a:ext uri="{FF2B5EF4-FFF2-40B4-BE49-F238E27FC236}">
                <a16:creationId xmlns:a16="http://schemas.microsoft.com/office/drawing/2014/main" id="{66C03451-BED7-43B3-9D47-5DCFCD37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2869" y="1662537"/>
            <a:ext cx="3057236" cy="2292927"/>
          </a:xfrm>
          <a:prstGeom prst="rect">
            <a:avLst/>
          </a:prstGeom>
        </p:spPr>
      </p:pic>
      <p:pic>
        <p:nvPicPr>
          <p:cNvPr id="7" name="Picture 6">
            <a:extLst>
              <a:ext uri="{FF2B5EF4-FFF2-40B4-BE49-F238E27FC236}">
                <a16:creationId xmlns:a16="http://schemas.microsoft.com/office/drawing/2014/main" id="{81F2FD9B-6DB2-43D5-8359-E27D1067BA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6504" y="1662537"/>
            <a:ext cx="3043383" cy="2282537"/>
          </a:xfrm>
          <a:prstGeom prst="rect">
            <a:avLst/>
          </a:prstGeom>
        </p:spPr>
      </p:pic>
      <p:sp>
        <p:nvSpPr>
          <p:cNvPr id="8" name="TextBox 7">
            <a:extLst>
              <a:ext uri="{FF2B5EF4-FFF2-40B4-BE49-F238E27FC236}">
                <a16:creationId xmlns:a16="http://schemas.microsoft.com/office/drawing/2014/main" id="{0B83B11A-4416-4F14-9B49-74A3FC88A153}"/>
              </a:ext>
            </a:extLst>
          </p:cNvPr>
          <p:cNvSpPr txBox="1"/>
          <p:nvPr/>
        </p:nvSpPr>
        <p:spPr>
          <a:xfrm>
            <a:off x="1874397" y="346363"/>
            <a:ext cx="8443206" cy="584775"/>
          </a:xfrm>
          <a:prstGeom prst="rect">
            <a:avLst/>
          </a:prstGeom>
          <a:noFill/>
        </p:spPr>
        <p:txBody>
          <a:bodyPr wrap="square" rtlCol="0">
            <a:spAutoFit/>
          </a:bodyPr>
          <a:lstStyle/>
          <a:p>
            <a:pPr algn="ctr"/>
            <a:r>
              <a:rPr lang="en-US" sz="3200" dirty="0"/>
              <a:t>Fin Set on Body Tube</a:t>
            </a:r>
          </a:p>
        </p:txBody>
      </p:sp>
      <p:sp>
        <p:nvSpPr>
          <p:cNvPr id="9" name="Rectangle 8">
            <a:extLst>
              <a:ext uri="{FF2B5EF4-FFF2-40B4-BE49-F238E27FC236}">
                <a16:creationId xmlns:a16="http://schemas.microsoft.com/office/drawing/2014/main" id="{4E78A233-2D56-4D28-9BFE-03D842DF26F8}"/>
              </a:ext>
            </a:extLst>
          </p:cNvPr>
          <p:cNvSpPr/>
          <p:nvPr/>
        </p:nvSpPr>
        <p:spPr>
          <a:xfrm>
            <a:off x="1279234" y="4364466"/>
            <a:ext cx="9970653" cy="461665"/>
          </a:xfrm>
          <a:prstGeom prst="rect">
            <a:avLst/>
          </a:prstGeom>
        </p:spPr>
        <p:txBody>
          <a:bodyPr wrap="square">
            <a:spAutoFit/>
          </a:bodyPr>
          <a:lstStyle/>
          <a:p>
            <a:pPr algn="ctr"/>
            <a:r>
              <a:rPr lang="en-US" sz="2400" dirty="0"/>
              <a:t>These images show how the fin sets can be positioned along the body tube. </a:t>
            </a:r>
          </a:p>
        </p:txBody>
      </p:sp>
    </p:spTree>
    <p:extLst>
      <p:ext uri="{BB962C8B-B14F-4D97-AF65-F5344CB8AC3E}">
        <p14:creationId xmlns:p14="http://schemas.microsoft.com/office/powerpoint/2010/main" val="380228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614535-DFF8-412E-B9EE-400F8245A8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25090" y="858981"/>
            <a:ext cx="5264728" cy="3948546"/>
          </a:xfrm>
          <a:prstGeom prst="rect">
            <a:avLst/>
          </a:prstGeom>
        </p:spPr>
      </p:pic>
      <p:sp>
        <p:nvSpPr>
          <p:cNvPr id="4" name="Rectangle 3">
            <a:extLst>
              <a:ext uri="{FF2B5EF4-FFF2-40B4-BE49-F238E27FC236}">
                <a16:creationId xmlns:a16="http://schemas.microsoft.com/office/drawing/2014/main" id="{E327B64A-BB06-4CE5-97D3-308BB231592C}"/>
              </a:ext>
            </a:extLst>
          </p:cNvPr>
          <p:cNvSpPr/>
          <p:nvPr/>
        </p:nvSpPr>
        <p:spPr>
          <a:xfrm>
            <a:off x="1110673" y="5329535"/>
            <a:ext cx="9970653" cy="461665"/>
          </a:xfrm>
          <a:prstGeom prst="rect">
            <a:avLst/>
          </a:prstGeom>
        </p:spPr>
        <p:txBody>
          <a:bodyPr wrap="square">
            <a:spAutoFit/>
          </a:bodyPr>
          <a:lstStyle/>
          <a:p>
            <a:pPr algn="ctr"/>
            <a:r>
              <a:rPr lang="en-US" sz="2400" dirty="0"/>
              <a:t>The completed test rocket with large square fins.</a:t>
            </a:r>
          </a:p>
        </p:txBody>
      </p:sp>
    </p:spTree>
    <p:extLst>
      <p:ext uri="{BB962C8B-B14F-4D97-AF65-F5344CB8AC3E}">
        <p14:creationId xmlns:p14="http://schemas.microsoft.com/office/powerpoint/2010/main" val="118473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59C3AF-F97D-45D5-8199-337966AEC0EE}"/>
              </a:ext>
            </a:extLst>
          </p:cNvPr>
          <p:cNvSpPr txBox="1"/>
          <p:nvPr/>
        </p:nvSpPr>
        <p:spPr>
          <a:xfrm>
            <a:off x="1669472" y="1436454"/>
            <a:ext cx="8354291" cy="3539430"/>
          </a:xfrm>
          <a:prstGeom prst="rect">
            <a:avLst/>
          </a:prstGeom>
          <a:noFill/>
        </p:spPr>
        <p:txBody>
          <a:bodyPr wrap="square" rtlCol="0">
            <a:spAutoFit/>
          </a:bodyPr>
          <a:lstStyle/>
          <a:p>
            <a:r>
              <a:rPr lang="en-US" sz="2800" dirty="0"/>
              <a:t>It is suggested that a model rocket kit be purchased for this project.  You should find a rocket that has a diameter on the order of 5 cm  (~2 in.) and a length around 50 cm (~20 in.).  The rocket kit will include tubes, nose cone, and balsawood for fins.</a:t>
            </a:r>
          </a:p>
          <a:p>
            <a:endParaRPr lang="en-US" sz="2800" dirty="0"/>
          </a:p>
          <a:p>
            <a:r>
              <a:rPr lang="en-US" sz="2800" dirty="0"/>
              <a:t>The dimensions of the tubes are not critical, its just easier to work with a larger model rocket.</a:t>
            </a:r>
          </a:p>
        </p:txBody>
      </p:sp>
    </p:spTree>
    <p:extLst>
      <p:ext uri="{BB962C8B-B14F-4D97-AF65-F5344CB8AC3E}">
        <p14:creationId xmlns:p14="http://schemas.microsoft.com/office/powerpoint/2010/main" val="39169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9E0B2-7BD5-4A07-A8B8-F09763E5202D}"/>
              </a:ext>
            </a:extLst>
          </p:cNvPr>
          <p:cNvGrpSpPr/>
          <p:nvPr/>
        </p:nvGrpSpPr>
        <p:grpSpPr>
          <a:xfrm>
            <a:off x="3491345" y="1802946"/>
            <a:ext cx="6386951" cy="568036"/>
            <a:chOff x="3103418" y="3520910"/>
            <a:chExt cx="6386951" cy="568036"/>
          </a:xfrm>
        </p:grpSpPr>
        <p:sp>
          <p:nvSpPr>
            <p:cNvPr id="5" name="Rectangle 4">
              <a:extLst>
                <a:ext uri="{FF2B5EF4-FFF2-40B4-BE49-F238E27FC236}">
                  <a16:creationId xmlns:a16="http://schemas.microsoft.com/office/drawing/2014/main" id="{6B1D466A-4288-47CD-BBA2-14EB82C23761}"/>
                </a:ext>
              </a:extLst>
            </p:cNvPr>
            <p:cNvSpPr/>
            <p:nvPr/>
          </p:nvSpPr>
          <p:spPr>
            <a:xfrm>
              <a:off x="3103418" y="3520910"/>
              <a:ext cx="4904510" cy="56803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Isosceles Triangle 5">
              <a:extLst>
                <a:ext uri="{FF2B5EF4-FFF2-40B4-BE49-F238E27FC236}">
                  <a16:creationId xmlns:a16="http://schemas.microsoft.com/office/drawing/2014/main" id="{F07FDBFB-4D5C-4817-B98E-1EBC22664795}"/>
                </a:ext>
              </a:extLst>
            </p:cNvPr>
            <p:cNvSpPr/>
            <p:nvPr/>
          </p:nvSpPr>
          <p:spPr>
            <a:xfrm rot="5400000">
              <a:off x="8666024" y="3264601"/>
              <a:ext cx="568036" cy="108065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BF56F72B-67E6-4584-B906-2531AF2B7255}"/>
              </a:ext>
            </a:extLst>
          </p:cNvPr>
          <p:cNvGrpSpPr/>
          <p:nvPr/>
        </p:nvGrpSpPr>
        <p:grpSpPr>
          <a:xfrm>
            <a:off x="3728192" y="3584325"/>
            <a:ext cx="679533" cy="1819893"/>
            <a:chOff x="1973278" y="2902527"/>
            <a:chExt cx="679533" cy="1819893"/>
          </a:xfrm>
        </p:grpSpPr>
        <p:sp>
          <p:nvSpPr>
            <p:cNvPr id="11" name="Rectangle 10">
              <a:extLst>
                <a:ext uri="{FF2B5EF4-FFF2-40B4-BE49-F238E27FC236}">
                  <a16:creationId xmlns:a16="http://schemas.microsoft.com/office/drawing/2014/main" id="{DCFD1991-868D-4183-82DF-E5C1779814F0}"/>
                </a:ext>
              </a:extLst>
            </p:cNvPr>
            <p:cNvSpPr/>
            <p:nvPr/>
          </p:nvSpPr>
          <p:spPr>
            <a:xfrm>
              <a:off x="1981196" y="3520910"/>
              <a:ext cx="665019" cy="58123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6DFFED62-BFB4-4C91-B574-F36A62B6DCEA}"/>
                </a:ext>
              </a:extLst>
            </p:cNvPr>
            <p:cNvSpPr/>
            <p:nvPr/>
          </p:nvSpPr>
          <p:spPr>
            <a:xfrm>
              <a:off x="1981196" y="2902527"/>
              <a:ext cx="665019" cy="618383"/>
            </a:xfrm>
            <a:prstGeom prst="trapezoid">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62E4E777-59B6-471F-9AD4-5E9AA9E91AE6}"/>
                </a:ext>
              </a:extLst>
            </p:cNvPr>
            <p:cNvSpPr/>
            <p:nvPr/>
          </p:nvSpPr>
          <p:spPr>
            <a:xfrm rot="10800000">
              <a:off x="1973278" y="4104037"/>
              <a:ext cx="665019" cy="618383"/>
            </a:xfrm>
            <a:prstGeom prst="trapezoid">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6F9D1768-86A9-4531-93BB-B6BED5846E48}"/>
                </a:ext>
              </a:extLst>
            </p:cNvPr>
            <p:cNvCxnSpPr>
              <a:cxnSpLocks/>
            </p:cNvCxnSpPr>
            <p:nvPr/>
          </p:nvCxnSpPr>
          <p:spPr>
            <a:xfrm>
              <a:off x="1981196" y="3804928"/>
              <a:ext cx="6716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2DA12FC6-11F4-4CCC-BDD6-01707DBEB191}"/>
              </a:ext>
            </a:extLst>
          </p:cNvPr>
          <p:cNvGrpSpPr/>
          <p:nvPr/>
        </p:nvGrpSpPr>
        <p:grpSpPr>
          <a:xfrm>
            <a:off x="5271985" y="3584329"/>
            <a:ext cx="665019" cy="1814003"/>
            <a:chOff x="5271985" y="3584329"/>
            <a:chExt cx="665019" cy="1814003"/>
          </a:xfrm>
        </p:grpSpPr>
        <p:sp>
          <p:nvSpPr>
            <p:cNvPr id="16" name="Rectangle 15">
              <a:extLst>
                <a:ext uri="{FF2B5EF4-FFF2-40B4-BE49-F238E27FC236}">
                  <a16:creationId xmlns:a16="http://schemas.microsoft.com/office/drawing/2014/main" id="{E21C4F0C-F191-4227-B3B1-95C984B34FC0}"/>
                </a:ext>
              </a:extLst>
            </p:cNvPr>
            <p:cNvSpPr/>
            <p:nvPr/>
          </p:nvSpPr>
          <p:spPr>
            <a:xfrm>
              <a:off x="5271985" y="4202712"/>
              <a:ext cx="665019" cy="58123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982461F1-72EA-412B-B496-D7B4992BE98B}"/>
                </a:ext>
              </a:extLst>
            </p:cNvPr>
            <p:cNvCxnSpPr>
              <a:cxnSpLocks/>
              <a:endCxn id="16" idx="3"/>
            </p:cNvCxnSpPr>
            <p:nvPr/>
          </p:nvCxnSpPr>
          <p:spPr>
            <a:xfrm>
              <a:off x="5271985" y="4486730"/>
              <a:ext cx="665019" cy="66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8F3D9B5-007B-4AEF-8F9D-3C0A53F0F37E}"/>
                </a:ext>
              </a:extLst>
            </p:cNvPr>
            <p:cNvSpPr/>
            <p:nvPr/>
          </p:nvSpPr>
          <p:spPr>
            <a:xfrm>
              <a:off x="5271985" y="3584329"/>
              <a:ext cx="665019" cy="61838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5996EAC-6271-4FDB-A8D8-D1AB6F556521}"/>
                </a:ext>
              </a:extLst>
            </p:cNvPr>
            <p:cNvSpPr/>
            <p:nvPr/>
          </p:nvSpPr>
          <p:spPr>
            <a:xfrm>
              <a:off x="5271985" y="4779950"/>
              <a:ext cx="665019" cy="61838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8B0C07E9-37FE-45DD-AB43-5D8590DB9883}"/>
              </a:ext>
            </a:extLst>
          </p:cNvPr>
          <p:cNvGrpSpPr/>
          <p:nvPr/>
        </p:nvGrpSpPr>
        <p:grpSpPr>
          <a:xfrm>
            <a:off x="6801264" y="3584325"/>
            <a:ext cx="934522" cy="1818919"/>
            <a:chOff x="6801264" y="3584325"/>
            <a:chExt cx="694047" cy="1818919"/>
          </a:xfrm>
        </p:grpSpPr>
        <p:sp>
          <p:nvSpPr>
            <p:cNvPr id="22" name="Rectangle 21">
              <a:extLst>
                <a:ext uri="{FF2B5EF4-FFF2-40B4-BE49-F238E27FC236}">
                  <a16:creationId xmlns:a16="http://schemas.microsoft.com/office/drawing/2014/main" id="{B6ECBABA-924B-4237-9456-FF09D74EA496}"/>
                </a:ext>
              </a:extLst>
            </p:cNvPr>
            <p:cNvSpPr/>
            <p:nvPr/>
          </p:nvSpPr>
          <p:spPr>
            <a:xfrm>
              <a:off x="6823696" y="4202710"/>
              <a:ext cx="665019" cy="58123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4298859C-42ED-454D-96E2-3FF5686BACCA}"/>
                </a:ext>
              </a:extLst>
            </p:cNvPr>
            <p:cNvCxnSpPr>
              <a:cxnSpLocks/>
            </p:cNvCxnSpPr>
            <p:nvPr/>
          </p:nvCxnSpPr>
          <p:spPr>
            <a:xfrm>
              <a:off x="6823696" y="4486728"/>
              <a:ext cx="6716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ight Triangle 23">
              <a:extLst>
                <a:ext uri="{FF2B5EF4-FFF2-40B4-BE49-F238E27FC236}">
                  <a16:creationId xmlns:a16="http://schemas.microsoft.com/office/drawing/2014/main" id="{76132806-56B9-4F9E-B2D9-907C7C6018EA}"/>
                </a:ext>
              </a:extLst>
            </p:cNvPr>
            <p:cNvSpPr/>
            <p:nvPr/>
          </p:nvSpPr>
          <p:spPr>
            <a:xfrm>
              <a:off x="6801264" y="3584325"/>
              <a:ext cx="671614" cy="618384"/>
            </a:xfrm>
            <a:prstGeom prst="r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Triangle 28">
              <a:extLst>
                <a:ext uri="{FF2B5EF4-FFF2-40B4-BE49-F238E27FC236}">
                  <a16:creationId xmlns:a16="http://schemas.microsoft.com/office/drawing/2014/main" id="{53DF2F5B-F1CE-4684-9907-4D40113CFAAA}"/>
                </a:ext>
              </a:extLst>
            </p:cNvPr>
            <p:cNvSpPr/>
            <p:nvPr/>
          </p:nvSpPr>
          <p:spPr>
            <a:xfrm rot="5400000">
              <a:off x="6835798" y="4758244"/>
              <a:ext cx="618384" cy="671615"/>
            </a:xfrm>
            <a:prstGeom prst="r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a:extLst>
              <a:ext uri="{FF2B5EF4-FFF2-40B4-BE49-F238E27FC236}">
                <a16:creationId xmlns:a16="http://schemas.microsoft.com/office/drawing/2014/main" id="{3E2BB409-3E3E-4EBC-B950-349F338417FF}"/>
              </a:ext>
            </a:extLst>
          </p:cNvPr>
          <p:cNvSpPr txBox="1"/>
          <p:nvPr/>
        </p:nvSpPr>
        <p:spPr>
          <a:xfrm>
            <a:off x="8630250" y="3886561"/>
            <a:ext cx="2431802" cy="1200329"/>
          </a:xfrm>
          <a:prstGeom prst="rect">
            <a:avLst/>
          </a:prstGeom>
          <a:noFill/>
        </p:spPr>
        <p:txBody>
          <a:bodyPr wrap="square" rtlCol="0">
            <a:spAutoFit/>
          </a:bodyPr>
          <a:lstStyle/>
          <a:p>
            <a:r>
              <a:rPr lang="en-US" sz="2400" dirty="0"/>
              <a:t>Maintain a constant fin area for each fin set.</a:t>
            </a:r>
          </a:p>
        </p:txBody>
      </p:sp>
      <p:grpSp>
        <p:nvGrpSpPr>
          <p:cNvPr id="2" name="Group 1">
            <a:extLst>
              <a:ext uri="{FF2B5EF4-FFF2-40B4-BE49-F238E27FC236}">
                <a16:creationId xmlns:a16="http://schemas.microsoft.com/office/drawing/2014/main" id="{1759A03D-F678-4796-ACAB-4DB7B9452A43}"/>
              </a:ext>
            </a:extLst>
          </p:cNvPr>
          <p:cNvGrpSpPr/>
          <p:nvPr/>
        </p:nvGrpSpPr>
        <p:grpSpPr>
          <a:xfrm>
            <a:off x="1642903" y="1537988"/>
            <a:ext cx="415636" cy="3241962"/>
            <a:chOff x="1652722" y="1266196"/>
            <a:chExt cx="415636" cy="3241962"/>
          </a:xfrm>
        </p:grpSpPr>
        <p:sp>
          <p:nvSpPr>
            <p:cNvPr id="25" name="Rectangle 24">
              <a:extLst>
                <a:ext uri="{FF2B5EF4-FFF2-40B4-BE49-F238E27FC236}">
                  <a16:creationId xmlns:a16="http://schemas.microsoft.com/office/drawing/2014/main" id="{6916940B-E265-4E74-A730-96335A955346}"/>
                </a:ext>
              </a:extLst>
            </p:cNvPr>
            <p:cNvSpPr/>
            <p:nvPr/>
          </p:nvSpPr>
          <p:spPr>
            <a:xfrm>
              <a:off x="1652722" y="3872711"/>
              <a:ext cx="415636" cy="635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CB5FF3C-2C96-46CF-98D0-7E1970953B9B}"/>
                </a:ext>
              </a:extLst>
            </p:cNvPr>
            <p:cNvCxnSpPr/>
            <p:nvPr/>
          </p:nvCxnSpPr>
          <p:spPr>
            <a:xfrm flipH="1" flipV="1">
              <a:off x="1832836" y="1266196"/>
              <a:ext cx="27709" cy="26203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B23BF07A-FADA-4621-BF28-33E9CD084B3F}"/>
              </a:ext>
            </a:extLst>
          </p:cNvPr>
          <p:cNvSpPr txBox="1"/>
          <p:nvPr/>
        </p:nvSpPr>
        <p:spPr>
          <a:xfrm>
            <a:off x="1039091" y="5094052"/>
            <a:ext cx="1810326" cy="646331"/>
          </a:xfrm>
          <a:prstGeom prst="rect">
            <a:avLst/>
          </a:prstGeom>
          <a:noFill/>
        </p:spPr>
        <p:txBody>
          <a:bodyPr wrap="square" rtlCol="0">
            <a:spAutoFit/>
          </a:bodyPr>
          <a:lstStyle/>
          <a:p>
            <a:pPr algn="ctr"/>
            <a:r>
              <a:rPr lang="en-US" dirty="0"/>
              <a:t>Movable String Collar</a:t>
            </a:r>
          </a:p>
        </p:txBody>
      </p:sp>
      <p:sp>
        <p:nvSpPr>
          <p:cNvPr id="27" name="TextBox 26">
            <a:extLst>
              <a:ext uri="{FF2B5EF4-FFF2-40B4-BE49-F238E27FC236}">
                <a16:creationId xmlns:a16="http://schemas.microsoft.com/office/drawing/2014/main" id="{6B26ACBC-8427-473C-8B21-476BC98E60C5}"/>
              </a:ext>
            </a:extLst>
          </p:cNvPr>
          <p:cNvSpPr txBox="1"/>
          <p:nvPr/>
        </p:nvSpPr>
        <p:spPr>
          <a:xfrm>
            <a:off x="4393211" y="5658293"/>
            <a:ext cx="2367148" cy="646331"/>
          </a:xfrm>
          <a:prstGeom prst="rect">
            <a:avLst/>
          </a:prstGeom>
          <a:noFill/>
        </p:spPr>
        <p:txBody>
          <a:bodyPr wrap="square" rtlCol="0">
            <a:spAutoFit/>
          </a:bodyPr>
          <a:lstStyle/>
          <a:p>
            <a:pPr algn="ctr"/>
            <a:r>
              <a:rPr lang="en-US" dirty="0"/>
              <a:t>Fin Sets Mounted to Fin Collars</a:t>
            </a:r>
          </a:p>
        </p:txBody>
      </p:sp>
      <p:sp>
        <p:nvSpPr>
          <p:cNvPr id="28" name="TextBox 27">
            <a:extLst>
              <a:ext uri="{FF2B5EF4-FFF2-40B4-BE49-F238E27FC236}">
                <a16:creationId xmlns:a16="http://schemas.microsoft.com/office/drawing/2014/main" id="{2F2C878B-B0A0-426B-814B-E3F37888294A}"/>
              </a:ext>
            </a:extLst>
          </p:cNvPr>
          <p:cNvSpPr txBox="1"/>
          <p:nvPr/>
        </p:nvSpPr>
        <p:spPr>
          <a:xfrm>
            <a:off x="4959343" y="2493507"/>
            <a:ext cx="1810326" cy="369332"/>
          </a:xfrm>
          <a:prstGeom prst="rect">
            <a:avLst/>
          </a:prstGeom>
          <a:noFill/>
        </p:spPr>
        <p:txBody>
          <a:bodyPr wrap="square" rtlCol="0">
            <a:spAutoFit/>
          </a:bodyPr>
          <a:lstStyle/>
          <a:p>
            <a:pPr algn="ctr"/>
            <a:r>
              <a:rPr lang="en-US" dirty="0"/>
              <a:t>Rocket Body</a:t>
            </a:r>
          </a:p>
        </p:txBody>
      </p:sp>
      <p:sp>
        <p:nvSpPr>
          <p:cNvPr id="7" name="TextBox 6">
            <a:extLst>
              <a:ext uri="{FF2B5EF4-FFF2-40B4-BE49-F238E27FC236}">
                <a16:creationId xmlns:a16="http://schemas.microsoft.com/office/drawing/2014/main" id="{1B1D9F7A-CF3E-4F06-BC65-C63B477854F8}"/>
              </a:ext>
            </a:extLst>
          </p:cNvPr>
          <p:cNvSpPr txBox="1"/>
          <p:nvPr/>
        </p:nvSpPr>
        <p:spPr>
          <a:xfrm>
            <a:off x="1642903" y="332509"/>
            <a:ext cx="8443206" cy="584775"/>
          </a:xfrm>
          <a:prstGeom prst="rect">
            <a:avLst/>
          </a:prstGeom>
          <a:noFill/>
        </p:spPr>
        <p:txBody>
          <a:bodyPr wrap="square" rtlCol="0">
            <a:spAutoFit/>
          </a:bodyPr>
          <a:lstStyle/>
          <a:p>
            <a:pPr algn="ctr"/>
            <a:r>
              <a:rPr lang="en-US" sz="3200" dirty="0"/>
              <a:t>Items to be Built</a:t>
            </a:r>
          </a:p>
        </p:txBody>
      </p:sp>
      <p:sp>
        <p:nvSpPr>
          <p:cNvPr id="31" name="TextBox 30">
            <a:extLst>
              <a:ext uri="{FF2B5EF4-FFF2-40B4-BE49-F238E27FC236}">
                <a16:creationId xmlns:a16="http://schemas.microsoft.com/office/drawing/2014/main" id="{F3B5AC65-C387-4E47-B600-0C5336AD98BD}"/>
              </a:ext>
            </a:extLst>
          </p:cNvPr>
          <p:cNvSpPr txBox="1"/>
          <p:nvPr/>
        </p:nvSpPr>
        <p:spPr>
          <a:xfrm>
            <a:off x="8339852" y="2507358"/>
            <a:ext cx="1810326" cy="369332"/>
          </a:xfrm>
          <a:prstGeom prst="rect">
            <a:avLst/>
          </a:prstGeom>
          <a:noFill/>
        </p:spPr>
        <p:txBody>
          <a:bodyPr wrap="square" rtlCol="0">
            <a:spAutoFit/>
          </a:bodyPr>
          <a:lstStyle/>
          <a:p>
            <a:pPr algn="ctr"/>
            <a:r>
              <a:rPr lang="en-US" dirty="0"/>
              <a:t>Nose Cone</a:t>
            </a:r>
          </a:p>
        </p:txBody>
      </p:sp>
    </p:spTree>
    <p:extLst>
      <p:ext uri="{BB962C8B-B14F-4D97-AF65-F5344CB8AC3E}">
        <p14:creationId xmlns:p14="http://schemas.microsoft.com/office/powerpoint/2010/main" val="75598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299F2-EB7D-4E42-B584-B4A3F05A84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4672" y="1849247"/>
            <a:ext cx="3067347" cy="2300510"/>
          </a:xfrm>
          <a:prstGeom prst="rect">
            <a:avLst/>
          </a:prstGeom>
        </p:spPr>
      </p:pic>
      <p:pic>
        <p:nvPicPr>
          <p:cNvPr id="5" name="Picture 4">
            <a:extLst>
              <a:ext uri="{FF2B5EF4-FFF2-40B4-BE49-F238E27FC236}">
                <a16:creationId xmlns:a16="http://schemas.microsoft.com/office/drawing/2014/main" id="{37EB166D-E14D-42AB-A29B-70DA9D12A7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8813" y="1849247"/>
            <a:ext cx="3067347" cy="2300510"/>
          </a:xfrm>
          <a:prstGeom prst="rect">
            <a:avLst/>
          </a:prstGeom>
        </p:spPr>
      </p:pic>
      <p:pic>
        <p:nvPicPr>
          <p:cNvPr id="7" name="Picture 6">
            <a:extLst>
              <a:ext uri="{FF2B5EF4-FFF2-40B4-BE49-F238E27FC236}">
                <a16:creationId xmlns:a16="http://schemas.microsoft.com/office/drawing/2014/main" id="{1DB592B7-0E2D-43B7-8748-D53070B9BA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92954" y="1849247"/>
            <a:ext cx="3067346" cy="2300510"/>
          </a:xfrm>
          <a:prstGeom prst="rect">
            <a:avLst/>
          </a:prstGeom>
        </p:spPr>
      </p:pic>
      <p:sp>
        <p:nvSpPr>
          <p:cNvPr id="9" name="Rectangle 8">
            <a:extLst>
              <a:ext uri="{FF2B5EF4-FFF2-40B4-BE49-F238E27FC236}">
                <a16:creationId xmlns:a16="http://schemas.microsoft.com/office/drawing/2014/main" id="{11BF287E-A12F-4CFF-A47C-4A589584C9A8}"/>
              </a:ext>
            </a:extLst>
          </p:cNvPr>
          <p:cNvSpPr/>
          <p:nvPr/>
        </p:nvSpPr>
        <p:spPr>
          <a:xfrm>
            <a:off x="1676400" y="4502715"/>
            <a:ext cx="8839200" cy="1200329"/>
          </a:xfrm>
          <a:prstGeom prst="rect">
            <a:avLst/>
          </a:prstGeom>
        </p:spPr>
        <p:txBody>
          <a:bodyPr wrap="square">
            <a:spAutoFit/>
          </a:bodyPr>
          <a:lstStyle/>
          <a:p>
            <a:pPr algn="ctr"/>
            <a:r>
              <a:rPr lang="en-US" sz="2400" dirty="0"/>
              <a:t>Use a strip of paper to serve as a marking guide.  Align the edges of the paper and tape.  If the edges of the paper are aligned prior to marking, the faces of the cut tube will be parallel.</a:t>
            </a:r>
          </a:p>
        </p:txBody>
      </p:sp>
      <p:sp>
        <p:nvSpPr>
          <p:cNvPr id="10" name="TextBox 9">
            <a:extLst>
              <a:ext uri="{FF2B5EF4-FFF2-40B4-BE49-F238E27FC236}">
                <a16:creationId xmlns:a16="http://schemas.microsoft.com/office/drawing/2014/main" id="{4FE0266A-01EB-4452-B03C-A6244B97791C}"/>
              </a:ext>
            </a:extLst>
          </p:cNvPr>
          <p:cNvSpPr txBox="1"/>
          <p:nvPr/>
        </p:nvSpPr>
        <p:spPr>
          <a:xfrm>
            <a:off x="1874397" y="332510"/>
            <a:ext cx="8443206" cy="584775"/>
          </a:xfrm>
          <a:prstGeom prst="rect">
            <a:avLst/>
          </a:prstGeom>
          <a:noFill/>
        </p:spPr>
        <p:txBody>
          <a:bodyPr wrap="square" rtlCol="0">
            <a:spAutoFit/>
          </a:bodyPr>
          <a:lstStyle/>
          <a:p>
            <a:pPr algn="ctr"/>
            <a:r>
              <a:rPr lang="en-US" sz="3200" dirty="0"/>
              <a:t>Marking Fin Mounting Collars</a:t>
            </a:r>
          </a:p>
        </p:txBody>
      </p:sp>
    </p:spTree>
    <p:extLst>
      <p:ext uri="{BB962C8B-B14F-4D97-AF65-F5344CB8AC3E}">
        <p14:creationId xmlns:p14="http://schemas.microsoft.com/office/powerpoint/2010/main" val="364462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8B871D-6EB9-4F20-AB81-A4AE0F1013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11636" y="1179364"/>
            <a:ext cx="4447308" cy="3335481"/>
          </a:xfrm>
          <a:prstGeom prst="rect">
            <a:avLst/>
          </a:prstGeom>
        </p:spPr>
      </p:pic>
      <p:pic>
        <p:nvPicPr>
          <p:cNvPr id="5" name="Picture 4">
            <a:extLst>
              <a:ext uri="{FF2B5EF4-FFF2-40B4-BE49-F238E27FC236}">
                <a16:creationId xmlns:a16="http://schemas.microsoft.com/office/drawing/2014/main" id="{0C6C0635-7862-4656-A26E-DE2CC3FF7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0148" y="1179364"/>
            <a:ext cx="4447308" cy="3335481"/>
          </a:xfrm>
          <a:prstGeom prst="rect">
            <a:avLst/>
          </a:prstGeom>
        </p:spPr>
      </p:pic>
      <p:sp>
        <p:nvSpPr>
          <p:cNvPr id="6" name="TextBox 5">
            <a:extLst>
              <a:ext uri="{FF2B5EF4-FFF2-40B4-BE49-F238E27FC236}">
                <a16:creationId xmlns:a16="http://schemas.microsoft.com/office/drawing/2014/main" id="{37453A3A-D2A8-49FD-9D1C-008E9D2BC91C}"/>
              </a:ext>
            </a:extLst>
          </p:cNvPr>
          <p:cNvSpPr txBox="1"/>
          <p:nvPr/>
        </p:nvSpPr>
        <p:spPr>
          <a:xfrm>
            <a:off x="1874397" y="346363"/>
            <a:ext cx="8443206" cy="584775"/>
          </a:xfrm>
          <a:prstGeom prst="rect">
            <a:avLst/>
          </a:prstGeom>
          <a:noFill/>
        </p:spPr>
        <p:txBody>
          <a:bodyPr wrap="square" rtlCol="0">
            <a:spAutoFit/>
          </a:bodyPr>
          <a:lstStyle/>
          <a:p>
            <a:pPr algn="ctr"/>
            <a:r>
              <a:rPr lang="en-US" sz="3200" dirty="0"/>
              <a:t>Cutting Fin Mounting Collars</a:t>
            </a:r>
          </a:p>
        </p:txBody>
      </p:sp>
      <p:sp>
        <p:nvSpPr>
          <p:cNvPr id="7" name="Rectangle 6">
            <a:extLst>
              <a:ext uri="{FF2B5EF4-FFF2-40B4-BE49-F238E27FC236}">
                <a16:creationId xmlns:a16="http://schemas.microsoft.com/office/drawing/2014/main" id="{EE53153D-B2A2-48AE-82D2-6371948DDDB5}"/>
              </a:ext>
            </a:extLst>
          </p:cNvPr>
          <p:cNvSpPr/>
          <p:nvPr/>
        </p:nvSpPr>
        <p:spPr>
          <a:xfrm>
            <a:off x="1874397" y="4763071"/>
            <a:ext cx="8839200" cy="830997"/>
          </a:xfrm>
          <a:prstGeom prst="rect">
            <a:avLst/>
          </a:prstGeom>
        </p:spPr>
        <p:txBody>
          <a:bodyPr wrap="square">
            <a:spAutoFit/>
          </a:bodyPr>
          <a:lstStyle/>
          <a:p>
            <a:pPr algn="ctr"/>
            <a:r>
              <a:rPr lang="en-US" sz="2400" dirty="0"/>
              <a:t>Use a utility knife to cut the tube.  Make sure the blade is sharp to ensure a clean cut.</a:t>
            </a:r>
          </a:p>
        </p:txBody>
      </p:sp>
    </p:spTree>
    <p:extLst>
      <p:ext uri="{BB962C8B-B14F-4D97-AF65-F5344CB8AC3E}">
        <p14:creationId xmlns:p14="http://schemas.microsoft.com/office/powerpoint/2010/main" val="202359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2231A5-B40C-4E05-BAF3-7EFC7B9143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19545" y="1444331"/>
            <a:ext cx="3428999" cy="3262745"/>
          </a:xfrm>
          <a:prstGeom prst="rect">
            <a:avLst/>
          </a:prstGeom>
        </p:spPr>
      </p:pic>
      <p:pic>
        <p:nvPicPr>
          <p:cNvPr id="5" name="Picture 4">
            <a:extLst>
              <a:ext uri="{FF2B5EF4-FFF2-40B4-BE49-F238E27FC236}">
                <a16:creationId xmlns:a16="http://schemas.microsoft.com/office/drawing/2014/main" id="{27D7F047-F12A-4A17-989E-D56D6F0F6E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180609" y="1444330"/>
            <a:ext cx="3428999" cy="3262745"/>
          </a:xfrm>
          <a:prstGeom prst="rect">
            <a:avLst/>
          </a:prstGeom>
        </p:spPr>
      </p:pic>
      <p:pic>
        <p:nvPicPr>
          <p:cNvPr id="6" name="Picture 5">
            <a:extLst>
              <a:ext uri="{FF2B5EF4-FFF2-40B4-BE49-F238E27FC236}">
                <a16:creationId xmlns:a16="http://schemas.microsoft.com/office/drawing/2014/main" id="{9B48CF28-6255-4C80-8CD1-33F10538A6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28263" y="1361203"/>
            <a:ext cx="3661063" cy="3429000"/>
          </a:xfrm>
          <a:prstGeom prst="rect">
            <a:avLst/>
          </a:prstGeom>
        </p:spPr>
      </p:pic>
      <p:sp>
        <p:nvSpPr>
          <p:cNvPr id="7" name="TextBox 6">
            <a:extLst>
              <a:ext uri="{FF2B5EF4-FFF2-40B4-BE49-F238E27FC236}">
                <a16:creationId xmlns:a16="http://schemas.microsoft.com/office/drawing/2014/main" id="{99186646-DFF2-44C3-97B3-6163594835CA}"/>
              </a:ext>
            </a:extLst>
          </p:cNvPr>
          <p:cNvSpPr txBox="1"/>
          <p:nvPr/>
        </p:nvSpPr>
        <p:spPr>
          <a:xfrm>
            <a:off x="1874397" y="346363"/>
            <a:ext cx="8443206" cy="584775"/>
          </a:xfrm>
          <a:prstGeom prst="rect">
            <a:avLst/>
          </a:prstGeom>
          <a:noFill/>
        </p:spPr>
        <p:txBody>
          <a:bodyPr wrap="square" rtlCol="0">
            <a:spAutoFit/>
          </a:bodyPr>
          <a:lstStyle/>
          <a:p>
            <a:pPr algn="ctr"/>
            <a:r>
              <a:rPr lang="en-US" sz="3200" dirty="0"/>
              <a:t>Longitudinal Cut Line</a:t>
            </a:r>
          </a:p>
        </p:txBody>
      </p:sp>
      <p:sp>
        <p:nvSpPr>
          <p:cNvPr id="8" name="Rectangle 7">
            <a:extLst>
              <a:ext uri="{FF2B5EF4-FFF2-40B4-BE49-F238E27FC236}">
                <a16:creationId xmlns:a16="http://schemas.microsoft.com/office/drawing/2014/main" id="{7BB389E4-3D91-4C9B-8B93-95FC990E5C17}"/>
              </a:ext>
            </a:extLst>
          </p:cNvPr>
          <p:cNvSpPr/>
          <p:nvPr/>
        </p:nvSpPr>
        <p:spPr>
          <a:xfrm>
            <a:off x="1874397" y="5220267"/>
            <a:ext cx="8839200" cy="1200329"/>
          </a:xfrm>
          <a:prstGeom prst="rect">
            <a:avLst/>
          </a:prstGeom>
        </p:spPr>
        <p:txBody>
          <a:bodyPr wrap="square">
            <a:spAutoFit/>
          </a:bodyPr>
          <a:lstStyle/>
          <a:p>
            <a:pPr algn="ctr"/>
            <a:r>
              <a:rPr lang="en-US" sz="2400" dirty="0"/>
              <a:t>Place the collar tubes in the notch in a door frame and mark a longitudinal cut line on the tubes.  This method ensures the cut line is parallel to the tube’s sides (or you can free hand it with scissors….)</a:t>
            </a:r>
          </a:p>
        </p:txBody>
      </p:sp>
    </p:spTree>
    <p:extLst>
      <p:ext uri="{BB962C8B-B14F-4D97-AF65-F5344CB8AC3E}">
        <p14:creationId xmlns:p14="http://schemas.microsoft.com/office/powerpoint/2010/main" val="23284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E00C3E-41CA-478C-8A36-C3E094148B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9220" y="1506682"/>
            <a:ext cx="3883892" cy="2912919"/>
          </a:xfrm>
          <a:prstGeom prst="rect">
            <a:avLst/>
          </a:prstGeom>
        </p:spPr>
      </p:pic>
      <p:pic>
        <p:nvPicPr>
          <p:cNvPr id="6" name="Picture 5">
            <a:extLst>
              <a:ext uri="{FF2B5EF4-FFF2-40B4-BE49-F238E27FC236}">
                <a16:creationId xmlns:a16="http://schemas.microsoft.com/office/drawing/2014/main" id="{F90AA3CD-E6B9-4363-BF32-DDD47BF64A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2115126" y="1506682"/>
            <a:ext cx="3883891" cy="2912918"/>
          </a:xfrm>
          <a:prstGeom prst="rect">
            <a:avLst/>
          </a:prstGeom>
        </p:spPr>
      </p:pic>
      <p:sp>
        <p:nvSpPr>
          <p:cNvPr id="7" name="TextBox 6">
            <a:extLst>
              <a:ext uri="{FF2B5EF4-FFF2-40B4-BE49-F238E27FC236}">
                <a16:creationId xmlns:a16="http://schemas.microsoft.com/office/drawing/2014/main" id="{915B4516-ECEA-4879-A38B-86F78F26CC03}"/>
              </a:ext>
            </a:extLst>
          </p:cNvPr>
          <p:cNvSpPr txBox="1"/>
          <p:nvPr/>
        </p:nvSpPr>
        <p:spPr>
          <a:xfrm>
            <a:off x="1874397" y="346363"/>
            <a:ext cx="8443206" cy="584775"/>
          </a:xfrm>
          <a:prstGeom prst="rect">
            <a:avLst/>
          </a:prstGeom>
          <a:noFill/>
        </p:spPr>
        <p:txBody>
          <a:bodyPr wrap="square" rtlCol="0">
            <a:spAutoFit/>
          </a:bodyPr>
          <a:lstStyle/>
          <a:p>
            <a:pPr algn="ctr"/>
            <a:r>
              <a:rPr lang="en-US" sz="3200" dirty="0"/>
              <a:t>Making the Collar Patch</a:t>
            </a:r>
          </a:p>
        </p:txBody>
      </p:sp>
      <p:sp>
        <p:nvSpPr>
          <p:cNvPr id="8" name="Rectangle 7">
            <a:extLst>
              <a:ext uri="{FF2B5EF4-FFF2-40B4-BE49-F238E27FC236}">
                <a16:creationId xmlns:a16="http://schemas.microsoft.com/office/drawing/2014/main" id="{7FA31BEB-F0F4-4602-8D93-35EF6F923C75}"/>
              </a:ext>
            </a:extLst>
          </p:cNvPr>
          <p:cNvSpPr/>
          <p:nvPr/>
        </p:nvSpPr>
        <p:spPr>
          <a:xfrm>
            <a:off x="1874397" y="4787327"/>
            <a:ext cx="8839200" cy="830997"/>
          </a:xfrm>
          <a:prstGeom prst="rect">
            <a:avLst/>
          </a:prstGeom>
        </p:spPr>
        <p:txBody>
          <a:bodyPr wrap="square">
            <a:spAutoFit/>
          </a:bodyPr>
          <a:lstStyle/>
          <a:p>
            <a:pPr algn="ctr"/>
            <a:r>
              <a:rPr lang="en-US" sz="2400" dirty="0"/>
              <a:t>This view shows the cut collar.  Cut out a collar patch out of a section of old paper towel tube.</a:t>
            </a:r>
          </a:p>
        </p:txBody>
      </p:sp>
      <p:sp>
        <p:nvSpPr>
          <p:cNvPr id="9" name="Oval 8">
            <a:extLst>
              <a:ext uri="{FF2B5EF4-FFF2-40B4-BE49-F238E27FC236}">
                <a16:creationId xmlns:a16="http://schemas.microsoft.com/office/drawing/2014/main" id="{04D42A50-0D34-48ED-A1BB-A5C3B3990A52}"/>
              </a:ext>
            </a:extLst>
          </p:cNvPr>
          <p:cNvSpPr/>
          <p:nvPr/>
        </p:nvSpPr>
        <p:spPr>
          <a:xfrm>
            <a:off x="7079672" y="1984956"/>
            <a:ext cx="1967346" cy="17456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7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C719F4-E9B2-4B61-9468-D39920B9BB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0238" y="1216592"/>
            <a:ext cx="4089402" cy="3067051"/>
          </a:xfrm>
          <a:prstGeom prst="rect">
            <a:avLst/>
          </a:prstGeom>
        </p:spPr>
      </p:pic>
      <p:pic>
        <p:nvPicPr>
          <p:cNvPr id="4" name="Picture 3">
            <a:extLst>
              <a:ext uri="{FF2B5EF4-FFF2-40B4-BE49-F238E27FC236}">
                <a16:creationId xmlns:a16="http://schemas.microsoft.com/office/drawing/2014/main" id="{AB133E00-449C-421F-8968-6066A014E8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7677" y="1216594"/>
            <a:ext cx="4089400" cy="3067050"/>
          </a:xfrm>
          <a:prstGeom prst="rect">
            <a:avLst/>
          </a:prstGeom>
        </p:spPr>
      </p:pic>
      <p:sp>
        <p:nvSpPr>
          <p:cNvPr id="5" name="TextBox 4">
            <a:extLst>
              <a:ext uri="{FF2B5EF4-FFF2-40B4-BE49-F238E27FC236}">
                <a16:creationId xmlns:a16="http://schemas.microsoft.com/office/drawing/2014/main" id="{22CA5A51-5C52-4E22-861E-CC5CD18D6F10}"/>
              </a:ext>
            </a:extLst>
          </p:cNvPr>
          <p:cNvSpPr txBox="1"/>
          <p:nvPr/>
        </p:nvSpPr>
        <p:spPr>
          <a:xfrm>
            <a:off x="1874397" y="346363"/>
            <a:ext cx="8443206" cy="584775"/>
          </a:xfrm>
          <a:prstGeom prst="rect">
            <a:avLst/>
          </a:prstGeom>
          <a:noFill/>
        </p:spPr>
        <p:txBody>
          <a:bodyPr wrap="square" rtlCol="0">
            <a:spAutoFit/>
          </a:bodyPr>
          <a:lstStyle/>
          <a:p>
            <a:pPr algn="ctr"/>
            <a:r>
              <a:rPr lang="en-US" sz="3200" dirty="0"/>
              <a:t>Gluing the Collar Patch</a:t>
            </a:r>
          </a:p>
        </p:txBody>
      </p:sp>
      <p:sp>
        <p:nvSpPr>
          <p:cNvPr id="6" name="Rectangle 5">
            <a:extLst>
              <a:ext uri="{FF2B5EF4-FFF2-40B4-BE49-F238E27FC236}">
                <a16:creationId xmlns:a16="http://schemas.microsoft.com/office/drawing/2014/main" id="{35543CB5-0BF4-4B48-8619-0A177E825CDA}"/>
              </a:ext>
            </a:extLst>
          </p:cNvPr>
          <p:cNvSpPr/>
          <p:nvPr/>
        </p:nvSpPr>
        <p:spPr>
          <a:xfrm>
            <a:off x="762000" y="4534642"/>
            <a:ext cx="10737273" cy="1938992"/>
          </a:xfrm>
          <a:prstGeom prst="rect">
            <a:avLst/>
          </a:prstGeom>
        </p:spPr>
        <p:txBody>
          <a:bodyPr wrap="square">
            <a:spAutoFit/>
          </a:bodyPr>
          <a:lstStyle/>
          <a:p>
            <a:pPr algn="ctr"/>
            <a:r>
              <a:rPr lang="en-US" sz="2400" dirty="0"/>
              <a:t>Use the rocket body tube to properly size the collar circumference.  Place a piece of aluminum foil under the gap in the collar.  This will prevent the collar from being accidentally glued to the body tube.  Smear white glue on the back side of the collar patch and place on the collar.  Secure with masking tape, making sure the collar fits snuggly on the tube</a:t>
            </a:r>
          </a:p>
        </p:txBody>
      </p:sp>
    </p:spTree>
    <p:extLst>
      <p:ext uri="{BB962C8B-B14F-4D97-AF65-F5344CB8AC3E}">
        <p14:creationId xmlns:p14="http://schemas.microsoft.com/office/powerpoint/2010/main" val="105628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1199</TotalTime>
  <Words>797</Words>
  <Application>Microsoft Office PowerPoint</Application>
  <PresentationFormat>Widescreen</PresentationFormat>
  <Paragraphs>62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Eberspeaker</dc:creator>
  <cp:lastModifiedBy>Philip Eberspeaker</cp:lastModifiedBy>
  <cp:revision>50</cp:revision>
  <dcterms:created xsi:type="dcterms:W3CDTF">2018-03-12T14:10:12Z</dcterms:created>
  <dcterms:modified xsi:type="dcterms:W3CDTF">2018-07-17T15:59:35Z</dcterms:modified>
</cp:coreProperties>
</file>