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315" r:id="rId3"/>
    <p:sldId id="316" r:id="rId4"/>
    <p:sldId id="317" r:id="rId5"/>
    <p:sldId id="318" r:id="rId6"/>
    <p:sldId id="319" r:id="rId7"/>
    <p:sldId id="320" r:id="rId8"/>
    <p:sldId id="325" r:id="rId9"/>
    <p:sldId id="321" r:id="rId10"/>
    <p:sldId id="309" r:id="rId11"/>
    <p:sldId id="310" r:id="rId12"/>
    <p:sldId id="308" r:id="rId13"/>
    <p:sldId id="311" r:id="rId14"/>
    <p:sldId id="326" r:id="rId15"/>
    <p:sldId id="327" r:id="rId16"/>
    <p:sldId id="328" r:id="rId17"/>
    <p:sldId id="329" r:id="rId18"/>
    <p:sldId id="330" r:id="rId19"/>
    <p:sldId id="322" r:id="rId20"/>
    <p:sldId id="331" r:id="rId21"/>
    <p:sldId id="31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52" autoAdjust="0"/>
    <p:restoredTop sz="94660"/>
  </p:normalViewPr>
  <p:slideViewPr>
    <p:cSldViewPr snapToGrid="0">
      <p:cViewPr varScale="1">
        <p:scale>
          <a:sx n="69" d="100"/>
          <a:sy n="69" d="100"/>
        </p:scale>
        <p:origin x="576" y="66"/>
      </p:cViewPr>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D216FE-A84D-4332-B4E2-573616499023}" type="datetimeFigureOut">
              <a:rPr lang="en-US" smtClean="0"/>
              <a:t>7/16/2018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5A0F2F-7971-4E97-B8EB-AF4EBB01C693}" type="slidenum">
              <a:rPr lang="en-US" smtClean="0"/>
              <a:t>‹#›</a:t>
            </a:fld>
            <a:endParaRPr lang="en-US"/>
          </a:p>
        </p:txBody>
      </p:sp>
    </p:spTree>
    <p:extLst>
      <p:ext uri="{BB962C8B-B14F-4D97-AF65-F5344CB8AC3E}">
        <p14:creationId xmlns:p14="http://schemas.microsoft.com/office/powerpoint/2010/main" val="1882221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A80D9-B52D-44CF-8085-3A36828E2E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36D59E-7AC3-4320-823B-39C84B9247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5295A0-71ED-4571-AE7E-81C27E9842A3}"/>
              </a:ext>
            </a:extLst>
          </p:cNvPr>
          <p:cNvSpPr>
            <a:spLocks noGrp="1"/>
          </p:cNvSpPr>
          <p:nvPr>
            <p:ph type="dt" sz="half" idx="10"/>
          </p:nvPr>
        </p:nvSpPr>
        <p:spPr/>
        <p:txBody>
          <a:bodyPr/>
          <a:lstStyle/>
          <a:p>
            <a:fld id="{244FD68D-C051-4A44-87C7-B02DA11F5883}" type="datetime1">
              <a:rPr lang="en-US" smtClean="0"/>
              <a:t>7/16/2018</a:t>
            </a:fld>
            <a:endParaRPr lang="en-US"/>
          </a:p>
        </p:txBody>
      </p:sp>
      <p:sp>
        <p:nvSpPr>
          <p:cNvPr id="5" name="Footer Placeholder 4">
            <a:extLst>
              <a:ext uri="{FF2B5EF4-FFF2-40B4-BE49-F238E27FC236}">
                <a16:creationId xmlns:a16="http://schemas.microsoft.com/office/drawing/2014/main" id="{03185416-ABF1-43DB-93BF-770905E5CC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386331-E9C5-4829-AF88-D39F1F4C0806}"/>
              </a:ext>
            </a:extLst>
          </p:cNvPr>
          <p:cNvSpPr>
            <a:spLocks noGrp="1"/>
          </p:cNvSpPr>
          <p:nvPr>
            <p:ph type="sldNum" sz="quarter" idx="12"/>
          </p:nvPr>
        </p:nvSpPr>
        <p:spPr/>
        <p:txBody>
          <a:bodyPr/>
          <a:lstStyle/>
          <a:p>
            <a:fld id="{5988A0CA-B219-41FB-BA22-8C7F34AE4841}" type="slidenum">
              <a:rPr lang="en-US" smtClean="0"/>
              <a:t>‹#›</a:t>
            </a:fld>
            <a:endParaRPr lang="en-US"/>
          </a:p>
        </p:txBody>
      </p:sp>
    </p:spTree>
    <p:extLst>
      <p:ext uri="{BB962C8B-B14F-4D97-AF65-F5344CB8AC3E}">
        <p14:creationId xmlns:p14="http://schemas.microsoft.com/office/powerpoint/2010/main" val="2952836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AA212-320E-42C2-82AF-607287E27A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8F269C-9AAD-4092-9F5E-9B4E59E7BD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6507A8-5C00-4924-ACBA-B58D1D9C4BF1}"/>
              </a:ext>
            </a:extLst>
          </p:cNvPr>
          <p:cNvSpPr>
            <a:spLocks noGrp="1"/>
          </p:cNvSpPr>
          <p:nvPr>
            <p:ph type="dt" sz="half" idx="10"/>
          </p:nvPr>
        </p:nvSpPr>
        <p:spPr/>
        <p:txBody>
          <a:bodyPr/>
          <a:lstStyle/>
          <a:p>
            <a:fld id="{402EAF5A-ADEF-4FAB-A491-0B52ACD87F82}" type="datetime1">
              <a:rPr lang="en-US" smtClean="0"/>
              <a:t>7/16/2018</a:t>
            </a:fld>
            <a:endParaRPr lang="en-US"/>
          </a:p>
        </p:txBody>
      </p:sp>
      <p:sp>
        <p:nvSpPr>
          <p:cNvPr id="5" name="Footer Placeholder 4">
            <a:extLst>
              <a:ext uri="{FF2B5EF4-FFF2-40B4-BE49-F238E27FC236}">
                <a16:creationId xmlns:a16="http://schemas.microsoft.com/office/drawing/2014/main" id="{A65C05B1-CFA1-45DC-9346-5D8BA1C080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BE6E2-7B3C-4996-A686-2A143ABFA12A}"/>
              </a:ext>
            </a:extLst>
          </p:cNvPr>
          <p:cNvSpPr>
            <a:spLocks noGrp="1"/>
          </p:cNvSpPr>
          <p:nvPr>
            <p:ph type="sldNum" sz="quarter" idx="12"/>
          </p:nvPr>
        </p:nvSpPr>
        <p:spPr/>
        <p:txBody>
          <a:bodyPr/>
          <a:lstStyle/>
          <a:p>
            <a:fld id="{5988A0CA-B219-41FB-BA22-8C7F34AE4841}" type="slidenum">
              <a:rPr lang="en-US" smtClean="0"/>
              <a:t>‹#›</a:t>
            </a:fld>
            <a:endParaRPr lang="en-US"/>
          </a:p>
        </p:txBody>
      </p:sp>
    </p:spTree>
    <p:extLst>
      <p:ext uri="{BB962C8B-B14F-4D97-AF65-F5344CB8AC3E}">
        <p14:creationId xmlns:p14="http://schemas.microsoft.com/office/powerpoint/2010/main" val="270346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2FC4B2-0907-490F-B080-198D9F1609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ADC4A1-9797-483C-A131-74D419EBF57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BB3B58-EE81-431B-A435-1026BF5E7318}"/>
              </a:ext>
            </a:extLst>
          </p:cNvPr>
          <p:cNvSpPr>
            <a:spLocks noGrp="1"/>
          </p:cNvSpPr>
          <p:nvPr>
            <p:ph type="dt" sz="half" idx="10"/>
          </p:nvPr>
        </p:nvSpPr>
        <p:spPr/>
        <p:txBody>
          <a:bodyPr/>
          <a:lstStyle/>
          <a:p>
            <a:fld id="{B86BDEB5-7E62-49CA-BDA0-F18F6BA059F6}" type="datetime1">
              <a:rPr lang="en-US" smtClean="0"/>
              <a:t>7/16/2018</a:t>
            </a:fld>
            <a:endParaRPr lang="en-US"/>
          </a:p>
        </p:txBody>
      </p:sp>
      <p:sp>
        <p:nvSpPr>
          <p:cNvPr id="5" name="Footer Placeholder 4">
            <a:extLst>
              <a:ext uri="{FF2B5EF4-FFF2-40B4-BE49-F238E27FC236}">
                <a16:creationId xmlns:a16="http://schemas.microsoft.com/office/drawing/2014/main" id="{7ED0E87A-B79E-4FF4-82E2-646D03EB67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7DA46F-4E89-426E-8291-A1E0266B8EBA}"/>
              </a:ext>
            </a:extLst>
          </p:cNvPr>
          <p:cNvSpPr>
            <a:spLocks noGrp="1"/>
          </p:cNvSpPr>
          <p:nvPr>
            <p:ph type="sldNum" sz="quarter" idx="12"/>
          </p:nvPr>
        </p:nvSpPr>
        <p:spPr/>
        <p:txBody>
          <a:bodyPr/>
          <a:lstStyle/>
          <a:p>
            <a:fld id="{5988A0CA-B219-41FB-BA22-8C7F34AE4841}" type="slidenum">
              <a:rPr lang="en-US" smtClean="0"/>
              <a:t>‹#›</a:t>
            </a:fld>
            <a:endParaRPr lang="en-US"/>
          </a:p>
        </p:txBody>
      </p:sp>
    </p:spTree>
    <p:extLst>
      <p:ext uri="{BB962C8B-B14F-4D97-AF65-F5344CB8AC3E}">
        <p14:creationId xmlns:p14="http://schemas.microsoft.com/office/powerpoint/2010/main" val="2812742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3328A-ED81-48A2-92C1-07192CDE23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C853AC-3874-43CD-8471-779C48648AE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02B629-F029-45C4-8A05-5B648F4D2627}"/>
              </a:ext>
            </a:extLst>
          </p:cNvPr>
          <p:cNvSpPr>
            <a:spLocks noGrp="1"/>
          </p:cNvSpPr>
          <p:nvPr>
            <p:ph type="dt" sz="half" idx="10"/>
          </p:nvPr>
        </p:nvSpPr>
        <p:spPr/>
        <p:txBody>
          <a:bodyPr/>
          <a:lstStyle/>
          <a:p>
            <a:fld id="{905FE946-4BB9-4301-BDE3-126351807D27}" type="datetime1">
              <a:rPr lang="en-US" smtClean="0"/>
              <a:t>7/16/2018</a:t>
            </a:fld>
            <a:endParaRPr lang="en-US"/>
          </a:p>
        </p:txBody>
      </p:sp>
      <p:sp>
        <p:nvSpPr>
          <p:cNvPr id="5" name="Footer Placeholder 4">
            <a:extLst>
              <a:ext uri="{FF2B5EF4-FFF2-40B4-BE49-F238E27FC236}">
                <a16:creationId xmlns:a16="http://schemas.microsoft.com/office/drawing/2014/main" id="{996466CD-6070-43E8-BA86-4A7A2B3FF4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774797-6E53-494D-B260-A486163B4EA9}"/>
              </a:ext>
            </a:extLst>
          </p:cNvPr>
          <p:cNvSpPr>
            <a:spLocks noGrp="1"/>
          </p:cNvSpPr>
          <p:nvPr>
            <p:ph type="sldNum" sz="quarter" idx="12"/>
          </p:nvPr>
        </p:nvSpPr>
        <p:spPr/>
        <p:txBody>
          <a:bodyPr/>
          <a:lstStyle/>
          <a:p>
            <a:fld id="{5988A0CA-B219-41FB-BA22-8C7F34AE4841}" type="slidenum">
              <a:rPr lang="en-US" smtClean="0"/>
              <a:t>‹#›</a:t>
            </a:fld>
            <a:endParaRPr lang="en-US"/>
          </a:p>
        </p:txBody>
      </p:sp>
    </p:spTree>
    <p:extLst>
      <p:ext uri="{BB962C8B-B14F-4D97-AF65-F5344CB8AC3E}">
        <p14:creationId xmlns:p14="http://schemas.microsoft.com/office/powerpoint/2010/main" val="3697953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5C02-4B7E-48F9-9C73-338967F2B2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5164AA-F07F-4B22-8FD4-D6696F89DE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B7E2C1C-33D7-416C-AC6E-5CFDB28058BA}"/>
              </a:ext>
            </a:extLst>
          </p:cNvPr>
          <p:cNvSpPr>
            <a:spLocks noGrp="1"/>
          </p:cNvSpPr>
          <p:nvPr>
            <p:ph type="dt" sz="half" idx="10"/>
          </p:nvPr>
        </p:nvSpPr>
        <p:spPr/>
        <p:txBody>
          <a:bodyPr/>
          <a:lstStyle/>
          <a:p>
            <a:fld id="{58730D06-5891-4F94-9628-65A92BB667FA}" type="datetime1">
              <a:rPr lang="en-US" smtClean="0"/>
              <a:t>7/16/2018</a:t>
            </a:fld>
            <a:endParaRPr lang="en-US"/>
          </a:p>
        </p:txBody>
      </p:sp>
      <p:sp>
        <p:nvSpPr>
          <p:cNvPr id="5" name="Footer Placeholder 4">
            <a:extLst>
              <a:ext uri="{FF2B5EF4-FFF2-40B4-BE49-F238E27FC236}">
                <a16:creationId xmlns:a16="http://schemas.microsoft.com/office/drawing/2014/main" id="{FA31EC10-D5BC-4E7D-94D7-34798523E8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D7A17E-9E34-45D3-919A-3809051082D2}"/>
              </a:ext>
            </a:extLst>
          </p:cNvPr>
          <p:cNvSpPr>
            <a:spLocks noGrp="1"/>
          </p:cNvSpPr>
          <p:nvPr>
            <p:ph type="sldNum" sz="quarter" idx="12"/>
          </p:nvPr>
        </p:nvSpPr>
        <p:spPr/>
        <p:txBody>
          <a:bodyPr/>
          <a:lstStyle/>
          <a:p>
            <a:fld id="{5988A0CA-B219-41FB-BA22-8C7F34AE4841}" type="slidenum">
              <a:rPr lang="en-US" smtClean="0"/>
              <a:t>‹#›</a:t>
            </a:fld>
            <a:endParaRPr lang="en-US"/>
          </a:p>
        </p:txBody>
      </p:sp>
    </p:spTree>
    <p:extLst>
      <p:ext uri="{BB962C8B-B14F-4D97-AF65-F5344CB8AC3E}">
        <p14:creationId xmlns:p14="http://schemas.microsoft.com/office/powerpoint/2010/main" val="962006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8F28-2D9F-42C5-8359-33D996AFB4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3682A1-0EC4-40F6-BA8F-AEB5482CB47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1856C3-EFE4-4B82-91BC-390419B3B75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C2A21C-8EB0-46FF-8DD5-83E2C1006376}"/>
              </a:ext>
            </a:extLst>
          </p:cNvPr>
          <p:cNvSpPr>
            <a:spLocks noGrp="1"/>
          </p:cNvSpPr>
          <p:nvPr>
            <p:ph type="dt" sz="half" idx="10"/>
          </p:nvPr>
        </p:nvSpPr>
        <p:spPr/>
        <p:txBody>
          <a:bodyPr/>
          <a:lstStyle/>
          <a:p>
            <a:fld id="{09719F62-8EC2-4F86-8843-4EA33E4C1516}" type="datetime1">
              <a:rPr lang="en-US" smtClean="0"/>
              <a:t>7/16/2018</a:t>
            </a:fld>
            <a:endParaRPr lang="en-US"/>
          </a:p>
        </p:txBody>
      </p:sp>
      <p:sp>
        <p:nvSpPr>
          <p:cNvPr id="6" name="Footer Placeholder 5">
            <a:extLst>
              <a:ext uri="{FF2B5EF4-FFF2-40B4-BE49-F238E27FC236}">
                <a16:creationId xmlns:a16="http://schemas.microsoft.com/office/drawing/2014/main" id="{243E3379-4757-43F9-B356-B8BEBFD17C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A3D7A8-9B0B-4870-AB95-D474803213CA}"/>
              </a:ext>
            </a:extLst>
          </p:cNvPr>
          <p:cNvSpPr>
            <a:spLocks noGrp="1"/>
          </p:cNvSpPr>
          <p:nvPr>
            <p:ph type="sldNum" sz="quarter" idx="12"/>
          </p:nvPr>
        </p:nvSpPr>
        <p:spPr/>
        <p:txBody>
          <a:bodyPr/>
          <a:lstStyle/>
          <a:p>
            <a:fld id="{5988A0CA-B219-41FB-BA22-8C7F34AE4841}" type="slidenum">
              <a:rPr lang="en-US" smtClean="0"/>
              <a:t>‹#›</a:t>
            </a:fld>
            <a:endParaRPr lang="en-US"/>
          </a:p>
        </p:txBody>
      </p:sp>
    </p:spTree>
    <p:extLst>
      <p:ext uri="{BB962C8B-B14F-4D97-AF65-F5344CB8AC3E}">
        <p14:creationId xmlns:p14="http://schemas.microsoft.com/office/powerpoint/2010/main" val="723693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CD259-609B-4A0F-92CF-3B24B33756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310EAD-5734-4EE1-83D8-DAC180AABD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C1A14DA-878E-4166-A6B2-67E468A5B06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67509E-6BCC-42B3-BBE1-DB8C89F726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FE86ECB-7FDB-4CE6-BDA8-1A84C153E40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AA2599-DA70-4E37-BE79-246A478417B4}"/>
              </a:ext>
            </a:extLst>
          </p:cNvPr>
          <p:cNvSpPr>
            <a:spLocks noGrp="1"/>
          </p:cNvSpPr>
          <p:nvPr>
            <p:ph type="dt" sz="half" idx="10"/>
          </p:nvPr>
        </p:nvSpPr>
        <p:spPr/>
        <p:txBody>
          <a:bodyPr/>
          <a:lstStyle/>
          <a:p>
            <a:fld id="{464439F2-12A4-4473-8603-383C540DFAE9}" type="datetime1">
              <a:rPr lang="en-US" smtClean="0"/>
              <a:t>7/16/2018</a:t>
            </a:fld>
            <a:endParaRPr lang="en-US"/>
          </a:p>
        </p:txBody>
      </p:sp>
      <p:sp>
        <p:nvSpPr>
          <p:cNvPr id="8" name="Footer Placeholder 7">
            <a:extLst>
              <a:ext uri="{FF2B5EF4-FFF2-40B4-BE49-F238E27FC236}">
                <a16:creationId xmlns:a16="http://schemas.microsoft.com/office/drawing/2014/main" id="{1E9EEF7E-F524-4394-8092-E577751815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786238-9FF0-46A4-B3C0-8F17DAB9FB47}"/>
              </a:ext>
            </a:extLst>
          </p:cNvPr>
          <p:cNvSpPr>
            <a:spLocks noGrp="1"/>
          </p:cNvSpPr>
          <p:nvPr>
            <p:ph type="sldNum" sz="quarter" idx="12"/>
          </p:nvPr>
        </p:nvSpPr>
        <p:spPr/>
        <p:txBody>
          <a:bodyPr/>
          <a:lstStyle/>
          <a:p>
            <a:fld id="{5988A0CA-B219-41FB-BA22-8C7F34AE4841}" type="slidenum">
              <a:rPr lang="en-US" smtClean="0"/>
              <a:t>‹#›</a:t>
            </a:fld>
            <a:endParaRPr lang="en-US"/>
          </a:p>
        </p:txBody>
      </p:sp>
    </p:spTree>
    <p:extLst>
      <p:ext uri="{BB962C8B-B14F-4D97-AF65-F5344CB8AC3E}">
        <p14:creationId xmlns:p14="http://schemas.microsoft.com/office/powerpoint/2010/main" val="184272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7A884-6AFA-4D2F-9AAF-C16E4FF7D8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5A2A41-27F7-4A02-A050-E0C71C3E88AF}"/>
              </a:ext>
            </a:extLst>
          </p:cNvPr>
          <p:cNvSpPr>
            <a:spLocks noGrp="1"/>
          </p:cNvSpPr>
          <p:nvPr>
            <p:ph type="dt" sz="half" idx="10"/>
          </p:nvPr>
        </p:nvSpPr>
        <p:spPr/>
        <p:txBody>
          <a:bodyPr/>
          <a:lstStyle/>
          <a:p>
            <a:fld id="{A3142C38-7FDF-4CB8-81E7-8C2B0D1E69DF}" type="datetime1">
              <a:rPr lang="en-US" smtClean="0"/>
              <a:t>7/16/2018</a:t>
            </a:fld>
            <a:endParaRPr lang="en-US"/>
          </a:p>
        </p:txBody>
      </p:sp>
      <p:sp>
        <p:nvSpPr>
          <p:cNvPr id="4" name="Footer Placeholder 3">
            <a:extLst>
              <a:ext uri="{FF2B5EF4-FFF2-40B4-BE49-F238E27FC236}">
                <a16:creationId xmlns:a16="http://schemas.microsoft.com/office/drawing/2014/main" id="{AFCF7604-AD24-4228-AC0B-5B9E0D442D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8757DD-87A3-4A38-BCCC-73DFC590FBBF}"/>
              </a:ext>
            </a:extLst>
          </p:cNvPr>
          <p:cNvSpPr>
            <a:spLocks noGrp="1"/>
          </p:cNvSpPr>
          <p:nvPr>
            <p:ph type="sldNum" sz="quarter" idx="12"/>
          </p:nvPr>
        </p:nvSpPr>
        <p:spPr/>
        <p:txBody>
          <a:bodyPr/>
          <a:lstStyle/>
          <a:p>
            <a:fld id="{5988A0CA-B219-41FB-BA22-8C7F34AE4841}" type="slidenum">
              <a:rPr lang="en-US" smtClean="0"/>
              <a:t>‹#›</a:t>
            </a:fld>
            <a:endParaRPr lang="en-US"/>
          </a:p>
        </p:txBody>
      </p:sp>
    </p:spTree>
    <p:extLst>
      <p:ext uri="{BB962C8B-B14F-4D97-AF65-F5344CB8AC3E}">
        <p14:creationId xmlns:p14="http://schemas.microsoft.com/office/powerpoint/2010/main" val="322250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BB54F0-BDF4-4A00-82B7-6A7FE589584F}"/>
              </a:ext>
            </a:extLst>
          </p:cNvPr>
          <p:cNvSpPr>
            <a:spLocks noGrp="1"/>
          </p:cNvSpPr>
          <p:nvPr>
            <p:ph type="dt" sz="half" idx="10"/>
          </p:nvPr>
        </p:nvSpPr>
        <p:spPr/>
        <p:txBody>
          <a:bodyPr/>
          <a:lstStyle/>
          <a:p>
            <a:fld id="{9366C92F-E4A2-4D96-BB55-676A7042BE74}" type="datetime1">
              <a:rPr lang="en-US" smtClean="0"/>
              <a:t>7/16/2018</a:t>
            </a:fld>
            <a:endParaRPr lang="en-US"/>
          </a:p>
        </p:txBody>
      </p:sp>
      <p:sp>
        <p:nvSpPr>
          <p:cNvPr id="3" name="Footer Placeholder 2">
            <a:extLst>
              <a:ext uri="{FF2B5EF4-FFF2-40B4-BE49-F238E27FC236}">
                <a16:creationId xmlns:a16="http://schemas.microsoft.com/office/drawing/2014/main" id="{1CFC1A45-1EB7-40E4-8420-6C0C3E0AEB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1E0AC4-702D-4B1D-BEAA-B4F4D99DA543}"/>
              </a:ext>
            </a:extLst>
          </p:cNvPr>
          <p:cNvSpPr>
            <a:spLocks noGrp="1"/>
          </p:cNvSpPr>
          <p:nvPr>
            <p:ph type="sldNum" sz="quarter" idx="12"/>
          </p:nvPr>
        </p:nvSpPr>
        <p:spPr/>
        <p:txBody>
          <a:bodyPr/>
          <a:lstStyle/>
          <a:p>
            <a:fld id="{5988A0CA-B219-41FB-BA22-8C7F34AE4841}" type="slidenum">
              <a:rPr lang="en-US" smtClean="0"/>
              <a:t>‹#›</a:t>
            </a:fld>
            <a:endParaRPr lang="en-US"/>
          </a:p>
        </p:txBody>
      </p:sp>
    </p:spTree>
    <p:extLst>
      <p:ext uri="{BB962C8B-B14F-4D97-AF65-F5344CB8AC3E}">
        <p14:creationId xmlns:p14="http://schemas.microsoft.com/office/powerpoint/2010/main" val="283109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D25C7-9F35-4996-A537-873235BC94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7782AD-7E1F-4846-B1F7-22FE85BC08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583804-793C-4B06-BBB4-79D0C0E7F6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F9C2DD-3D0E-4ECA-B869-E66281CC8484}"/>
              </a:ext>
            </a:extLst>
          </p:cNvPr>
          <p:cNvSpPr>
            <a:spLocks noGrp="1"/>
          </p:cNvSpPr>
          <p:nvPr>
            <p:ph type="dt" sz="half" idx="10"/>
          </p:nvPr>
        </p:nvSpPr>
        <p:spPr/>
        <p:txBody>
          <a:bodyPr/>
          <a:lstStyle/>
          <a:p>
            <a:fld id="{4DFA2D31-0A1E-4BE1-9886-858B9BC3372D}" type="datetime1">
              <a:rPr lang="en-US" smtClean="0"/>
              <a:t>7/16/2018</a:t>
            </a:fld>
            <a:endParaRPr lang="en-US"/>
          </a:p>
        </p:txBody>
      </p:sp>
      <p:sp>
        <p:nvSpPr>
          <p:cNvPr id="6" name="Footer Placeholder 5">
            <a:extLst>
              <a:ext uri="{FF2B5EF4-FFF2-40B4-BE49-F238E27FC236}">
                <a16:creationId xmlns:a16="http://schemas.microsoft.com/office/drawing/2014/main" id="{9B19B3DC-9B69-4649-8214-5894CD84E5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3303BB-3B26-465A-AA05-900ED3807282}"/>
              </a:ext>
            </a:extLst>
          </p:cNvPr>
          <p:cNvSpPr>
            <a:spLocks noGrp="1"/>
          </p:cNvSpPr>
          <p:nvPr>
            <p:ph type="sldNum" sz="quarter" idx="12"/>
          </p:nvPr>
        </p:nvSpPr>
        <p:spPr/>
        <p:txBody>
          <a:bodyPr/>
          <a:lstStyle/>
          <a:p>
            <a:fld id="{5988A0CA-B219-41FB-BA22-8C7F34AE4841}" type="slidenum">
              <a:rPr lang="en-US" smtClean="0"/>
              <a:t>‹#›</a:t>
            </a:fld>
            <a:endParaRPr lang="en-US"/>
          </a:p>
        </p:txBody>
      </p:sp>
    </p:spTree>
    <p:extLst>
      <p:ext uri="{BB962C8B-B14F-4D97-AF65-F5344CB8AC3E}">
        <p14:creationId xmlns:p14="http://schemas.microsoft.com/office/powerpoint/2010/main" val="1431489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4705C-A345-47EF-A5DF-900360AD62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4B0EC8-94C2-4F8F-B280-1785A7A866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6209AD-E9B7-4032-80BC-D287A52A52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746F83-74C7-4EA7-8F4E-B78038DC9E4E}"/>
              </a:ext>
            </a:extLst>
          </p:cNvPr>
          <p:cNvSpPr>
            <a:spLocks noGrp="1"/>
          </p:cNvSpPr>
          <p:nvPr>
            <p:ph type="dt" sz="half" idx="10"/>
          </p:nvPr>
        </p:nvSpPr>
        <p:spPr/>
        <p:txBody>
          <a:bodyPr/>
          <a:lstStyle/>
          <a:p>
            <a:fld id="{28ED2CB7-4DC4-4144-831A-D243130DDEB7}" type="datetime1">
              <a:rPr lang="en-US" smtClean="0"/>
              <a:t>7/16/2018</a:t>
            </a:fld>
            <a:endParaRPr lang="en-US"/>
          </a:p>
        </p:txBody>
      </p:sp>
      <p:sp>
        <p:nvSpPr>
          <p:cNvPr id="6" name="Footer Placeholder 5">
            <a:extLst>
              <a:ext uri="{FF2B5EF4-FFF2-40B4-BE49-F238E27FC236}">
                <a16:creationId xmlns:a16="http://schemas.microsoft.com/office/drawing/2014/main" id="{99625606-17B9-4227-8508-8DFB0B98B5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6A1B83-75BA-419C-91AB-1581C4FE7148}"/>
              </a:ext>
            </a:extLst>
          </p:cNvPr>
          <p:cNvSpPr>
            <a:spLocks noGrp="1"/>
          </p:cNvSpPr>
          <p:nvPr>
            <p:ph type="sldNum" sz="quarter" idx="12"/>
          </p:nvPr>
        </p:nvSpPr>
        <p:spPr/>
        <p:txBody>
          <a:bodyPr/>
          <a:lstStyle/>
          <a:p>
            <a:fld id="{5988A0CA-B219-41FB-BA22-8C7F34AE4841}" type="slidenum">
              <a:rPr lang="en-US" smtClean="0"/>
              <a:t>‹#›</a:t>
            </a:fld>
            <a:endParaRPr lang="en-US"/>
          </a:p>
        </p:txBody>
      </p:sp>
    </p:spTree>
    <p:extLst>
      <p:ext uri="{BB962C8B-B14F-4D97-AF65-F5344CB8AC3E}">
        <p14:creationId xmlns:p14="http://schemas.microsoft.com/office/powerpoint/2010/main" val="3178105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F08940-BC2F-4BB5-A47F-1E7F6B19E7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674DB4-B26A-4FD0-9D7B-6688C4F5CB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DBC43-0F90-498C-ABA0-F5DB099636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8E35C-235D-458B-92BD-D715CBDFF9F5}" type="datetime1">
              <a:rPr lang="en-US" smtClean="0"/>
              <a:t>7/16/2018</a:t>
            </a:fld>
            <a:endParaRPr lang="en-US"/>
          </a:p>
        </p:txBody>
      </p:sp>
      <p:sp>
        <p:nvSpPr>
          <p:cNvPr id="5" name="Footer Placeholder 4">
            <a:extLst>
              <a:ext uri="{FF2B5EF4-FFF2-40B4-BE49-F238E27FC236}">
                <a16:creationId xmlns:a16="http://schemas.microsoft.com/office/drawing/2014/main" id="{7B8B7FAB-DDBC-47DE-9DD4-8FA8812434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C122EAE-A6B1-4321-BD92-3074DC9925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88A0CA-B219-41FB-BA22-8C7F34AE4841}" type="slidenum">
              <a:rPr lang="en-US" smtClean="0"/>
              <a:t>‹#›</a:t>
            </a:fld>
            <a:endParaRPr lang="en-US"/>
          </a:p>
        </p:txBody>
      </p:sp>
    </p:spTree>
    <p:extLst>
      <p:ext uri="{BB962C8B-B14F-4D97-AF65-F5344CB8AC3E}">
        <p14:creationId xmlns:p14="http://schemas.microsoft.com/office/powerpoint/2010/main" val="419616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0CF058B-8D0B-4CEB-B020-8DEEC33D6D79}"/>
              </a:ext>
            </a:extLst>
          </p:cNvPr>
          <p:cNvSpPr txBox="1"/>
          <p:nvPr/>
        </p:nvSpPr>
        <p:spPr>
          <a:xfrm>
            <a:off x="194732" y="1276608"/>
            <a:ext cx="7888498" cy="2616101"/>
          </a:xfrm>
          <a:prstGeom prst="rect">
            <a:avLst/>
          </a:prstGeom>
          <a:noFill/>
        </p:spPr>
        <p:txBody>
          <a:bodyPr wrap="square" rtlCol="0">
            <a:spAutoFit/>
          </a:bodyPr>
          <a:lstStyle/>
          <a:p>
            <a:pPr algn="ctr"/>
            <a:r>
              <a:rPr lang="en-US" sz="5400" dirty="0"/>
              <a:t>Practical Application of Integral Calculus</a:t>
            </a:r>
          </a:p>
          <a:p>
            <a:pPr algn="ctr"/>
            <a:endParaRPr lang="en-US" sz="1200" dirty="0">
              <a:solidFill>
                <a:srgbClr val="002060"/>
              </a:solidFill>
            </a:endParaRPr>
          </a:p>
          <a:p>
            <a:pPr algn="ctr"/>
            <a:r>
              <a:rPr lang="en-US" sz="4400" dirty="0">
                <a:solidFill>
                  <a:srgbClr val="002060"/>
                </a:solidFill>
              </a:rPr>
              <a:t>Classroom Lesson</a:t>
            </a:r>
          </a:p>
        </p:txBody>
      </p:sp>
      <p:sp>
        <p:nvSpPr>
          <p:cNvPr id="5" name="TextBox 4">
            <a:extLst>
              <a:ext uri="{FF2B5EF4-FFF2-40B4-BE49-F238E27FC236}">
                <a16:creationId xmlns:a16="http://schemas.microsoft.com/office/drawing/2014/main" id="{C096B901-406C-45BA-9AEE-468C02F0C5B1}"/>
              </a:ext>
            </a:extLst>
          </p:cNvPr>
          <p:cNvSpPr txBox="1"/>
          <p:nvPr/>
        </p:nvSpPr>
        <p:spPr>
          <a:xfrm>
            <a:off x="2197138" y="4737820"/>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grpSp>
        <p:nvGrpSpPr>
          <p:cNvPr id="3" name="Group 2">
            <a:extLst>
              <a:ext uri="{FF2B5EF4-FFF2-40B4-BE49-F238E27FC236}">
                <a16:creationId xmlns:a16="http://schemas.microsoft.com/office/drawing/2014/main" id="{FEFEDA0D-C51E-42EF-921C-7966AED1D267}"/>
              </a:ext>
            </a:extLst>
          </p:cNvPr>
          <p:cNvGrpSpPr/>
          <p:nvPr/>
        </p:nvGrpSpPr>
        <p:grpSpPr>
          <a:xfrm>
            <a:off x="6775969" y="2802439"/>
            <a:ext cx="4640176" cy="3680527"/>
            <a:chOff x="6775969" y="2802439"/>
            <a:chExt cx="4640176" cy="3680527"/>
          </a:xfrm>
        </p:grpSpPr>
        <p:cxnSp>
          <p:nvCxnSpPr>
            <p:cNvPr id="7" name="Straight Connector 6">
              <a:extLst>
                <a:ext uri="{FF2B5EF4-FFF2-40B4-BE49-F238E27FC236}">
                  <a16:creationId xmlns:a16="http://schemas.microsoft.com/office/drawing/2014/main" id="{DACA1242-54CC-4A28-96F5-F2266916CD0B}"/>
                </a:ext>
              </a:extLst>
            </p:cNvPr>
            <p:cNvCxnSpPr/>
            <p:nvPr/>
          </p:nvCxnSpPr>
          <p:spPr>
            <a:xfrm flipH="1">
              <a:off x="7723010" y="3797176"/>
              <a:ext cx="3482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BCD9CFF-7CB6-4FE0-9CA6-55683D8B01F4}"/>
                </a:ext>
              </a:extLst>
            </p:cNvPr>
            <p:cNvCxnSpPr/>
            <p:nvPr/>
          </p:nvCxnSpPr>
          <p:spPr>
            <a:xfrm flipH="1">
              <a:off x="7723010" y="4394018"/>
              <a:ext cx="3482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A3011FD-C66C-424B-A518-95575B289E94}"/>
                </a:ext>
              </a:extLst>
            </p:cNvPr>
            <p:cNvCxnSpPr/>
            <p:nvPr/>
          </p:nvCxnSpPr>
          <p:spPr>
            <a:xfrm flipH="1">
              <a:off x="7723010" y="5040596"/>
              <a:ext cx="3482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8B438F8-6510-4BFE-8D41-2C40527ECF3E}"/>
                </a:ext>
              </a:extLst>
            </p:cNvPr>
            <p:cNvCxnSpPr/>
            <p:nvPr/>
          </p:nvCxnSpPr>
          <p:spPr>
            <a:xfrm flipH="1">
              <a:off x="7723010" y="3200334"/>
              <a:ext cx="3482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2E479CE-D195-4535-94A7-11D203007C21}"/>
                </a:ext>
              </a:extLst>
            </p:cNvPr>
            <p:cNvSpPr txBox="1"/>
            <p:nvPr/>
          </p:nvSpPr>
          <p:spPr>
            <a:xfrm>
              <a:off x="7247887" y="4791914"/>
              <a:ext cx="720440" cy="425171"/>
            </a:xfrm>
            <a:prstGeom prst="rect">
              <a:avLst/>
            </a:prstGeom>
            <a:noFill/>
          </p:spPr>
          <p:txBody>
            <a:bodyPr wrap="square" rtlCol="0">
              <a:spAutoFit/>
            </a:bodyPr>
            <a:lstStyle/>
            <a:p>
              <a:r>
                <a:rPr lang="en-US" sz="1400" dirty="0"/>
                <a:t>50</a:t>
              </a:r>
            </a:p>
          </p:txBody>
        </p:sp>
        <p:sp>
          <p:nvSpPr>
            <p:cNvPr id="12" name="TextBox 11">
              <a:extLst>
                <a:ext uri="{FF2B5EF4-FFF2-40B4-BE49-F238E27FC236}">
                  <a16:creationId xmlns:a16="http://schemas.microsoft.com/office/drawing/2014/main" id="{18578574-5FBE-4181-847A-B9AD2958928D}"/>
                </a:ext>
              </a:extLst>
            </p:cNvPr>
            <p:cNvSpPr txBox="1"/>
            <p:nvPr/>
          </p:nvSpPr>
          <p:spPr>
            <a:xfrm>
              <a:off x="7723010" y="5786650"/>
              <a:ext cx="720440" cy="425171"/>
            </a:xfrm>
            <a:prstGeom prst="rect">
              <a:avLst/>
            </a:prstGeom>
            <a:noFill/>
          </p:spPr>
          <p:txBody>
            <a:bodyPr wrap="square" rtlCol="0">
              <a:spAutoFit/>
            </a:bodyPr>
            <a:lstStyle/>
            <a:p>
              <a:r>
                <a:rPr lang="en-US" sz="1400" dirty="0"/>
                <a:t>0</a:t>
              </a:r>
            </a:p>
          </p:txBody>
        </p:sp>
        <p:cxnSp>
          <p:nvCxnSpPr>
            <p:cNvPr id="13" name="Straight Connector 12">
              <a:extLst>
                <a:ext uri="{FF2B5EF4-FFF2-40B4-BE49-F238E27FC236}">
                  <a16:creationId xmlns:a16="http://schemas.microsoft.com/office/drawing/2014/main" id="{AA362660-CC19-4A05-A43F-154C80B57604}"/>
                </a:ext>
              </a:extLst>
            </p:cNvPr>
            <p:cNvCxnSpPr/>
            <p:nvPr/>
          </p:nvCxnSpPr>
          <p:spPr>
            <a:xfrm flipV="1">
              <a:off x="8382533" y="5466924"/>
              <a:ext cx="0" cy="31972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83F7EDF-1D6A-4CAD-9A35-A7E00230F7E5}"/>
                </a:ext>
              </a:extLst>
            </p:cNvPr>
            <p:cNvCxnSpPr/>
            <p:nvPr/>
          </p:nvCxnSpPr>
          <p:spPr>
            <a:xfrm flipV="1">
              <a:off x="8845673" y="5488229"/>
              <a:ext cx="0" cy="31972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C6B76A8-D6AC-4A86-AF4E-6DC2FD04BA7C}"/>
                </a:ext>
              </a:extLst>
            </p:cNvPr>
            <p:cNvCxnSpPr/>
            <p:nvPr/>
          </p:nvCxnSpPr>
          <p:spPr>
            <a:xfrm flipV="1">
              <a:off x="9254826" y="5488229"/>
              <a:ext cx="0" cy="31972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D9DB66C-63DD-43EC-B2F1-CF79E10B3115}"/>
                </a:ext>
              </a:extLst>
            </p:cNvPr>
            <p:cNvCxnSpPr/>
            <p:nvPr/>
          </p:nvCxnSpPr>
          <p:spPr>
            <a:xfrm flipV="1">
              <a:off x="9627029" y="5488229"/>
              <a:ext cx="0" cy="31972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9275EB4-619C-43F8-AE30-D380BB53196D}"/>
                </a:ext>
              </a:extLst>
            </p:cNvPr>
            <p:cNvCxnSpPr/>
            <p:nvPr/>
          </p:nvCxnSpPr>
          <p:spPr>
            <a:xfrm flipV="1">
              <a:off x="10038709" y="5488229"/>
              <a:ext cx="0" cy="31972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017B491-2D35-4CA9-BFD0-BC20B8AC76D9}"/>
                </a:ext>
              </a:extLst>
            </p:cNvPr>
            <p:cNvCxnSpPr/>
            <p:nvPr/>
          </p:nvCxnSpPr>
          <p:spPr>
            <a:xfrm flipV="1">
              <a:off x="10450389" y="5488229"/>
              <a:ext cx="0" cy="31972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D5B8D65-E2AA-4547-9208-5310B83914C5}"/>
                </a:ext>
              </a:extLst>
            </p:cNvPr>
            <p:cNvCxnSpPr/>
            <p:nvPr/>
          </p:nvCxnSpPr>
          <p:spPr>
            <a:xfrm flipV="1">
              <a:off x="10862068" y="5488229"/>
              <a:ext cx="0" cy="31972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5C0C193-BED0-44D9-A467-9C11BCC20882}"/>
                </a:ext>
              </a:extLst>
            </p:cNvPr>
            <p:cNvSpPr txBox="1"/>
            <p:nvPr/>
          </p:nvSpPr>
          <p:spPr>
            <a:xfrm>
              <a:off x="9820886" y="5786650"/>
              <a:ext cx="720440" cy="425171"/>
            </a:xfrm>
            <a:prstGeom prst="rect">
              <a:avLst/>
            </a:prstGeom>
            <a:noFill/>
          </p:spPr>
          <p:txBody>
            <a:bodyPr wrap="square" rtlCol="0">
              <a:spAutoFit/>
            </a:bodyPr>
            <a:lstStyle/>
            <a:p>
              <a:r>
                <a:rPr lang="en-US" sz="1400" dirty="0"/>
                <a:t>5</a:t>
              </a:r>
            </a:p>
          </p:txBody>
        </p:sp>
        <p:sp>
          <p:nvSpPr>
            <p:cNvPr id="21" name="TextBox 20">
              <a:extLst>
                <a:ext uri="{FF2B5EF4-FFF2-40B4-BE49-F238E27FC236}">
                  <a16:creationId xmlns:a16="http://schemas.microsoft.com/office/drawing/2014/main" id="{EF014582-512F-47F8-BA1F-29F1FAD6FE7E}"/>
                </a:ext>
              </a:extLst>
            </p:cNvPr>
            <p:cNvSpPr txBox="1"/>
            <p:nvPr/>
          </p:nvSpPr>
          <p:spPr>
            <a:xfrm>
              <a:off x="7144967" y="4145335"/>
              <a:ext cx="720440" cy="425171"/>
            </a:xfrm>
            <a:prstGeom prst="rect">
              <a:avLst/>
            </a:prstGeom>
            <a:noFill/>
          </p:spPr>
          <p:txBody>
            <a:bodyPr wrap="square" rtlCol="0">
              <a:spAutoFit/>
            </a:bodyPr>
            <a:lstStyle/>
            <a:p>
              <a:r>
                <a:rPr lang="en-US" sz="1400" dirty="0"/>
                <a:t>100</a:t>
              </a:r>
            </a:p>
          </p:txBody>
        </p:sp>
        <p:sp>
          <p:nvSpPr>
            <p:cNvPr id="22" name="TextBox 21">
              <a:extLst>
                <a:ext uri="{FF2B5EF4-FFF2-40B4-BE49-F238E27FC236}">
                  <a16:creationId xmlns:a16="http://schemas.microsoft.com/office/drawing/2014/main" id="{96418770-3840-4FAB-937C-F29503152423}"/>
                </a:ext>
              </a:extLst>
            </p:cNvPr>
            <p:cNvSpPr txBox="1"/>
            <p:nvPr/>
          </p:nvSpPr>
          <p:spPr>
            <a:xfrm>
              <a:off x="7093507" y="3548493"/>
              <a:ext cx="720440" cy="425171"/>
            </a:xfrm>
            <a:prstGeom prst="rect">
              <a:avLst/>
            </a:prstGeom>
            <a:noFill/>
          </p:spPr>
          <p:txBody>
            <a:bodyPr wrap="square" rtlCol="0">
              <a:spAutoFit/>
            </a:bodyPr>
            <a:lstStyle/>
            <a:p>
              <a:r>
                <a:rPr lang="en-US" sz="1400" dirty="0"/>
                <a:t>150</a:t>
              </a:r>
            </a:p>
          </p:txBody>
        </p:sp>
        <p:sp>
          <p:nvSpPr>
            <p:cNvPr id="23" name="TextBox 22">
              <a:extLst>
                <a:ext uri="{FF2B5EF4-FFF2-40B4-BE49-F238E27FC236}">
                  <a16:creationId xmlns:a16="http://schemas.microsoft.com/office/drawing/2014/main" id="{F75B62B0-CBD3-44FA-A7FF-AF9B710C6BE1}"/>
                </a:ext>
              </a:extLst>
            </p:cNvPr>
            <p:cNvSpPr txBox="1"/>
            <p:nvPr/>
          </p:nvSpPr>
          <p:spPr>
            <a:xfrm>
              <a:off x="7093507" y="2951651"/>
              <a:ext cx="487107" cy="307777"/>
            </a:xfrm>
            <a:prstGeom prst="rect">
              <a:avLst/>
            </a:prstGeom>
            <a:noFill/>
          </p:spPr>
          <p:txBody>
            <a:bodyPr wrap="square" rtlCol="0">
              <a:spAutoFit/>
            </a:bodyPr>
            <a:lstStyle/>
            <a:p>
              <a:r>
                <a:rPr lang="en-US" sz="1400" dirty="0"/>
                <a:t>200</a:t>
              </a:r>
            </a:p>
          </p:txBody>
        </p:sp>
        <p:sp>
          <p:nvSpPr>
            <p:cNvPr id="24" name="TextBox 23">
              <a:extLst>
                <a:ext uri="{FF2B5EF4-FFF2-40B4-BE49-F238E27FC236}">
                  <a16:creationId xmlns:a16="http://schemas.microsoft.com/office/drawing/2014/main" id="{FA2AD058-FB55-48CC-B8A6-65913601871F}"/>
                </a:ext>
              </a:extLst>
            </p:cNvPr>
            <p:cNvSpPr txBox="1"/>
            <p:nvPr/>
          </p:nvSpPr>
          <p:spPr>
            <a:xfrm rot="16200000">
              <a:off x="6813221" y="4782365"/>
              <a:ext cx="497368" cy="571871"/>
            </a:xfrm>
            <a:prstGeom prst="rect">
              <a:avLst/>
            </a:prstGeom>
            <a:noFill/>
          </p:spPr>
          <p:txBody>
            <a:bodyPr wrap="square" rtlCol="0">
              <a:spAutoFit/>
            </a:bodyPr>
            <a:lstStyle/>
            <a:p>
              <a:r>
                <a:rPr lang="en-US" sz="2000" dirty="0"/>
                <a:t>V</a:t>
              </a:r>
            </a:p>
          </p:txBody>
        </p:sp>
        <p:sp>
          <p:nvSpPr>
            <p:cNvPr id="25" name="TextBox 24">
              <a:extLst>
                <a:ext uri="{FF2B5EF4-FFF2-40B4-BE49-F238E27FC236}">
                  <a16:creationId xmlns:a16="http://schemas.microsoft.com/office/drawing/2014/main" id="{9950797E-6F7C-4108-A466-48B8DAD9A9F9}"/>
                </a:ext>
              </a:extLst>
            </p:cNvPr>
            <p:cNvSpPr txBox="1"/>
            <p:nvPr/>
          </p:nvSpPr>
          <p:spPr>
            <a:xfrm rot="16200000">
              <a:off x="6455034" y="4064681"/>
              <a:ext cx="1081776" cy="439901"/>
            </a:xfrm>
            <a:prstGeom prst="rect">
              <a:avLst/>
            </a:prstGeom>
            <a:noFill/>
          </p:spPr>
          <p:txBody>
            <a:bodyPr wrap="square" rtlCol="0">
              <a:spAutoFit/>
            </a:bodyPr>
            <a:lstStyle/>
            <a:p>
              <a:r>
                <a:rPr lang="en-US" sz="1400" dirty="0"/>
                <a:t>(</a:t>
              </a:r>
              <a:r>
                <a:rPr lang="en-US" sz="1400" dirty="0" err="1"/>
                <a:t>ft</a:t>
              </a:r>
              <a:r>
                <a:rPr lang="en-US" sz="1400" dirty="0"/>
                <a:t>/sec)</a:t>
              </a:r>
            </a:p>
          </p:txBody>
        </p:sp>
        <p:sp>
          <p:nvSpPr>
            <p:cNvPr id="26" name="TextBox 25">
              <a:extLst>
                <a:ext uri="{FF2B5EF4-FFF2-40B4-BE49-F238E27FC236}">
                  <a16:creationId xmlns:a16="http://schemas.microsoft.com/office/drawing/2014/main" id="{577E9550-D7B7-4B03-892C-E72478E46847}"/>
                </a:ext>
              </a:extLst>
            </p:cNvPr>
            <p:cNvSpPr txBox="1"/>
            <p:nvPr/>
          </p:nvSpPr>
          <p:spPr>
            <a:xfrm>
              <a:off x="8823408" y="6057795"/>
              <a:ext cx="1769378" cy="425171"/>
            </a:xfrm>
            <a:prstGeom prst="rect">
              <a:avLst/>
            </a:prstGeom>
            <a:noFill/>
          </p:spPr>
          <p:txBody>
            <a:bodyPr wrap="square" rtlCol="0">
              <a:spAutoFit/>
            </a:bodyPr>
            <a:lstStyle/>
            <a:p>
              <a:r>
                <a:rPr lang="en-US" sz="1400" dirty="0"/>
                <a:t>Time  (sec)</a:t>
              </a:r>
            </a:p>
          </p:txBody>
        </p:sp>
        <p:sp>
          <p:nvSpPr>
            <p:cNvPr id="27" name="Rectangle 26">
              <a:extLst>
                <a:ext uri="{FF2B5EF4-FFF2-40B4-BE49-F238E27FC236}">
                  <a16:creationId xmlns:a16="http://schemas.microsoft.com/office/drawing/2014/main" id="{F2FEBBA6-611F-4C1A-9151-E9423A5F91D4}"/>
                </a:ext>
              </a:extLst>
            </p:cNvPr>
            <p:cNvSpPr/>
            <p:nvPr/>
          </p:nvSpPr>
          <p:spPr>
            <a:xfrm>
              <a:off x="8377908" y="4859434"/>
              <a:ext cx="467766" cy="778005"/>
            </a:xfrm>
            <a:prstGeom prst="rect">
              <a:avLst/>
            </a:prstGeom>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D1BDC7F-E21D-4A1A-A80B-C48C70770ED7}"/>
                </a:ext>
              </a:extLst>
            </p:cNvPr>
            <p:cNvSpPr/>
            <p:nvPr/>
          </p:nvSpPr>
          <p:spPr>
            <a:xfrm>
              <a:off x="8831590" y="4427089"/>
              <a:ext cx="437498" cy="1210351"/>
            </a:xfrm>
            <a:prstGeom prst="rect">
              <a:avLst/>
            </a:prstGeom>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09FC7B9-F87B-4D42-8734-1F4BC26E755A}"/>
                </a:ext>
              </a:extLst>
            </p:cNvPr>
            <p:cNvSpPr/>
            <p:nvPr/>
          </p:nvSpPr>
          <p:spPr>
            <a:xfrm>
              <a:off x="9257353" y="4030112"/>
              <a:ext cx="380233" cy="1607327"/>
            </a:xfrm>
            <a:prstGeom prst="rect">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6F13F17-27A6-4A9D-B862-BF26DD6F6B6C}"/>
                </a:ext>
              </a:extLst>
            </p:cNvPr>
            <p:cNvSpPr/>
            <p:nvPr/>
          </p:nvSpPr>
          <p:spPr>
            <a:xfrm>
              <a:off x="9645495" y="3740487"/>
              <a:ext cx="393213" cy="1896951"/>
            </a:xfrm>
            <a:prstGeom prst="rect">
              <a:avLst/>
            </a:prstGeom>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2FE6AF0-89D7-424C-8D5D-CCE23A773843}"/>
                </a:ext>
              </a:extLst>
            </p:cNvPr>
            <p:cNvSpPr/>
            <p:nvPr/>
          </p:nvSpPr>
          <p:spPr>
            <a:xfrm>
              <a:off x="7951117" y="5214874"/>
              <a:ext cx="428890" cy="422564"/>
            </a:xfrm>
            <a:prstGeom prst="rect">
              <a:avLst/>
            </a:prstGeom>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a:extLst>
                <a:ext uri="{FF2B5EF4-FFF2-40B4-BE49-F238E27FC236}">
                  <a16:creationId xmlns:a16="http://schemas.microsoft.com/office/drawing/2014/main" id="{27CC4E7F-237C-4B41-908A-6F8DF7A4D4F3}"/>
                </a:ext>
              </a:extLst>
            </p:cNvPr>
            <p:cNvCxnSpPr/>
            <p:nvPr/>
          </p:nvCxnSpPr>
          <p:spPr>
            <a:xfrm flipH="1">
              <a:off x="7928850" y="5637438"/>
              <a:ext cx="348729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E901764-BA2D-4C20-8EFE-658F019EC137}"/>
                </a:ext>
              </a:extLst>
            </p:cNvPr>
            <p:cNvCxnSpPr/>
            <p:nvPr/>
          </p:nvCxnSpPr>
          <p:spPr>
            <a:xfrm>
              <a:off x="7928850" y="2802439"/>
              <a:ext cx="0" cy="2835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B300943-046D-447D-8791-7DC05734E7FE}"/>
                </a:ext>
              </a:extLst>
            </p:cNvPr>
            <p:cNvCxnSpPr/>
            <p:nvPr/>
          </p:nvCxnSpPr>
          <p:spPr>
            <a:xfrm flipH="1">
              <a:off x="7954491" y="3747440"/>
              <a:ext cx="1920382" cy="1893698"/>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grpSp>
      <p:pic>
        <p:nvPicPr>
          <p:cNvPr id="35" name="Picture 34">
            <a:extLst>
              <a:ext uri="{FF2B5EF4-FFF2-40B4-BE49-F238E27FC236}">
                <a16:creationId xmlns:a16="http://schemas.microsoft.com/office/drawing/2014/main" id="{1FB4292B-2391-403E-939D-99DE8B8F91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0404" y="658082"/>
            <a:ext cx="2000676" cy="2429392"/>
          </a:xfrm>
          <a:prstGeom prst="rect">
            <a:avLst/>
          </a:prstGeom>
        </p:spPr>
      </p:pic>
      <p:sp>
        <p:nvSpPr>
          <p:cNvPr id="2" name="Slide Number Placeholder 1">
            <a:extLst>
              <a:ext uri="{FF2B5EF4-FFF2-40B4-BE49-F238E27FC236}">
                <a16:creationId xmlns:a16="http://schemas.microsoft.com/office/drawing/2014/main" id="{BF493456-B32A-4D75-B13D-622943567D8F}"/>
              </a:ext>
            </a:extLst>
          </p:cNvPr>
          <p:cNvSpPr>
            <a:spLocks noGrp="1"/>
          </p:cNvSpPr>
          <p:nvPr>
            <p:ph type="sldNum" sz="quarter" idx="12"/>
          </p:nvPr>
        </p:nvSpPr>
        <p:spPr/>
        <p:txBody>
          <a:bodyPr/>
          <a:lstStyle/>
          <a:p>
            <a:fld id="{5988A0CA-B219-41FB-BA22-8C7F34AE4841}" type="slidenum">
              <a:rPr lang="en-US" smtClean="0"/>
              <a:t>1</a:t>
            </a:fld>
            <a:endParaRPr lang="en-US"/>
          </a:p>
        </p:txBody>
      </p:sp>
    </p:spTree>
    <p:extLst>
      <p:ext uri="{BB962C8B-B14F-4D97-AF65-F5344CB8AC3E}">
        <p14:creationId xmlns:p14="http://schemas.microsoft.com/office/powerpoint/2010/main" val="541438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24C6404-DD52-4D30-ADD7-3912C3BB633F}" type="slidenum">
              <a:rPr lang="en-US" smtClean="0"/>
              <a:t>10</a:t>
            </a:fld>
            <a:endParaRPr lang="en-US"/>
          </a:p>
        </p:txBody>
      </p:sp>
      <p:grpSp>
        <p:nvGrpSpPr>
          <p:cNvPr id="7" name="Group 6">
            <a:extLst>
              <a:ext uri="{FF2B5EF4-FFF2-40B4-BE49-F238E27FC236}">
                <a16:creationId xmlns:a16="http://schemas.microsoft.com/office/drawing/2014/main" id="{193ED155-8E65-4EB8-BFBA-CE7DE8559AE0}"/>
              </a:ext>
            </a:extLst>
          </p:cNvPr>
          <p:cNvGrpSpPr/>
          <p:nvPr/>
        </p:nvGrpSpPr>
        <p:grpSpPr>
          <a:xfrm>
            <a:off x="7023919" y="944724"/>
            <a:ext cx="3316434" cy="2700301"/>
            <a:chOff x="4367808" y="944724"/>
            <a:chExt cx="3316434" cy="2700301"/>
          </a:xfrm>
        </p:grpSpPr>
        <p:sp>
          <p:nvSpPr>
            <p:cNvPr id="3" name="Rectangle 2"/>
            <p:cNvSpPr/>
            <p:nvPr/>
          </p:nvSpPr>
          <p:spPr>
            <a:xfrm>
              <a:off x="5227587" y="1592796"/>
              <a:ext cx="1452861" cy="1384412"/>
            </a:xfrm>
            <a:prstGeom prst="rect">
              <a:avLst/>
            </a:prstGeom>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a:off x="5244354" y="2996952"/>
              <a:ext cx="24398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5213776" y="1592796"/>
              <a:ext cx="243988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515890" y="1429036"/>
              <a:ext cx="1008112" cy="307777"/>
            </a:xfrm>
            <a:prstGeom prst="rect">
              <a:avLst/>
            </a:prstGeom>
            <a:noFill/>
          </p:spPr>
          <p:txBody>
            <a:bodyPr wrap="square" rtlCol="0">
              <a:spAutoFit/>
            </a:bodyPr>
            <a:lstStyle/>
            <a:p>
              <a:r>
                <a:rPr lang="en-US" sz="1400" dirty="0"/>
                <a:t>32.2</a:t>
              </a:r>
            </a:p>
          </p:txBody>
        </p:sp>
        <p:sp>
          <p:nvSpPr>
            <p:cNvPr id="13" name="TextBox 12"/>
            <p:cNvSpPr txBox="1"/>
            <p:nvPr/>
          </p:nvSpPr>
          <p:spPr>
            <a:xfrm>
              <a:off x="5091954" y="3104965"/>
              <a:ext cx="504056" cy="307777"/>
            </a:xfrm>
            <a:prstGeom prst="rect">
              <a:avLst/>
            </a:prstGeom>
            <a:noFill/>
          </p:spPr>
          <p:txBody>
            <a:bodyPr wrap="square" rtlCol="0">
              <a:spAutoFit/>
            </a:bodyPr>
            <a:lstStyle/>
            <a:p>
              <a:r>
                <a:rPr lang="en-US" sz="1400" dirty="0"/>
                <a:t>0</a:t>
              </a:r>
            </a:p>
          </p:txBody>
        </p:sp>
        <p:sp>
          <p:nvSpPr>
            <p:cNvPr id="14" name="TextBox 13"/>
            <p:cNvSpPr txBox="1"/>
            <p:nvPr/>
          </p:nvSpPr>
          <p:spPr>
            <a:xfrm>
              <a:off x="6568118" y="3140969"/>
              <a:ext cx="504056" cy="307777"/>
            </a:xfrm>
            <a:prstGeom prst="rect">
              <a:avLst/>
            </a:prstGeom>
            <a:noFill/>
          </p:spPr>
          <p:txBody>
            <a:bodyPr wrap="square" rtlCol="0">
              <a:spAutoFit/>
            </a:bodyPr>
            <a:lstStyle/>
            <a:p>
              <a:r>
                <a:rPr lang="en-US" sz="1400" dirty="0"/>
                <a:t>5</a:t>
              </a:r>
            </a:p>
          </p:txBody>
        </p:sp>
        <p:cxnSp>
          <p:nvCxnSpPr>
            <p:cNvPr id="33" name="Straight Connector 32"/>
            <p:cNvCxnSpPr/>
            <p:nvPr/>
          </p:nvCxnSpPr>
          <p:spPr>
            <a:xfrm>
              <a:off x="5235970" y="944724"/>
              <a:ext cx="0" cy="205259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5091954" y="1724615"/>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5091954" y="2132856"/>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5091954" y="2564904"/>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5091954" y="1340768"/>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5524002" y="2915083"/>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5848038" y="288894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6136070" y="288894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6424102" y="288894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6712134" y="288894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7000166" y="288894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7288198" y="288894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rot="16200000">
              <a:off x="4387843" y="2580874"/>
              <a:ext cx="360040" cy="400110"/>
            </a:xfrm>
            <a:prstGeom prst="rect">
              <a:avLst/>
            </a:prstGeom>
            <a:noFill/>
          </p:spPr>
          <p:txBody>
            <a:bodyPr wrap="square" rtlCol="0">
              <a:spAutoFit/>
            </a:bodyPr>
            <a:lstStyle/>
            <a:p>
              <a:r>
                <a:rPr lang="en-US" sz="2000" dirty="0"/>
                <a:t>a</a:t>
              </a:r>
            </a:p>
          </p:txBody>
        </p:sp>
        <p:sp>
          <p:nvSpPr>
            <p:cNvPr id="66" name="TextBox 65"/>
            <p:cNvSpPr txBox="1"/>
            <p:nvPr/>
          </p:nvSpPr>
          <p:spPr>
            <a:xfrm rot="16200000">
              <a:off x="4104812" y="2027682"/>
              <a:ext cx="913910" cy="307777"/>
            </a:xfrm>
            <a:prstGeom prst="rect">
              <a:avLst/>
            </a:prstGeom>
            <a:noFill/>
          </p:spPr>
          <p:txBody>
            <a:bodyPr wrap="square" rtlCol="0">
              <a:spAutoFit/>
            </a:bodyPr>
            <a:lstStyle/>
            <a:p>
              <a:r>
                <a:rPr lang="en-US" sz="1400" dirty="0"/>
                <a:t>(</a:t>
              </a:r>
              <a:r>
                <a:rPr lang="en-US" sz="1400" dirty="0" err="1"/>
                <a:t>ft</a:t>
              </a:r>
              <a:r>
                <a:rPr lang="en-US" sz="1400" dirty="0"/>
                <a:t>/sec</a:t>
              </a:r>
              <a:r>
                <a:rPr lang="en-US" sz="1400" baseline="30000" dirty="0"/>
                <a:t>2</a:t>
              </a:r>
              <a:r>
                <a:rPr lang="en-US" sz="1400" dirty="0"/>
                <a:t>)</a:t>
              </a:r>
            </a:p>
          </p:txBody>
        </p:sp>
        <p:sp>
          <p:nvSpPr>
            <p:cNvPr id="68" name="TextBox 67"/>
            <p:cNvSpPr txBox="1"/>
            <p:nvPr/>
          </p:nvSpPr>
          <p:spPr>
            <a:xfrm>
              <a:off x="5901428" y="3337248"/>
              <a:ext cx="1350767" cy="307777"/>
            </a:xfrm>
            <a:prstGeom prst="rect">
              <a:avLst/>
            </a:prstGeom>
            <a:noFill/>
          </p:spPr>
          <p:txBody>
            <a:bodyPr wrap="square" rtlCol="0">
              <a:spAutoFit/>
            </a:bodyPr>
            <a:lstStyle/>
            <a:p>
              <a:r>
                <a:rPr lang="en-US" sz="1400" dirty="0"/>
                <a:t>Time  (sec)</a:t>
              </a:r>
            </a:p>
          </p:txBody>
        </p:sp>
        <p:sp>
          <p:nvSpPr>
            <p:cNvPr id="69" name="TextBox 68"/>
            <p:cNvSpPr txBox="1"/>
            <p:nvPr/>
          </p:nvSpPr>
          <p:spPr>
            <a:xfrm>
              <a:off x="5784414" y="1268761"/>
              <a:ext cx="1471566" cy="276999"/>
            </a:xfrm>
            <a:prstGeom prst="rect">
              <a:avLst/>
            </a:prstGeom>
            <a:noFill/>
          </p:spPr>
          <p:txBody>
            <a:bodyPr wrap="square" rtlCol="0">
              <a:spAutoFit/>
            </a:bodyPr>
            <a:lstStyle/>
            <a:p>
              <a:r>
                <a:rPr lang="en-US" sz="1200" dirty="0"/>
                <a:t>Constant…</a:t>
              </a:r>
            </a:p>
          </p:txBody>
        </p:sp>
      </p:grpSp>
      <p:sp>
        <p:nvSpPr>
          <p:cNvPr id="22" name="TextBox 21"/>
          <p:cNvSpPr txBox="1"/>
          <p:nvPr/>
        </p:nvSpPr>
        <p:spPr>
          <a:xfrm>
            <a:off x="9764289" y="4204829"/>
            <a:ext cx="1796134" cy="461665"/>
          </a:xfrm>
          <a:prstGeom prst="rect">
            <a:avLst/>
          </a:prstGeom>
          <a:noFill/>
        </p:spPr>
        <p:txBody>
          <a:bodyPr wrap="square" rtlCol="0">
            <a:spAutoFit/>
          </a:bodyPr>
          <a:lstStyle/>
          <a:p>
            <a:r>
              <a:rPr lang="en-US" sz="2400" b="1" dirty="0"/>
              <a:t>161 </a:t>
            </a:r>
            <a:r>
              <a:rPr lang="en-US" sz="2400" b="1" dirty="0" err="1"/>
              <a:t>ft</a:t>
            </a:r>
            <a:r>
              <a:rPr lang="en-US" sz="2400" b="1" dirty="0"/>
              <a:t>/sec</a:t>
            </a:r>
          </a:p>
        </p:txBody>
      </p:sp>
      <p:sp>
        <p:nvSpPr>
          <p:cNvPr id="48" name="TextBox 47">
            <a:extLst>
              <a:ext uri="{FF2B5EF4-FFF2-40B4-BE49-F238E27FC236}">
                <a16:creationId xmlns:a16="http://schemas.microsoft.com/office/drawing/2014/main" id="{CFB50F58-797E-49A0-BB85-62D17D045E78}"/>
              </a:ext>
            </a:extLst>
          </p:cNvPr>
          <p:cNvSpPr txBox="1"/>
          <p:nvPr/>
        </p:nvSpPr>
        <p:spPr>
          <a:xfrm>
            <a:off x="1164223" y="1703724"/>
            <a:ext cx="4660473" cy="1200329"/>
          </a:xfrm>
          <a:prstGeom prst="rect">
            <a:avLst/>
          </a:prstGeom>
          <a:noFill/>
        </p:spPr>
        <p:txBody>
          <a:bodyPr wrap="square" rtlCol="0">
            <a:spAutoFit/>
          </a:bodyPr>
          <a:lstStyle/>
          <a:p>
            <a:r>
              <a:rPr lang="en-US" sz="2400" dirty="0"/>
              <a:t>Let’s say we want to know how fast a rock will be moving after it has fallen for 5 seconds.</a:t>
            </a:r>
          </a:p>
        </p:txBody>
      </p:sp>
      <p:sp>
        <p:nvSpPr>
          <p:cNvPr id="62" name="TextBox 61">
            <a:extLst>
              <a:ext uri="{FF2B5EF4-FFF2-40B4-BE49-F238E27FC236}">
                <a16:creationId xmlns:a16="http://schemas.microsoft.com/office/drawing/2014/main" id="{19BA2156-3DBD-4CFF-9777-51D58A84F3BE}"/>
              </a:ext>
            </a:extLst>
          </p:cNvPr>
          <p:cNvSpPr txBox="1"/>
          <p:nvPr/>
        </p:nvSpPr>
        <p:spPr>
          <a:xfrm>
            <a:off x="1161034" y="3334055"/>
            <a:ext cx="4486191" cy="1569660"/>
          </a:xfrm>
          <a:prstGeom prst="rect">
            <a:avLst/>
          </a:prstGeom>
          <a:noFill/>
        </p:spPr>
        <p:txBody>
          <a:bodyPr wrap="square" rtlCol="0">
            <a:spAutoFit/>
          </a:bodyPr>
          <a:lstStyle/>
          <a:p>
            <a:r>
              <a:rPr lang="en-US" sz="2400" dirty="0"/>
              <a:t>We simply multiply the “height” (32.2 ft/sec</a:t>
            </a:r>
            <a:r>
              <a:rPr lang="en-US" sz="2400" baseline="30000" dirty="0"/>
              <a:t>2</a:t>
            </a:r>
            <a:r>
              <a:rPr lang="en-US" sz="2400" dirty="0"/>
              <a:t>) by the “base” (5 sec) and we see that the rock will be traveling at </a:t>
            </a:r>
            <a:r>
              <a:rPr lang="en-US" sz="2400" b="1" dirty="0"/>
              <a:t>161 ft/sec</a:t>
            </a:r>
            <a:r>
              <a:rPr lang="en-US" sz="2400" dirty="0"/>
              <a:t>. </a:t>
            </a:r>
          </a:p>
        </p:txBody>
      </p:sp>
      <p:grpSp>
        <p:nvGrpSpPr>
          <p:cNvPr id="63" name="Group 62">
            <a:extLst>
              <a:ext uri="{FF2B5EF4-FFF2-40B4-BE49-F238E27FC236}">
                <a16:creationId xmlns:a16="http://schemas.microsoft.com/office/drawing/2014/main" id="{1CE3FA09-84D9-4F31-9B20-631FD5F17F12}"/>
              </a:ext>
            </a:extLst>
          </p:cNvPr>
          <p:cNvGrpSpPr/>
          <p:nvPr/>
        </p:nvGrpSpPr>
        <p:grpSpPr>
          <a:xfrm>
            <a:off x="7106973" y="3825045"/>
            <a:ext cx="3246501" cy="2664297"/>
            <a:chOff x="7081383" y="3841903"/>
            <a:chExt cx="3246501" cy="2664297"/>
          </a:xfrm>
        </p:grpSpPr>
        <p:cxnSp>
          <p:nvCxnSpPr>
            <p:cNvPr id="64" name="Straight Connector 63">
              <a:extLst>
                <a:ext uri="{FF2B5EF4-FFF2-40B4-BE49-F238E27FC236}">
                  <a16:creationId xmlns:a16="http://schemas.microsoft.com/office/drawing/2014/main" id="{9101AD92-46FE-4029-B8C4-697CF0FFDB86}"/>
                </a:ext>
              </a:extLst>
            </p:cNvPr>
            <p:cNvCxnSpPr/>
            <p:nvPr/>
          </p:nvCxnSpPr>
          <p:spPr>
            <a:xfrm>
              <a:off x="7887996" y="3841903"/>
              <a:ext cx="0" cy="205259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9ABF7A32-3398-4FCE-9552-05E7ED10DE45}"/>
                </a:ext>
              </a:extLst>
            </p:cNvPr>
            <p:cNvCxnSpPr/>
            <p:nvPr/>
          </p:nvCxnSpPr>
          <p:spPr>
            <a:xfrm flipH="1">
              <a:off x="7887996" y="5894131"/>
              <a:ext cx="24398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C2D1BDC-48AE-431C-9B8F-C86C9126E165}"/>
                </a:ext>
              </a:extLst>
            </p:cNvPr>
            <p:cNvCxnSpPr/>
            <p:nvPr/>
          </p:nvCxnSpPr>
          <p:spPr>
            <a:xfrm flipH="1">
              <a:off x="7743980" y="4561983"/>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50C27F1D-CEC4-4092-BF17-055D26DFEE4F}"/>
                </a:ext>
              </a:extLst>
            </p:cNvPr>
            <p:cNvCxnSpPr/>
            <p:nvPr/>
          </p:nvCxnSpPr>
          <p:spPr>
            <a:xfrm flipH="1">
              <a:off x="7743980" y="4994031"/>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E7AD5362-F7B9-4196-A8B0-4FE2F6CF43A0}"/>
                </a:ext>
              </a:extLst>
            </p:cNvPr>
            <p:cNvCxnSpPr/>
            <p:nvPr/>
          </p:nvCxnSpPr>
          <p:spPr>
            <a:xfrm flipH="1">
              <a:off x="7743980" y="5462083"/>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0BB1E734-2F46-44CB-95AE-AEAB582C5279}"/>
                </a:ext>
              </a:extLst>
            </p:cNvPr>
            <p:cNvSpPr txBox="1"/>
            <p:nvPr/>
          </p:nvSpPr>
          <p:spPr>
            <a:xfrm>
              <a:off x="7411560" y="5282064"/>
              <a:ext cx="504056" cy="307777"/>
            </a:xfrm>
            <a:prstGeom prst="rect">
              <a:avLst/>
            </a:prstGeom>
            <a:noFill/>
          </p:spPr>
          <p:txBody>
            <a:bodyPr wrap="square" rtlCol="0">
              <a:spAutoFit/>
            </a:bodyPr>
            <a:lstStyle/>
            <a:p>
              <a:r>
                <a:rPr lang="en-US" sz="1400" dirty="0"/>
                <a:t>50</a:t>
              </a:r>
            </a:p>
          </p:txBody>
        </p:sp>
        <p:sp>
          <p:nvSpPr>
            <p:cNvPr id="80" name="TextBox 79">
              <a:extLst>
                <a:ext uri="{FF2B5EF4-FFF2-40B4-BE49-F238E27FC236}">
                  <a16:creationId xmlns:a16="http://schemas.microsoft.com/office/drawing/2014/main" id="{6A0827EE-689D-4204-8222-3689390BBC24}"/>
                </a:ext>
              </a:extLst>
            </p:cNvPr>
            <p:cNvSpPr txBox="1"/>
            <p:nvPr/>
          </p:nvSpPr>
          <p:spPr>
            <a:xfrm>
              <a:off x="7743980" y="6002144"/>
              <a:ext cx="504056" cy="307777"/>
            </a:xfrm>
            <a:prstGeom prst="rect">
              <a:avLst/>
            </a:prstGeom>
            <a:noFill/>
          </p:spPr>
          <p:txBody>
            <a:bodyPr wrap="square" rtlCol="0">
              <a:spAutoFit/>
            </a:bodyPr>
            <a:lstStyle/>
            <a:p>
              <a:r>
                <a:rPr lang="en-US" sz="1400" dirty="0"/>
                <a:t>0</a:t>
              </a:r>
            </a:p>
          </p:txBody>
        </p:sp>
        <p:cxnSp>
          <p:nvCxnSpPr>
            <p:cNvPr id="81" name="Straight Connector 80">
              <a:extLst>
                <a:ext uri="{FF2B5EF4-FFF2-40B4-BE49-F238E27FC236}">
                  <a16:creationId xmlns:a16="http://schemas.microsoft.com/office/drawing/2014/main" id="{E80AFAA3-B3EC-40C2-A079-060110511D0A}"/>
                </a:ext>
              </a:extLst>
            </p:cNvPr>
            <p:cNvCxnSpPr/>
            <p:nvPr/>
          </p:nvCxnSpPr>
          <p:spPr>
            <a:xfrm flipV="1">
              <a:off x="8176028" y="5770697"/>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F443D502-CABB-4DD5-8237-B43BAC34B86E}"/>
                </a:ext>
              </a:extLst>
            </p:cNvPr>
            <p:cNvCxnSpPr/>
            <p:nvPr/>
          </p:nvCxnSpPr>
          <p:spPr>
            <a:xfrm flipV="1">
              <a:off x="8500064" y="5786120"/>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8A51AFE-B014-4D8D-AFA2-F8300836E648}"/>
                </a:ext>
              </a:extLst>
            </p:cNvPr>
            <p:cNvCxnSpPr/>
            <p:nvPr/>
          </p:nvCxnSpPr>
          <p:spPr>
            <a:xfrm flipV="1">
              <a:off x="8788096" y="5786120"/>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73D25FC9-B21B-4103-B98A-B435FD3F07B5}"/>
                </a:ext>
              </a:extLst>
            </p:cNvPr>
            <p:cNvCxnSpPr/>
            <p:nvPr/>
          </p:nvCxnSpPr>
          <p:spPr>
            <a:xfrm flipV="1">
              <a:off x="9076128" y="5786120"/>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A1CA3D7-ECBF-406F-85DA-86B8C3312DEB}"/>
                </a:ext>
              </a:extLst>
            </p:cNvPr>
            <p:cNvCxnSpPr/>
            <p:nvPr/>
          </p:nvCxnSpPr>
          <p:spPr>
            <a:xfrm flipV="1">
              <a:off x="9364160" y="5786120"/>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44A746A6-9F6B-491D-99AF-51BAB733ED2E}"/>
                </a:ext>
              </a:extLst>
            </p:cNvPr>
            <p:cNvCxnSpPr/>
            <p:nvPr/>
          </p:nvCxnSpPr>
          <p:spPr>
            <a:xfrm flipV="1">
              <a:off x="9652192" y="5786120"/>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22B4BE1-7D30-430B-BA27-7ABA25B1A93E}"/>
                </a:ext>
              </a:extLst>
            </p:cNvPr>
            <p:cNvCxnSpPr/>
            <p:nvPr/>
          </p:nvCxnSpPr>
          <p:spPr>
            <a:xfrm flipV="1">
              <a:off x="9940224" y="5786120"/>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3EC38588-E4E1-4D46-8458-CC62E1AA732C}"/>
                </a:ext>
              </a:extLst>
            </p:cNvPr>
            <p:cNvSpPr txBox="1"/>
            <p:nvPr/>
          </p:nvSpPr>
          <p:spPr>
            <a:xfrm>
              <a:off x="9211760" y="6002144"/>
              <a:ext cx="504056" cy="307777"/>
            </a:xfrm>
            <a:prstGeom prst="rect">
              <a:avLst/>
            </a:prstGeom>
            <a:noFill/>
          </p:spPr>
          <p:txBody>
            <a:bodyPr wrap="square" rtlCol="0">
              <a:spAutoFit/>
            </a:bodyPr>
            <a:lstStyle/>
            <a:p>
              <a:r>
                <a:rPr lang="en-US" sz="1400" dirty="0"/>
                <a:t>5</a:t>
              </a:r>
            </a:p>
          </p:txBody>
        </p:sp>
        <p:sp>
          <p:nvSpPr>
            <p:cNvPr id="89" name="TextBox 88">
              <a:extLst>
                <a:ext uri="{FF2B5EF4-FFF2-40B4-BE49-F238E27FC236}">
                  <a16:creationId xmlns:a16="http://schemas.microsoft.com/office/drawing/2014/main" id="{793BBA99-8DA7-42CD-A2F4-94E881B944DC}"/>
                </a:ext>
              </a:extLst>
            </p:cNvPr>
            <p:cNvSpPr txBox="1"/>
            <p:nvPr/>
          </p:nvSpPr>
          <p:spPr>
            <a:xfrm>
              <a:off x="7339552" y="4814012"/>
              <a:ext cx="504056" cy="307777"/>
            </a:xfrm>
            <a:prstGeom prst="rect">
              <a:avLst/>
            </a:prstGeom>
            <a:noFill/>
          </p:spPr>
          <p:txBody>
            <a:bodyPr wrap="square" rtlCol="0">
              <a:spAutoFit/>
            </a:bodyPr>
            <a:lstStyle/>
            <a:p>
              <a:r>
                <a:rPr lang="en-US" sz="1400" dirty="0"/>
                <a:t>100</a:t>
              </a:r>
            </a:p>
          </p:txBody>
        </p:sp>
        <p:sp>
          <p:nvSpPr>
            <p:cNvPr id="90" name="TextBox 89">
              <a:extLst>
                <a:ext uri="{FF2B5EF4-FFF2-40B4-BE49-F238E27FC236}">
                  <a16:creationId xmlns:a16="http://schemas.microsoft.com/office/drawing/2014/main" id="{2E3DA887-ECC0-4C3B-BBB3-037EDC88459C}"/>
                </a:ext>
              </a:extLst>
            </p:cNvPr>
            <p:cNvSpPr txBox="1"/>
            <p:nvPr/>
          </p:nvSpPr>
          <p:spPr>
            <a:xfrm>
              <a:off x="7303548" y="4381964"/>
              <a:ext cx="504056" cy="307777"/>
            </a:xfrm>
            <a:prstGeom prst="rect">
              <a:avLst/>
            </a:prstGeom>
            <a:noFill/>
          </p:spPr>
          <p:txBody>
            <a:bodyPr wrap="square" rtlCol="0">
              <a:spAutoFit/>
            </a:bodyPr>
            <a:lstStyle/>
            <a:p>
              <a:r>
                <a:rPr lang="en-US" sz="1400" dirty="0"/>
                <a:t>150</a:t>
              </a:r>
            </a:p>
          </p:txBody>
        </p:sp>
        <p:sp>
          <p:nvSpPr>
            <p:cNvPr id="91" name="TextBox 90">
              <a:extLst>
                <a:ext uri="{FF2B5EF4-FFF2-40B4-BE49-F238E27FC236}">
                  <a16:creationId xmlns:a16="http://schemas.microsoft.com/office/drawing/2014/main" id="{816FBA25-1013-4D9A-A816-A6BF688A44E1}"/>
                </a:ext>
              </a:extLst>
            </p:cNvPr>
            <p:cNvSpPr txBox="1"/>
            <p:nvPr/>
          </p:nvSpPr>
          <p:spPr>
            <a:xfrm>
              <a:off x="7303548" y="3949916"/>
              <a:ext cx="504056" cy="307777"/>
            </a:xfrm>
            <a:prstGeom prst="rect">
              <a:avLst/>
            </a:prstGeom>
            <a:noFill/>
          </p:spPr>
          <p:txBody>
            <a:bodyPr wrap="square" rtlCol="0">
              <a:spAutoFit/>
            </a:bodyPr>
            <a:lstStyle/>
            <a:p>
              <a:r>
                <a:rPr lang="en-US" sz="1400" dirty="0"/>
                <a:t>200</a:t>
              </a:r>
            </a:p>
          </p:txBody>
        </p:sp>
        <p:sp>
          <p:nvSpPr>
            <p:cNvPr id="92" name="TextBox 91">
              <a:extLst>
                <a:ext uri="{FF2B5EF4-FFF2-40B4-BE49-F238E27FC236}">
                  <a16:creationId xmlns:a16="http://schemas.microsoft.com/office/drawing/2014/main" id="{014E1A92-1605-49BF-AA3B-BF60F4117DF0}"/>
                </a:ext>
              </a:extLst>
            </p:cNvPr>
            <p:cNvSpPr txBox="1"/>
            <p:nvPr/>
          </p:nvSpPr>
          <p:spPr>
            <a:xfrm rot="16200000">
              <a:off x="7101418" y="5282083"/>
              <a:ext cx="360040" cy="400110"/>
            </a:xfrm>
            <a:prstGeom prst="rect">
              <a:avLst/>
            </a:prstGeom>
            <a:noFill/>
          </p:spPr>
          <p:txBody>
            <a:bodyPr wrap="square" rtlCol="0">
              <a:spAutoFit/>
            </a:bodyPr>
            <a:lstStyle/>
            <a:p>
              <a:r>
                <a:rPr lang="en-US" sz="2000" dirty="0"/>
                <a:t>V</a:t>
              </a:r>
            </a:p>
          </p:txBody>
        </p:sp>
        <p:sp>
          <p:nvSpPr>
            <p:cNvPr id="93" name="TextBox 92">
              <a:extLst>
                <a:ext uri="{FF2B5EF4-FFF2-40B4-BE49-F238E27FC236}">
                  <a16:creationId xmlns:a16="http://schemas.microsoft.com/office/drawing/2014/main" id="{2D2C76A5-22A2-4B58-9786-63EA6D56D572}"/>
                </a:ext>
              </a:extLst>
            </p:cNvPr>
            <p:cNvSpPr txBox="1"/>
            <p:nvPr/>
          </p:nvSpPr>
          <p:spPr>
            <a:xfrm rot="16200000">
              <a:off x="6843729" y="4760959"/>
              <a:ext cx="783087" cy="307777"/>
            </a:xfrm>
            <a:prstGeom prst="rect">
              <a:avLst/>
            </a:prstGeom>
            <a:noFill/>
          </p:spPr>
          <p:txBody>
            <a:bodyPr wrap="square" rtlCol="0">
              <a:spAutoFit/>
            </a:bodyPr>
            <a:lstStyle/>
            <a:p>
              <a:r>
                <a:rPr lang="en-US" sz="1400" dirty="0"/>
                <a:t>(</a:t>
              </a:r>
              <a:r>
                <a:rPr lang="en-US" sz="1400" dirty="0" err="1"/>
                <a:t>ft</a:t>
              </a:r>
              <a:r>
                <a:rPr lang="en-US" sz="1400" dirty="0"/>
                <a:t>/sec)</a:t>
              </a:r>
            </a:p>
          </p:txBody>
        </p:sp>
        <p:sp>
          <p:nvSpPr>
            <p:cNvPr id="94" name="TextBox 93">
              <a:extLst>
                <a:ext uri="{FF2B5EF4-FFF2-40B4-BE49-F238E27FC236}">
                  <a16:creationId xmlns:a16="http://schemas.microsoft.com/office/drawing/2014/main" id="{03A6CE80-AA8C-4AFC-92CD-0B470220F9AE}"/>
                </a:ext>
              </a:extLst>
            </p:cNvPr>
            <p:cNvSpPr txBox="1"/>
            <p:nvPr/>
          </p:nvSpPr>
          <p:spPr>
            <a:xfrm>
              <a:off x="8513874" y="6198423"/>
              <a:ext cx="1237946" cy="307777"/>
            </a:xfrm>
            <a:prstGeom prst="rect">
              <a:avLst/>
            </a:prstGeom>
            <a:noFill/>
          </p:spPr>
          <p:txBody>
            <a:bodyPr wrap="square" rtlCol="0">
              <a:spAutoFit/>
            </a:bodyPr>
            <a:lstStyle/>
            <a:p>
              <a:r>
                <a:rPr lang="en-US" sz="1400" dirty="0"/>
                <a:t>Time  (sec)</a:t>
              </a:r>
            </a:p>
          </p:txBody>
        </p:sp>
        <p:cxnSp>
          <p:nvCxnSpPr>
            <p:cNvPr id="95" name="Straight Connector 94">
              <a:extLst>
                <a:ext uri="{FF2B5EF4-FFF2-40B4-BE49-F238E27FC236}">
                  <a16:creationId xmlns:a16="http://schemas.microsoft.com/office/drawing/2014/main" id="{32B8BB64-14DC-467C-B364-2DBA62AD0B3C}"/>
                </a:ext>
              </a:extLst>
            </p:cNvPr>
            <p:cNvCxnSpPr>
              <a:endCxn id="96" idx="4"/>
            </p:cNvCxnSpPr>
            <p:nvPr/>
          </p:nvCxnSpPr>
          <p:spPr>
            <a:xfrm flipV="1">
              <a:off x="7887997" y="4507979"/>
              <a:ext cx="1532883" cy="137844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96" name="Oval 95">
              <a:extLst>
                <a:ext uri="{FF2B5EF4-FFF2-40B4-BE49-F238E27FC236}">
                  <a16:creationId xmlns:a16="http://schemas.microsoft.com/office/drawing/2014/main" id="{31DAAC6E-45E2-49C1-997D-02FFAD876A4C}"/>
                </a:ext>
              </a:extLst>
            </p:cNvPr>
            <p:cNvSpPr/>
            <p:nvPr/>
          </p:nvSpPr>
          <p:spPr>
            <a:xfrm>
              <a:off x="9355776" y="4417968"/>
              <a:ext cx="130206" cy="90011"/>
            </a:xfrm>
            <a:prstGeom prst="ellipse">
              <a:avLst/>
            </a:prstGeom>
            <a:solidFill>
              <a:srgbClr val="FFC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TextBox 96">
            <a:extLst>
              <a:ext uri="{FF2B5EF4-FFF2-40B4-BE49-F238E27FC236}">
                <a16:creationId xmlns:a16="http://schemas.microsoft.com/office/drawing/2014/main" id="{175ACA95-418F-45E9-BAED-9B89952E6AFF}"/>
              </a:ext>
            </a:extLst>
          </p:cNvPr>
          <p:cNvSpPr txBox="1"/>
          <p:nvPr/>
        </p:nvSpPr>
        <p:spPr>
          <a:xfrm>
            <a:off x="2314301" y="238951"/>
            <a:ext cx="7667899" cy="584775"/>
          </a:xfrm>
          <a:prstGeom prst="rect">
            <a:avLst/>
          </a:prstGeom>
          <a:noFill/>
        </p:spPr>
        <p:txBody>
          <a:bodyPr wrap="square" rtlCol="0">
            <a:spAutoFit/>
          </a:bodyPr>
          <a:lstStyle/>
          <a:p>
            <a:pPr algn="ctr"/>
            <a:r>
              <a:rPr lang="en-US" sz="3200" dirty="0"/>
              <a:t>The Free Fall Example</a:t>
            </a:r>
          </a:p>
        </p:txBody>
      </p:sp>
    </p:spTree>
    <p:extLst>
      <p:ext uri="{BB962C8B-B14F-4D97-AF65-F5344CB8AC3E}">
        <p14:creationId xmlns:p14="http://schemas.microsoft.com/office/powerpoint/2010/main" val="324452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24C6404-DD52-4D30-ADD7-3912C3BB633F}" type="slidenum">
              <a:rPr lang="en-US" smtClean="0"/>
              <a:t>11</a:t>
            </a:fld>
            <a:endParaRPr lang="en-US"/>
          </a:p>
        </p:txBody>
      </p:sp>
      <p:sp>
        <p:nvSpPr>
          <p:cNvPr id="8" name="TextBox 7"/>
          <p:cNvSpPr txBox="1"/>
          <p:nvPr/>
        </p:nvSpPr>
        <p:spPr>
          <a:xfrm>
            <a:off x="6096000" y="2128919"/>
            <a:ext cx="5399314" cy="461665"/>
          </a:xfrm>
          <a:prstGeom prst="rect">
            <a:avLst/>
          </a:prstGeom>
          <a:noFill/>
        </p:spPr>
        <p:txBody>
          <a:bodyPr wrap="square" rtlCol="0">
            <a:spAutoFit/>
          </a:bodyPr>
          <a:lstStyle/>
          <a:p>
            <a:r>
              <a:rPr lang="en-US" sz="2400" dirty="0"/>
              <a:t>    a    =    32.2   Ft / Sec</a:t>
            </a:r>
            <a:r>
              <a:rPr lang="en-US" sz="2400" baseline="30000" dirty="0"/>
              <a:t>2</a:t>
            </a:r>
            <a:r>
              <a:rPr lang="en-US" sz="2400" dirty="0"/>
              <a:t>       (= constant)      </a:t>
            </a:r>
          </a:p>
        </p:txBody>
      </p:sp>
      <p:sp>
        <p:nvSpPr>
          <p:cNvPr id="9" name="TextBox 8"/>
          <p:cNvSpPr txBox="1"/>
          <p:nvPr/>
        </p:nvSpPr>
        <p:spPr>
          <a:xfrm>
            <a:off x="6128640" y="2840008"/>
            <a:ext cx="4274014" cy="461665"/>
          </a:xfrm>
          <a:prstGeom prst="rect">
            <a:avLst/>
          </a:prstGeom>
          <a:noFill/>
        </p:spPr>
        <p:txBody>
          <a:bodyPr wrap="square" rtlCol="0">
            <a:spAutoFit/>
          </a:bodyPr>
          <a:lstStyle/>
          <a:p>
            <a:r>
              <a:rPr lang="en-US" sz="2400" dirty="0"/>
              <a:t>    </a:t>
            </a:r>
            <a:r>
              <a:rPr lang="en-US" sz="2400" b="1" dirty="0"/>
              <a:t>V</a:t>
            </a:r>
            <a:r>
              <a:rPr lang="en-US" sz="2400" dirty="0"/>
              <a:t>   =   </a:t>
            </a:r>
            <a:r>
              <a:rPr lang="en-US" sz="2400" dirty="0">
                <a:cs typeface="Times New Roman"/>
              </a:rPr>
              <a:t>ʃ  a  dt    =     a  ʃ  t </a:t>
            </a:r>
            <a:r>
              <a:rPr lang="en-US" sz="2400" baseline="30000" dirty="0">
                <a:cs typeface="Times New Roman"/>
              </a:rPr>
              <a:t>0</a:t>
            </a:r>
            <a:r>
              <a:rPr lang="en-US" sz="2400" dirty="0">
                <a:cs typeface="Times New Roman"/>
              </a:rPr>
              <a:t>  </a:t>
            </a:r>
            <a:r>
              <a:rPr lang="en-US" sz="2400" dirty="0" err="1">
                <a:cs typeface="Times New Roman"/>
              </a:rPr>
              <a:t>dt</a:t>
            </a:r>
            <a:r>
              <a:rPr lang="en-US" sz="2400" dirty="0">
                <a:cs typeface="Times New Roman"/>
              </a:rPr>
              <a:t> </a:t>
            </a:r>
            <a:endParaRPr lang="en-US" sz="2400" dirty="0">
              <a:solidFill>
                <a:srgbClr val="FFFF00"/>
              </a:solidFill>
              <a:cs typeface="Times New Roman"/>
            </a:endParaRPr>
          </a:p>
        </p:txBody>
      </p:sp>
      <p:sp>
        <p:nvSpPr>
          <p:cNvPr id="53" name="TextBox 52"/>
          <p:cNvSpPr txBox="1"/>
          <p:nvPr/>
        </p:nvSpPr>
        <p:spPr>
          <a:xfrm>
            <a:off x="6150818" y="4942503"/>
            <a:ext cx="4536504" cy="461665"/>
          </a:xfrm>
          <a:prstGeom prst="rect">
            <a:avLst/>
          </a:prstGeom>
          <a:noFill/>
        </p:spPr>
        <p:txBody>
          <a:bodyPr wrap="square" rtlCol="0">
            <a:spAutoFit/>
          </a:bodyPr>
          <a:lstStyle/>
          <a:p>
            <a:r>
              <a:rPr lang="en-US" sz="2400" dirty="0"/>
              <a:t>          =   32.2   Ft / Sec</a:t>
            </a:r>
            <a:r>
              <a:rPr lang="en-US" sz="2400" baseline="30000" dirty="0"/>
              <a:t>2 </a:t>
            </a:r>
            <a:r>
              <a:rPr lang="en-US" sz="2400" dirty="0"/>
              <a:t>    x     5  Sec</a:t>
            </a:r>
          </a:p>
        </p:txBody>
      </p:sp>
      <p:sp>
        <p:nvSpPr>
          <p:cNvPr id="71" name="TextBox 70"/>
          <p:cNvSpPr txBox="1"/>
          <p:nvPr/>
        </p:nvSpPr>
        <p:spPr>
          <a:xfrm>
            <a:off x="1307468" y="2328974"/>
            <a:ext cx="4071816" cy="3416320"/>
          </a:xfrm>
          <a:prstGeom prst="rect">
            <a:avLst/>
          </a:prstGeom>
          <a:noFill/>
        </p:spPr>
        <p:txBody>
          <a:bodyPr wrap="square" rtlCol="0">
            <a:spAutoFit/>
          </a:bodyPr>
          <a:lstStyle/>
          <a:p>
            <a:r>
              <a:rPr lang="en-US" sz="2800" dirty="0">
                <a:solidFill>
                  <a:srgbClr val="0070C0"/>
                </a:solidFill>
                <a:latin typeface="Times New Roman" pitchFamily="18" charset="0"/>
                <a:cs typeface="Times New Roman" pitchFamily="18" charset="0"/>
              </a:rPr>
              <a:t>From calculus class:</a:t>
            </a:r>
          </a:p>
          <a:p>
            <a:endParaRPr lang="en-US" sz="2000" dirty="0">
              <a:solidFill>
                <a:srgbClr val="FF0000"/>
              </a:solidFill>
              <a:latin typeface="Times New Roman" pitchFamily="18" charset="0"/>
              <a:cs typeface="Times New Roman" pitchFamily="18" charset="0"/>
            </a:endParaRPr>
          </a:p>
          <a:p>
            <a:r>
              <a:rPr lang="en-US" sz="2400" dirty="0">
                <a:solidFill>
                  <a:srgbClr val="FF0000"/>
                </a:solidFill>
                <a:latin typeface="Times New Roman" pitchFamily="18" charset="0"/>
                <a:cs typeface="Times New Roman" pitchFamily="18" charset="0"/>
              </a:rPr>
              <a:t>                    t </a:t>
            </a:r>
            <a:r>
              <a:rPr lang="en-US" sz="2400" baseline="30000" dirty="0">
                <a:solidFill>
                  <a:srgbClr val="FF0000"/>
                </a:solidFill>
                <a:latin typeface="Times New Roman" pitchFamily="18" charset="0"/>
                <a:cs typeface="Times New Roman" pitchFamily="18" charset="0"/>
              </a:rPr>
              <a:t>(n+1)</a:t>
            </a:r>
            <a:r>
              <a:rPr lang="en-US" sz="2400" dirty="0">
                <a:solidFill>
                  <a:srgbClr val="FF0000"/>
                </a:solidFill>
                <a:latin typeface="Times New Roman" pitchFamily="18" charset="0"/>
                <a:cs typeface="Times New Roman" pitchFamily="18" charset="0"/>
              </a:rPr>
              <a:t>    </a:t>
            </a:r>
          </a:p>
          <a:p>
            <a:r>
              <a:rPr lang="en-US" sz="2400" dirty="0">
                <a:solidFill>
                  <a:srgbClr val="FF0000"/>
                </a:solidFill>
                <a:latin typeface="Times New Roman" pitchFamily="18" charset="0"/>
                <a:cs typeface="Times New Roman" pitchFamily="18" charset="0"/>
              </a:rPr>
              <a:t>ʃ t </a:t>
            </a:r>
            <a:r>
              <a:rPr lang="en-US" sz="2400" baseline="30000" dirty="0">
                <a:solidFill>
                  <a:srgbClr val="FF0000"/>
                </a:solidFill>
                <a:latin typeface="Times New Roman" pitchFamily="18" charset="0"/>
                <a:cs typeface="Times New Roman" pitchFamily="18" charset="0"/>
              </a:rPr>
              <a:t>n</a:t>
            </a:r>
            <a:r>
              <a:rPr lang="en-US" sz="2400" dirty="0">
                <a:solidFill>
                  <a:srgbClr val="FF0000"/>
                </a:solidFill>
                <a:latin typeface="Times New Roman" pitchFamily="18" charset="0"/>
                <a:cs typeface="Times New Roman" pitchFamily="18" charset="0"/>
              </a:rPr>
              <a:t>  dt  =   --------  +  C</a:t>
            </a:r>
          </a:p>
          <a:p>
            <a:r>
              <a:rPr lang="en-US" sz="2400" dirty="0">
                <a:solidFill>
                  <a:srgbClr val="FF0000"/>
                </a:solidFill>
                <a:latin typeface="Times New Roman" pitchFamily="18" charset="0"/>
                <a:cs typeface="Times New Roman" pitchFamily="18" charset="0"/>
              </a:rPr>
              <a:t>                   (n+1)</a:t>
            </a:r>
          </a:p>
          <a:p>
            <a:endParaRPr lang="en-US" sz="2400" dirty="0">
              <a:solidFill>
                <a:srgbClr val="FF0000"/>
              </a:solidFill>
              <a:latin typeface="Times New Roman" pitchFamily="18" charset="0"/>
              <a:cs typeface="Times New Roman" pitchFamily="18" charset="0"/>
            </a:endParaRPr>
          </a:p>
          <a:p>
            <a:endParaRPr lang="en-US" sz="2400" dirty="0">
              <a:solidFill>
                <a:srgbClr val="0070C0"/>
              </a:solidFill>
              <a:latin typeface="Times New Roman" pitchFamily="18" charset="0"/>
              <a:cs typeface="Times New Roman" pitchFamily="18" charset="0"/>
            </a:endParaRPr>
          </a:p>
          <a:p>
            <a:r>
              <a:rPr lang="en-US" sz="2400" dirty="0">
                <a:solidFill>
                  <a:srgbClr val="FF0000"/>
                </a:solidFill>
                <a:latin typeface="Times New Roman" pitchFamily="18" charset="0"/>
                <a:cs typeface="Times New Roman" pitchFamily="18" charset="0"/>
              </a:rPr>
              <a:t>ʃ c  dt    =   c ʃ  t </a:t>
            </a:r>
            <a:r>
              <a:rPr lang="en-US" sz="2400" baseline="30000" dirty="0">
                <a:solidFill>
                  <a:srgbClr val="FF0000"/>
                </a:solidFill>
                <a:latin typeface="Times New Roman" pitchFamily="18" charset="0"/>
                <a:cs typeface="Times New Roman" pitchFamily="18" charset="0"/>
              </a:rPr>
              <a:t>0</a:t>
            </a:r>
            <a:r>
              <a:rPr lang="en-US" sz="2400" dirty="0">
                <a:solidFill>
                  <a:srgbClr val="FF0000"/>
                </a:solidFill>
                <a:latin typeface="Times New Roman" pitchFamily="18" charset="0"/>
                <a:cs typeface="Times New Roman" pitchFamily="18" charset="0"/>
              </a:rPr>
              <a:t> dt </a:t>
            </a:r>
            <a:endParaRPr lang="en-US" sz="2400" baseline="30000" dirty="0">
              <a:solidFill>
                <a:srgbClr val="FF0000"/>
              </a:solidFill>
              <a:latin typeface="Times New Roman" pitchFamily="18" charset="0"/>
              <a:cs typeface="Times New Roman" pitchFamily="18" charset="0"/>
            </a:endParaRPr>
          </a:p>
          <a:p>
            <a:r>
              <a:rPr lang="en-US" sz="2400" dirty="0">
                <a:solidFill>
                  <a:srgbClr val="FF0000"/>
                </a:solidFill>
                <a:latin typeface="Times New Roman" pitchFamily="18" charset="0"/>
                <a:cs typeface="Times New Roman" pitchFamily="18" charset="0"/>
              </a:rPr>
              <a:t> </a:t>
            </a:r>
          </a:p>
        </p:txBody>
      </p:sp>
      <p:sp>
        <p:nvSpPr>
          <p:cNvPr id="70" name="TextBox 69"/>
          <p:cNvSpPr txBox="1"/>
          <p:nvPr/>
        </p:nvSpPr>
        <p:spPr>
          <a:xfrm>
            <a:off x="6095998" y="3565755"/>
            <a:ext cx="4788533" cy="1200329"/>
          </a:xfrm>
          <a:prstGeom prst="rect">
            <a:avLst/>
          </a:prstGeom>
          <a:noFill/>
        </p:spPr>
        <p:txBody>
          <a:bodyPr wrap="square" rtlCol="0">
            <a:spAutoFit/>
          </a:bodyPr>
          <a:lstStyle/>
          <a:p>
            <a:r>
              <a:rPr lang="en-US" sz="2400" dirty="0">
                <a:cs typeface="Times New Roman"/>
              </a:rPr>
              <a:t>                             t</a:t>
            </a:r>
            <a:r>
              <a:rPr lang="en-US" sz="2400" baseline="30000" dirty="0">
                <a:cs typeface="Times New Roman"/>
              </a:rPr>
              <a:t>(0+1)</a:t>
            </a:r>
            <a:endParaRPr lang="en-US" sz="2400" dirty="0">
              <a:cs typeface="Times New Roman"/>
            </a:endParaRPr>
          </a:p>
          <a:p>
            <a:r>
              <a:rPr lang="en-US" sz="2400" dirty="0">
                <a:cs typeface="Times New Roman"/>
              </a:rPr>
              <a:t>          =   a   x   (  ------  )    =     </a:t>
            </a:r>
            <a:r>
              <a:rPr lang="en-US" sz="2400" b="1" dirty="0">
                <a:cs typeface="Times New Roman"/>
              </a:rPr>
              <a:t>a *  t </a:t>
            </a:r>
            <a:r>
              <a:rPr lang="en-US" sz="2400" b="1" baseline="30000" dirty="0">
                <a:cs typeface="Times New Roman"/>
              </a:rPr>
              <a:t>1</a:t>
            </a:r>
          </a:p>
          <a:p>
            <a:r>
              <a:rPr lang="en-US" sz="2400" dirty="0">
                <a:cs typeface="Times New Roman"/>
              </a:rPr>
              <a:t>	               0 + 1 </a:t>
            </a:r>
            <a:endParaRPr lang="en-US" sz="2400" dirty="0"/>
          </a:p>
        </p:txBody>
      </p:sp>
      <p:sp>
        <p:nvSpPr>
          <p:cNvPr id="64" name="TextBox 63"/>
          <p:cNvSpPr txBox="1"/>
          <p:nvPr/>
        </p:nvSpPr>
        <p:spPr>
          <a:xfrm>
            <a:off x="6128640" y="5555233"/>
            <a:ext cx="4536504" cy="461665"/>
          </a:xfrm>
          <a:prstGeom prst="rect">
            <a:avLst/>
          </a:prstGeom>
          <a:noFill/>
        </p:spPr>
        <p:txBody>
          <a:bodyPr wrap="square" rtlCol="0">
            <a:spAutoFit/>
          </a:bodyPr>
          <a:lstStyle/>
          <a:p>
            <a:r>
              <a:rPr lang="en-US" sz="2400" dirty="0"/>
              <a:t>          =   </a:t>
            </a:r>
            <a:r>
              <a:rPr lang="en-US" sz="2400" b="1" dirty="0"/>
              <a:t>161   Ft/Sec</a:t>
            </a:r>
          </a:p>
        </p:txBody>
      </p:sp>
      <p:sp>
        <p:nvSpPr>
          <p:cNvPr id="58" name="TextBox 57">
            <a:extLst>
              <a:ext uri="{FF2B5EF4-FFF2-40B4-BE49-F238E27FC236}">
                <a16:creationId xmlns:a16="http://schemas.microsoft.com/office/drawing/2014/main" id="{9100C24E-16F9-420C-B46A-40FA86AFE672}"/>
              </a:ext>
            </a:extLst>
          </p:cNvPr>
          <p:cNvSpPr txBox="1"/>
          <p:nvPr/>
        </p:nvSpPr>
        <p:spPr>
          <a:xfrm>
            <a:off x="2262050" y="213203"/>
            <a:ext cx="7667899" cy="584775"/>
          </a:xfrm>
          <a:prstGeom prst="rect">
            <a:avLst/>
          </a:prstGeom>
          <a:noFill/>
        </p:spPr>
        <p:txBody>
          <a:bodyPr wrap="square" rtlCol="0">
            <a:spAutoFit/>
          </a:bodyPr>
          <a:lstStyle/>
          <a:p>
            <a:pPr algn="ctr"/>
            <a:r>
              <a:rPr lang="en-US" sz="3200" dirty="0"/>
              <a:t>Comparison to the Analytical Solution</a:t>
            </a:r>
          </a:p>
        </p:txBody>
      </p:sp>
      <p:sp>
        <p:nvSpPr>
          <p:cNvPr id="5" name="TextBox 4">
            <a:extLst>
              <a:ext uri="{FF2B5EF4-FFF2-40B4-BE49-F238E27FC236}">
                <a16:creationId xmlns:a16="http://schemas.microsoft.com/office/drawing/2014/main" id="{9D39FB3C-F511-40FB-A7CF-4D04780D6BA0}"/>
              </a:ext>
            </a:extLst>
          </p:cNvPr>
          <p:cNvSpPr txBox="1"/>
          <p:nvPr/>
        </p:nvSpPr>
        <p:spPr>
          <a:xfrm>
            <a:off x="812800" y="1176737"/>
            <a:ext cx="10367818" cy="830997"/>
          </a:xfrm>
          <a:prstGeom prst="rect">
            <a:avLst/>
          </a:prstGeom>
          <a:noFill/>
        </p:spPr>
        <p:txBody>
          <a:bodyPr wrap="square" rtlCol="0">
            <a:spAutoFit/>
          </a:bodyPr>
          <a:lstStyle/>
          <a:p>
            <a:r>
              <a:rPr lang="en-US" sz="2400" dirty="0"/>
              <a:t>We can apply the most basic rules of analytical calculus to compare to the results of the geometric approach.</a:t>
            </a:r>
          </a:p>
        </p:txBody>
      </p:sp>
    </p:spTree>
    <p:extLst>
      <p:ext uri="{BB962C8B-B14F-4D97-AF65-F5344CB8AC3E}">
        <p14:creationId xmlns:p14="http://schemas.microsoft.com/office/powerpoint/2010/main" val="3737113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fade">
                                      <p:cBhvr>
                                        <p:cTn id="7" dur="500"/>
                                        <p:tgtEl>
                                          <p:spTgt spid="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0"/>
                                        </p:tgtEl>
                                        <p:attrNameLst>
                                          <p:attrName>style.visibility</p:attrName>
                                        </p:attrNameLst>
                                      </p:cBhvr>
                                      <p:to>
                                        <p:strVal val="visible"/>
                                      </p:to>
                                    </p:set>
                                    <p:animEffect transition="in" filter="fade">
                                      <p:cBhvr>
                                        <p:cTn id="22" dur="500"/>
                                        <p:tgtEl>
                                          <p:spTgt spid="7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fade">
                                      <p:cBhvr>
                                        <p:cTn id="27" dur="500"/>
                                        <p:tgtEl>
                                          <p:spTgt spid="5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4"/>
                                        </p:tgtEl>
                                        <p:attrNameLst>
                                          <p:attrName>style.visibility</p:attrName>
                                        </p:attrNameLst>
                                      </p:cBhvr>
                                      <p:to>
                                        <p:strVal val="visible"/>
                                      </p:to>
                                    </p:set>
                                    <p:animEffect transition="in" filter="fade">
                                      <p:cBhvr>
                                        <p:cTn id="3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53" grpId="0"/>
      <p:bldP spid="71" grpId="0"/>
      <p:bldP spid="70" grpId="0"/>
      <p:bldP spid="6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24C6404-DD52-4D30-ADD7-3912C3BB633F}" type="slidenum">
              <a:rPr lang="en-US" smtClean="0"/>
              <a:t>12</a:t>
            </a:fld>
            <a:endParaRPr lang="en-US"/>
          </a:p>
        </p:txBody>
      </p:sp>
      <p:grpSp>
        <p:nvGrpSpPr>
          <p:cNvPr id="5" name="Group 4">
            <a:extLst>
              <a:ext uri="{FF2B5EF4-FFF2-40B4-BE49-F238E27FC236}">
                <a16:creationId xmlns:a16="http://schemas.microsoft.com/office/drawing/2014/main" id="{5C3D2FD3-4966-4E0B-A2E5-7D853C9FD5A5}"/>
              </a:ext>
            </a:extLst>
          </p:cNvPr>
          <p:cNvGrpSpPr/>
          <p:nvPr/>
        </p:nvGrpSpPr>
        <p:grpSpPr>
          <a:xfrm>
            <a:off x="6821156" y="3801143"/>
            <a:ext cx="3418612" cy="2612034"/>
            <a:chOff x="4511824" y="3733291"/>
            <a:chExt cx="3418612" cy="2612034"/>
          </a:xfrm>
        </p:grpSpPr>
        <p:cxnSp>
          <p:nvCxnSpPr>
            <p:cNvPr id="72" name="Straight Connector 71"/>
            <p:cNvCxnSpPr/>
            <p:nvPr/>
          </p:nvCxnSpPr>
          <p:spPr>
            <a:xfrm>
              <a:off x="5490548" y="3733291"/>
              <a:ext cx="0" cy="205259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5490548" y="5785519"/>
              <a:ext cx="24398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a:off x="5346532" y="4453371"/>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a:off x="5346532" y="4885419"/>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5346532" y="5353471"/>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5346532" y="4021323"/>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907868" y="5173452"/>
              <a:ext cx="504056" cy="307777"/>
            </a:xfrm>
            <a:prstGeom prst="rect">
              <a:avLst/>
            </a:prstGeom>
            <a:noFill/>
          </p:spPr>
          <p:txBody>
            <a:bodyPr wrap="square" rtlCol="0">
              <a:spAutoFit/>
            </a:bodyPr>
            <a:lstStyle/>
            <a:p>
              <a:r>
                <a:rPr lang="en-US" sz="1400" dirty="0"/>
                <a:t>100</a:t>
              </a:r>
            </a:p>
          </p:txBody>
        </p:sp>
        <p:sp>
          <p:nvSpPr>
            <p:cNvPr id="79" name="TextBox 78"/>
            <p:cNvSpPr txBox="1"/>
            <p:nvPr/>
          </p:nvSpPr>
          <p:spPr>
            <a:xfrm>
              <a:off x="5346532" y="5893532"/>
              <a:ext cx="504056" cy="307777"/>
            </a:xfrm>
            <a:prstGeom prst="rect">
              <a:avLst/>
            </a:prstGeom>
            <a:noFill/>
          </p:spPr>
          <p:txBody>
            <a:bodyPr wrap="square" rtlCol="0">
              <a:spAutoFit/>
            </a:bodyPr>
            <a:lstStyle/>
            <a:p>
              <a:r>
                <a:rPr lang="en-US" sz="1400" dirty="0"/>
                <a:t>0</a:t>
              </a:r>
            </a:p>
          </p:txBody>
        </p:sp>
        <p:cxnSp>
          <p:nvCxnSpPr>
            <p:cNvPr id="80" name="Straight Connector 79"/>
            <p:cNvCxnSpPr/>
            <p:nvPr/>
          </p:nvCxnSpPr>
          <p:spPr>
            <a:xfrm flipV="1">
              <a:off x="5778580" y="5662085"/>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V="1">
              <a:off x="6102616" y="5677508"/>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V="1">
              <a:off x="6390648" y="5677508"/>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6678680" y="5677508"/>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6966712" y="5677508"/>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V="1">
              <a:off x="7254744" y="5677508"/>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7542776" y="5677508"/>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6814312" y="5893532"/>
              <a:ext cx="504056" cy="307777"/>
            </a:xfrm>
            <a:prstGeom prst="rect">
              <a:avLst/>
            </a:prstGeom>
            <a:noFill/>
          </p:spPr>
          <p:txBody>
            <a:bodyPr wrap="square" rtlCol="0">
              <a:spAutoFit/>
            </a:bodyPr>
            <a:lstStyle/>
            <a:p>
              <a:r>
                <a:rPr lang="en-US" sz="1400" dirty="0"/>
                <a:t>5</a:t>
              </a:r>
            </a:p>
          </p:txBody>
        </p:sp>
        <p:sp>
          <p:nvSpPr>
            <p:cNvPr id="88" name="TextBox 87"/>
            <p:cNvSpPr txBox="1"/>
            <p:nvPr/>
          </p:nvSpPr>
          <p:spPr>
            <a:xfrm>
              <a:off x="4907868" y="4705400"/>
              <a:ext cx="504056" cy="307777"/>
            </a:xfrm>
            <a:prstGeom prst="rect">
              <a:avLst/>
            </a:prstGeom>
            <a:noFill/>
          </p:spPr>
          <p:txBody>
            <a:bodyPr wrap="square" rtlCol="0">
              <a:spAutoFit/>
            </a:bodyPr>
            <a:lstStyle/>
            <a:p>
              <a:r>
                <a:rPr lang="en-US" sz="1400" dirty="0"/>
                <a:t>200</a:t>
              </a:r>
            </a:p>
          </p:txBody>
        </p:sp>
        <p:sp>
          <p:nvSpPr>
            <p:cNvPr id="89" name="TextBox 88"/>
            <p:cNvSpPr txBox="1"/>
            <p:nvPr/>
          </p:nvSpPr>
          <p:spPr>
            <a:xfrm>
              <a:off x="4906100" y="4273352"/>
              <a:ext cx="504056" cy="307777"/>
            </a:xfrm>
            <a:prstGeom prst="rect">
              <a:avLst/>
            </a:prstGeom>
            <a:noFill/>
          </p:spPr>
          <p:txBody>
            <a:bodyPr wrap="square" rtlCol="0">
              <a:spAutoFit/>
            </a:bodyPr>
            <a:lstStyle/>
            <a:p>
              <a:r>
                <a:rPr lang="en-US" sz="1400" dirty="0"/>
                <a:t>300</a:t>
              </a:r>
            </a:p>
          </p:txBody>
        </p:sp>
        <p:sp>
          <p:nvSpPr>
            <p:cNvPr id="90" name="TextBox 89"/>
            <p:cNvSpPr txBox="1"/>
            <p:nvPr/>
          </p:nvSpPr>
          <p:spPr>
            <a:xfrm>
              <a:off x="4906100" y="3841304"/>
              <a:ext cx="504056" cy="307777"/>
            </a:xfrm>
            <a:prstGeom prst="rect">
              <a:avLst/>
            </a:prstGeom>
            <a:noFill/>
          </p:spPr>
          <p:txBody>
            <a:bodyPr wrap="square" rtlCol="0">
              <a:spAutoFit/>
            </a:bodyPr>
            <a:lstStyle/>
            <a:p>
              <a:r>
                <a:rPr lang="en-US" sz="1400" dirty="0"/>
                <a:t>400</a:t>
              </a:r>
            </a:p>
          </p:txBody>
        </p:sp>
        <p:sp>
          <p:nvSpPr>
            <p:cNvPr id="91" name="TextBox 90"/>
            <p:cNvSpPr txBox="1"/>
            <p:nvPr/>
          </p:nvSpPr>
          <p:spPr>
            <a:xfrm rot="16200000">
              <a:off x="4083458" y="4449689"/>
              <a:ext cx="1256841" cy="400110"/>
            </a:xfrm>
            <a:prstGeom prst="rect">
              <a:avLst/>
            </a:prstGeom>
            <a:noFill/>
          </p:spPr>
          <p:txBody>
            <a:bodyPr wrap="square" rtlCol="0">
              <a:spAutoFit/>
            </a:bodyPr>
            <a:lstStyle/>
            <a:p>
              <a:r>
                <a:rPr lang="en-US" sz="2000" dirty="0" err="1"/>
                <a:t>Dist</a:t>
              </a:r>
              <a:r>
                <a:rPr lang="en-US" sz="2000" dirty="0"/>
                <a:t>  (ft)</a:t>
              </a:r>
            </a:p>
          </p:txBody>
        </p:sp>
        <p:sp>
          <p:nvSpPr>
            <p:cNvPr id="93" name="TextBox 92"/>
            <p:cNvSpPr txBox="1"/>
            <p:nvPr/>
          </p:nvSpPr>
          <p:spPr>
            <a:xfrm>
              <a:off x="5770196" y="6037548"/>
              <a:ext cx="1237946" cy="307777"/>
            </a:xfrm>
            <a:prstGeom prst="rect">
              <a:avLst/>
            </a:prstGeom>
            <a:noFill/>
          </p:spPr>
          <p:txBody>
            <a:bodyPr wrap="square" rtlCol="0">
              <a:spAutoFit/>
            </a:bodyPr>
            <a:lstStyle/>
            <a:p>
              <a:r>
                <a:rPr lang="en-US" sz="1400" dirty="0"/>
                <a:t>Time  (sec)</a:t>
              </a:r>
            </a:p>
          </p:txBody>
        </p:sp>
        <p:sp>
          <p:nvSpPr>
            <p:cNvPr id="98" name="Oval 97"/>
            <p:cNvSpPr/>
            <p:nvPr/>
          </p:nvSpPr>
          <p:spPr>
            <a:xfrm>
              <a:off x="6943926" y="3913312"/>
              <a:ext cx="160187" cy="127757"/>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a:extLst>
              <a:ext uri="{FF2B5EF4-FFF2-40B4-BE49-F238E27FC236}">
                <a16:creationId xmlns:a16="http://schemas.microsoft.com/office/drawing/2014/main" id="{EAF4D6B3-1F51-40EB-99F7-CB6C89DC6597}"/>
              </a:ext>
            </a:extLst>
          </p:cNvPr>
          <p:cNvGrpSpPr/>
          <p:nvPr/>
        </p:nvGrpSpPr>
        <p:grpSpPr>
          <a:xfrm>
            <a:off x="6938880" y="881194"/>
            <a:ext cx="3333584" cy="2664297"/>
            <a:chOff x="6938880" y="881194"/>
            <a:chExt cx="3333584" cy="2664297"/>
          </a:xfrm>
        </p:grpSpPr>
        <p:cxnSp>
          <p:nvCxnSpPr>
            <p:cNvPr id="63" name="Straight Connector 62">
              <a:extLst>
                <a:ext uri="{FF2B5EF4-FFF2-40B4-BE49-F238E27FC236}">
                  <a16:creationId xmlns:a16="http://schemas.microsoft.com/office/drawing/2014/main" id="{72ABC810-4F40-405F-BD9E-7F95D398EEC3}"/>
                </a:ext>
              </a:extLst>
            </p:cNvPr>
            <p:cNvCxnSpPr/>
            <p:nvPr/>
          </p:nvCxnSpPr>
          <p:spPr>
            <a:xfrm>
              <a:off x="7832576" y="881194"/>
              <a:ext cx="0" cy="205259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167C7638-168B-4EFF-A5DB-FB28BA8CEFF7}"/>
                </a:ext>
              </a:extLst>
            </p:cNvPr>
            <p:cNvCxnSpPr/>
            <p:nvPr/>
          </p:nvCxnSpPr>
          <p:spPr>
            <a:xfrm flipH="1">
              <a:off x="7688560" y="1601274"/>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228560A-E701-4652-8050-5DFB85F12EA4}"/>
                </a:ext>
              </a:extLst>
            </p:cNvPr>
            <p:cNvCxnSpPr/>
            <p:nvPr/>
          </p:nvCxnSpPr>
          <p:spPr>
            <a:xfrm flipH="1">
              <a:off x="7688560" y="2033322"/>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7B1FD6A-5594-4A7E-9695-9E0B0C076AB6}"/>
                </a:ext>
              </a:extLst>
            </p:cNvPr>
            <p:cNvCxnSpPr/>
            <p:nvPr/>
          </p:nvCxnSpPr>
          <p:spPr>
            <a:xfrm flipH="1">
              <a:off x="7688560" y="2501374"/>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C4C5F40-CD98-474F-94E9-556828664002}"/>
                </a:ext>
              </a:extLst>
            </p:cNvPr>
            <p:cNvCxnSpPr/>
            <p:nvPr/>
          </p:nvCxnSpPr>
          <p:spPr>
            <a:xfrm flipH="1">
              <a:off x="7688560" y="1169226"/>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6B251952-424C-4337-918C-8F80E6632EC1}"/>
                </a:ext>
              </a:extLst>
            </p:cNvPr>
            <p:cNvSpPr txBox="1"/>
            <p:nvPr/>
          </p:nvSpPr>
          <p:spPr>
            <a:xfrm>
              <a:off x="7356140" y="2321355"/>
              <a:ext cx="504056" cy="307777"/>
            </a:xfrm>
            <a:prstGeom prst="rect">
              <a:avLst/>
            </a:prstGeom>
            <a:noFill/>
          </p:spPr>
          <p:txBody>
            <a:bodyPr wrap="square" rtlCol="0">
              <a:spAutoFit/>
            </a:bodyPr>
            <a:lstStyle/>
            <a:p>
              <a:r>
                <a:rPr lang="en-US" sz="1400" dirty="0"/>
                <a:t>50</a:t>
              </a:r>
            </a:p>
          </p:txBody>
        </p:sp>
        <p:sp>
          <p:nvSpPr>
            <p:cNvPr id="102" name="TextBox 101">
              <a:extLst>
                <a:ext uri="{FF2B5EF4-FFF2-40B4-BE49-F238E27FC236}">
                  <a16:creationId xmlns:a16="http://schemas.microsoft.com/office/drawing/2014/main" id="{E4966F38-0FB0-4543-9118-27B67E3609F6}"/>
                </a:ext>
              </a:extLst>
            </p:cNvPr>
            <p:cNvSpPr txBox="1"/>
            <p:nvPr/>
          </p:nvSpPr>
          <p:spPr>
            <a:xfrm>
              <a:off x="7688560" y="3041435"/>
              <a:ext cx="504056" cy="307777"/>
            </a:xfrm>
            <a:prstGeom prst="rect">
              <a:avLst/>
            </a:prstGeom>
            <a:noFill/>
          </p:spPr>
          <p:txBody>
            <a:bodyPr wrap="square" rtlCol="0">
              <a:spAutoFit/>
            </a:bodyPr>
            <a:lstStyle/>
            <a:p>
              <a:r>
                <a:rPr lang="en-US" sz="1400" dirty="0"/>
                <a:t>0</a:t>
              </a:r>
            </a:p>
          </p:txBody>
        </p:sp>
        <p:sp>
          <p:nvSpPr>
            <p:cNvPr id="103" name="TextBox 102">
              <a:extLst>
                <a:ext uri="{FF2B5EF4-FFF2-40B4-BE49-F238E27FC236}">
                  <a16:creationId xmlns:a16="http://schemas.microsoft.com/office/drawing/2014/main" id="{DD2341ED-2C48-425B-ADEB-A7C13B060D2C}"/>
                </a:ext>
              </a:extLst>
            </p:cNvPr>
            <p:cNvSpPr txBox="1"/>
            <p:nvPr/>
          </p:nvSpPr>
          <p:spPr>
            <a:xfrm>
              <a:off x="9156340" y="3041435"/>
              <a:ext cx="504056" cy="307777"/>
            </a:xfrm>
            <a:prstGeom prst="rect">
              <a:avLst/>
            </a:prstGeom>
            <a:noFill/>
          </p:spPr>
          <p:txBody>
            <a:bodyPr wrap="square" rtlCol="0">
              <a:spAutoFit/>
            </a:bodyPr>
            <a:lstStyle/>
            <a:p>
              <a:r>
                <a:rPr lang="en-US" sz="1400" dirty="0"/>
                <a:t>5</a:t>
              </a:r>
            </a:p>
          </p:txBody>
        </p:sp>
        <p:sp>
          <p:nvSpPr>
            <p:cNvPr id="104" name="TextBox 103">
              <a:extLst>
                <a:ext uri="{FF2B5EF4-FFF2-40B4-BE49-F238E27FC236}">
                  <a16:creationId xmlns:a16="http://schemas.microsoft.com/office/drawing/2014/main" id="{094B1482-196A-47A2-A56D-0FFB9D9D16E6}"/>
                </a:ext>
              </a:extLst>
            </p:cNvPr>
            <p:cNvSpPr txBox="1"/>
            <p:nvPr/>
          </p:nvSpPr>
          <p:spPr>
            <a:xfrm>
              <a:off x="7284132" y="1853303"/>
              <a:ext cx="504056" cy="307777"/>
            </a:xfrm>
            <a:prstGeom prst="rect">
              <a:avLst/>
            </a:prstGeom>
            <a:noFill/>
          </p:spPr>
          <p:txBody>
            <a:bodyPr wrap="square" rtlCol="0">
              <a:spAutoFit/>
            </a:bodyPr>
            <a:lstStyle/>
            <a:p>
              <a:r>
                <a:rPr lang="en-US" sz="1400" dirty="0"/>
                <a:t>100</a:t>
              </a:r>
            </a:p>
          </p:txBody>
        </p:sp>
        <p:sp>
          <p:nvSpPr>
            <p:cNvPr id="105" name="TextBox 104">
              <a:extLst>
                <a:ext uri="{FF2B5EF4-FFF2-40B4-BE49-F238E27FC236}">
                  <a16:creationId xmlns:a16="http://schemas.microsoft.com/office/drawing/2014/main" id="{73723962-EFC3-42C6-95F1-CC00AE21075D}"/>
                </a:ext>
              </a:extLst>
            </p:cNvPr>
            <p:cNvSpPr txBox="1"/>
            <p:nvPr/>
          </p:nvSpPr>
          <p:spPr>
            <a:xfrm>
              <a:off x="7248128" y="1421255"/>
              <a:ext cx="504056" cy="307777"/>
            </a:xfrm>
            <a:prstGeom prst="rect">
              <a:avLst/>
            </a:prstGeom>
            <a:noFill/>
          </p:spPr>
          <p:txBody>
            <a:bodyPr wrap="square" rtlCol="0">
              <a:spAutoFit/>
            </a:bodyPr>
            <a:lstStyle/>
            <a:p>
              <a:r>
                <a:rPr lang="en-US" sz="1400" dirty="0"/>
                <a:t>150</a:t>
              </a:r>
            </a:p>
          </p:txBody>
        </p:sp>
        <p:sp>
          <p:nvSpPr>
            <p:cNvPr id="106" name="TextBox 105">
              <a:extLst>
                <a:ext uri="{FF2B5EF4-FFF2-40B4-BE49-F238E27FC236}">
                  <a16:creationId xmlns:a16="http://schemas.microsoft.com/office/drawing/2014/main" id="{28304D0D-A721-4516-A902-05A299364A01}"/>
                </a:ext>
              </a:extLst>
            </p:cNvPr>
            <p:cNvSpPr txBox="1"/>
            <p:nvPr/>
          </p:nvSpPr>
          <p:spPr>
            <a:xfrm>
              <a:off x="7248128" y="989207"/>
              <a:ext cx="504056" cy="307777"/>
            </a:xfrm>
            <a:prstGeom prst="rect">
              <a:avLst/>
            </a:prstGeom>
            <a:noFill/>
          </p:spPr>
          <p:txBody>
            <a:bodyPr wrap="square" rtlCol="0">
              <a:spAutoFit/>
            </a:bodyPr>
            <a:lstStyle/>
            <a:p>
              <a:r>
                <a:rPr lang="en-US" sz="1400" dirty="0"/>
                <a:t>200</a:t>
              </a:r>
            </a:p>
          </p:txBody>
        </p:sp>
        <p:cxnSp>
          <p:nvCxnSpPr>
            <p:cNvPr id="107" name="Straight Connector 106">
              <a:extLst>
                <a:ext uri="{FF2B5EF4-FFF2-40B4-BE49-F238E27FC236}">
                  <a16:creationId xmlns:a16="http://schemas.microsoft.com/office/drawing/2014/main" id="{B7807AA6-3422-4F36-9E7C-2556F73D6C29}"/>
                </a:ext>
              </a:extLst>
            </p:cNvPr>
            <p:cNvCxnSpPr/>
            <p:nvPr/>
          </p:nvCxnSpPr>
          <p:spPr>
            <a:xfrm flipH="1">
              <a:off x="7832576" y="1565270"/>
              <a:ext cx="1395772" cy="136044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2214B246-0E8B-4262-AFB1-79B8310B24B2}"/>
                </a:ext>
              </a:extLst>
            </p:cNvPr>
            <p:cNvSpPr txBox="1"/>
            <p:nvPr/>
          </p:nvSpPr>
          <p:spPr>
            <a:xfrm rot="16200000">
              <a:off x="6458713" y="1821174"/>
              <a:ext cx="1360443" cy="400110"/>
            </a:xfrm>
            <a:prstGeom prst="rect">
              <a:avLst/>
            </a:prstGeom>
            <a:noFill/>
          </p:spPr>
          <p:txBody>
            <a:bodyPr wrap="square" rtlCol="0">
              <a:spAutoFit/>
            </a:bodyPr>
            <a:lstStyle/>
            <a:p>
              <a:r>
                <a:rPr lang="en-US" sz="2000" dirty="0"/>
                <a:t>V  (ft/sec)</a:t>
              </a:r>
            </a:p>
          </p:txBody>
        </p:sp>
        <p:sp>
          <p:nvSpPr>
            <p:cNvPr id="109" name="Right Triangle 108">
              <a:extLst>
                <a:ext uri="{FF2B5EF4-FFF2-40B4-BE49-F238E27FC236}">
                  <a16:creationId xmlns:a16="http://schemas.microsoft.com/office/drawing/2014/main" id="{6DE0FF68-0EB8-4FE2-9A3D-66F78DE94521}"/>
                </a:ext>
              </a:extLst>
            </p:cNvPr>
            <p:cNvSpPr/>
            <p:nvPr/>
          </p:nvSpPr>
          <p:spPr>
            <a:xfrm rot="16200000">
              <a:off x="7831356" y="2653651"/>
              <a:ext cx="272608" cy="286935"/>
            </a:xfrm>
            <a:prstGeom prst="rtTriangle">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ight Triangle 109">
              <a:extLst>
                <a:ext uri="{FF2B5EF4-FFF2-40B4-BE49-F238E27FC236}">
                  <a16:creationId xmlns:a16="http://schemas.microsoft.com/office/drawing/2014/main" id="{B26FB930-124C-408E-ACA0-97CD7A31FC6D}"/>
                </a:ext>
              </a:extLst>
            </p:cNvPr>
            <p:cNvSpPr/>
            <p:nvPr/>
          </p:nvSpPr>
          <p:spPr>
            <a:xfrm rot="16200000">
              <a:off x="7836693" y="2341565"/>
              <a:ext cx="595452" cy="603685"/>
            </a:xfrm>
            <a:prstGeom prst="rtTriangle">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ight Triangle 110">
              <a:extLst>
                <a:ext uri="{FF2B5EF4-FFF2-40B4-BE49-F238E27FC236}">
                  <a16:creationId xmlns:a16="http://schemas.microsoft.com/office/drawing/2014/main" id="{017CBDE8-0196-45CB-BE7F-37DD6E71B435}"/>
                </a:ext>
              </a:extLst>
            </p:cNvPr>
            <p:cNvSpPr/>
            <p:nvPr/>
          </p:nvSpPr>
          <p:spPr>
            <a:xfrm rot="16200000">
              <a:off x="7841858" y="2031078"/>
              <a:ext cx="892388" cy="927720"/>
            </a:xfrm>
            <a:prstGeom prst="rtTriangle">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ight Triangle 111">
              <a:extLst>
                <a:ext uri="{FF2B5EF4-FFF2-40B4-BE49-F238E27FC236}">
                  <a16:creationId xmlns:a16="http://schemas.microsoft.com/office/drawing/2014/main" id="{42CB2DB9-B3E7-4BD8-9E7D-7381CA219F4B}"/>
                </a:ext>
              </a:extLst>
            </p:cNvPr>
            <p:cNvSpPr/>
            <p:nvPr/>
          </p:nvSpPr>
          <p:spPr>
            <a:xfrm rot="16200000">
              <a:off x="7838703" y="1768604"/>
              <a:ext cx="1144413" cy="1200638"/>
            </a:xfrm>
            <a:prstGeom prst="rtTriangle">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a:extLst>
                <a:ext uri="{FF2B5EF4-FFF2-40B4-BE49-F238E27FC236}">
                  <a16:creationId xmlns:a16="http://schemas.microsoft.com/office/drawing/2014/main" id="{894717E1-EA92-433C-BAA4-8FE2B7FF4A32}"/>
                </a:ext>
              </a:extLst>
            </p:cNvPr>
            <p:cNvSpPr txBox="1"/>
            <p:nvPr/>
          </p:nvSpPr>
          <p:spPr>
            <a:xfrm>
              <a:off x="8458454" y="3237714"/>
              <a:ext cx="1237946" cy="307777"/>
            </a:xfrm>
            <a:prstGeom prst="rect">
              <a:avLst/>
            </a:prstGeom>
            <a:noFill/>
          </p:spPr>
          <p:txBody>
            <a:bodyPr wrap="square" rtlCol="0">
              <a:spAutoFit/>
            </a:bodyPr>
            <a:lstStyle/>
            <a:p>
              <a:r>
                <a:rPr lang="en-US" sz="1400" dirty="0"/>
                <a:t>Time  (sec)</a:t>
              </a:r>
            </a:p>
          </p:txBody>
        </p:sp>
        <p:sp>
          <p:nvSpPr>
            <p:cNvPr id="114" name="Right Triangle 113">
              <a:extLst>
                <a:ext uri="{FF2B5EF4-FFF2-40B4-BE49-F238E27FC236}">
                  <a16:creationId xmlns:a16="http://schemas.microsoft.com/office/drawing/2014/main" id="{1C1EFD5A-65A2-448E-92D4-8E63401CD04B}"/>
                </a:ext>
              </a:extLst>
            </p:cNvPr>
            <p:cNvSpPr/>
            <p:nvPr/>
          </p:nvSpPr>
          <p:spPr>
            <a:xfrm rot="16200000">
              <a:off x="7801893" y="1465619"/>
              <a:ext cx="1470359" cy="1497766"/>
            </a:xfrm>
            <a:prstGeom prst="rtTriangle">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5" name="Straight Connector 114">
              <a:extLst>
                <a:ext uri="{FF2B5EF4-FFF2-40B4-BE49-F238E27FC236}">
                  <a16:creationId xmlns:a16="http://schemas.microsoft.com/office/drawing/2014/main" id="{B503FF75-B944-4E50-B860-BB88711F261C}"/>
                </a:ext>
              </a:extLst>
            </p:cNvPr>
            <p:cNvCxnSpPr/>
            <p:nvPr/>
          </p:nvCxnSpPr>
          <p:spPr>
            <a:xfrm flipH="1">
              <a:off x="7832576" y="2933422"/>
              <a:ext cx="24398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1199C81F-61A8-46F9-BE42-7E2EB8584429}"/>
                </a:ext>
              </a:extLst>
            </p:cNvPr>
            <p:cNvCxnSpPr/>
            <p:nvPr/>
          </p:nvCxnSpPr>
          <p:spPr>
            <a:xfrm flipV="1">
              <a:off x="8120608" y="2809988"/>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12EAF4B0-762A-4B37-BDA5-BBD591E710C6}"/>
                </a:ext>
              </a:extLst>
            </p:cNvPr>
            <p:cNvCxnSpPr/>
            <p:nvPr/>
          </p:nvCxnSpPr>
          <p:spPr>
            <a:xfrm flipV="1">
              <a:off x="8444644" y="282541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9F5F66E5-73A8-4DA7-9647-A0D445A003A7}"/>
                </a:ext>
              </a:extLst>
            </p:cNvPr>
            <p:cNvCxnSpPr/>
            <p:nvPr/>
          </p:nvCxnSpPr>
          <p:spPr>
            <a:xfrm flipV="1">
              <a:off x="8760296" y="282541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5F300A4-174C-4C99-BCD6-CA95E29969CD}"/>
                </a:ext>
              </a:extLst>
            </p:cNvPr>
            <p:cNvCxnSpPr/>
            <p:nvPr/>
          </p:nvCxnSpPr>
          <p:spPr>
            <a:xfrm flipV="1">
              <a:off x="9020708" y="282541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3D1BA112-45DA-4ED6-9A93-EE92F0D3A2FF}"/>
                </a:ext>
              </a:extLst>
            </p:cNvPr>
            <p:cNvCxnSpPr/>
            <p:nvPr/>
          </p:nvCxnSpPr>
          <p:spPr>
            <a:xfrm flipV="1">
              <a:off x="9308740" y="282541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4685E9A6-5F78-4CCE-A5AC-E45D386A7CBC}"/>
                </a:ext>
              </a:extLst>
            </p:cNvPr>
            <p:cNvCxnSpPr/>
            <p:nvPr/>
          </p:nvCxnSpPr>
          <p:spPr>
            <a:xfrm flipV="1">
              <a:off x="9596772" y="282541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BADA8614-266D-4555-896B-A4A0CE0A17B8}"/>
                </a:ext>
              </a:extLst>
            </p:cNvPr>
            <p:cNvCxnSpPr/>
            <p:nvPr/>
          </p:nvCxnSpPr>
          <p:spPr>
            <a:xfrm flipV="1">
              <a:off x="9884804" y="282541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B6BCFCFF-5497-45B7-95C7-926A43845F73}"/>
              </a:ext>
            </a:extLst>
          </p:cNvPr>
          <p:cNvSpPr txBox="1"/>
          <p:nvPr/>
        </p:nvSpPr>
        <p:spPr>
          <a:xfrm>
            <a:off x="1080474" y="799263"/>
            <a:ext cx="5025006" cy="1569660"/>
          </a:xfrm>
          <a:prstGeom prst="rect">
            <a:avLst/>
          </a:prstGeom>
          <a:noFill/>
        </p:spPr>
        <p:txBody>
          <a:bodyPr wrap="square" rtlCol="0">
            <a:spAutoFit/>
          </a:bodyPr>
          <a:lstStyle/>
          <a:p>
            <a:r>
              <a:rPr lang="en-US" sz="2400" dirty="0"/>
              <a:t>You should notice that the velocity curve forms a </a:t>
            </a:r>
            <a:r>
              <a:rPr lang="en-US" sz="2400" b="1" dirty="0"/>
              <a:t>triangle</a:t>
            </a:r>
            <a:r>
              <a:rPr lang="en-US" sz="2400" dirty="0"/>
              <a:t>.  At T=0 the velocity is zero.  At T=5 the velocity is 161 ft/sec.</a:t>
            </a:r>
          </a:p>
        </p:txBody>
      </p:sp>
      <p:sp>
        <p:nvSpPr>
          <p:cNvPr id="123" name="TextBox 122">
            <a:extLst>
              <a:ext uri="{FF2B5EF4-FFF2-40B4-BE49-F238E27FC236}">
                <a16:creationId xmlns:a16="http://schemas.microsoft.com/office/drawing/2014/main" id="{B400D11C-CFD6-4EBF-9594-3AA7F18ED6B2}"/>
              </a:ext>
            </a:extLst>
          </p:cNvPr>
          <p:cNvSpPr txBox="1"/>
          <p:nvPr/>
        </p:nvSpPr>
        <p:spPr>
          <a:xfrm>
            <a:off x="1058444" y="2769991"/>
            <a:ext cx="4761209" cy="3046988"/>
          </a:xfrm>
          <a:prstGeom prst="rect">
            <a:avLst/>
          </a:prstGeom>
          <a:noFill/>
        </p:spPr>
        <p:txBody>
          <a:bodyPr wrap="square" rtlCol="0">
            <a:spAutoFit/>
          </a:bodyPr>
          <a:lstStyle/>
          <a:p>
            <a:r>
              <a:rPr lang="en-US" sz="2400" dirty="0"/>
              <a:t>To determine how far the rock falls, we just need to calculate the area of the resulting triangle:</a:t>
            </a:r>
          </a:p>
          <a:p>
            <a:endParaRPr lang="en-US" sz="2400" dirty="0"/>
          </a:p>
          <a:p>
            <a:r>
              <a:rPr lang="en-US" sz="2400" dirty="0"/>
              <a:t>Area  =  ½  x  Base  x  Height</a:t>
            </a:r>
          </a:p>
          <a:p>
            <a:endParaRPr lang="en-US" sz="2400" dirty="0"/>
          </a:p>
          <a:p>
            <a:r>
              <a:rPr lang="en-US" sz="2400" dirty="0"/>
              <a:t>Distance  =  ½  x  5 sec  x  161 ft/sec</a:t>
            </a:r>
          </a:p>
          <a:p>
            <a:r>
              <a:rPr lang="en-US" sz="2400" dirty="0"/>
              <a:t>	    =  </a:t>
            </a:r>
            <a:r>
              <a:rPr lang="en-US" sz="2400" b="1" dirty="0"/>
              <a:t>402.5  ft/sec</a:t>
            </a:r>
          </a:p>
        </p:txBody>
      </p:sp>
      <p:sp>
        <p:nvSpPr>
          <p:cNvPr id="124" name="TextBox 123">
            <a:extLst>
              <a:ext uri="{FF2B5EF4-FFF2-40B4-BE49-F238E27FC236}">
                <a16:creationId xmlns:a16="http://schemas.microsoft.com/office/drawing/2014/main" id="{81AC3BC1-1A98-4324-982E-FDBB1FA6A92C}"/>
              </a:ext>
            </a:extLst>
          </p:cNvPr>
          <p:cNvSpPr txBox="1"/>
          <p:nvPr/>
        </p:nvSpPr>
        <p:spPr>
          <a:xfrm>
            <a:off x="9696400" y="3786753"/>
            <a:ext cx="1796134" cy="461665"/>
          </a:xfrm>
          <a:prstGeom prst="rect">
            <a:avLst/>
          </a:prstGeom>
          <a:noFill/>
        </p:spPr>
        <p:txBody>
          <a:bodyPr wrap="square" rtlCol="0">
            <a:spAutoFit/>
          </a:bodyPr>
          <a:lstStyle/>
          <a:p>
            <a:r>
              <a:rPr lang="en-US" sz="2400" b="1" dirty="0"/>
              <a:t>402.5 ft</a:t>
            </a:r>
          </a:p>
        </p:txBody>
      </p:sp>
    </p:spTree>
    <p:extLst>
      <p:ext uri="{BB962C8B-B14F-4D97-AF65-F5344CB8AC3E}">
        <p14:creationId xmlns:p14="http://schemas.microsoft.com/office/powerpoint/2010/main" val="950813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24C6404-DD52-4D30-ADD7-3912C3BB633F}" type="slidenum">
              <a:rPr lang="en-US" smtClean="0"/>
              <a:t>13</a:t>
            </a:fld>
            <a:endParaRPr lang="en-US"/>
          </a:p>
        </p:txBody>
      </p:sp>
      <p:sp>
        <p:nvSpPr>
          <p:cNvPr id="52" name="TextBox 51"/>
          <p:cNvSpPr txBox="1"/>
          <p:nvPr/>
        </p:nvSpPr>
        <p:spPr>
          <a:xfrm>
            <a:off x="3003633" y="2274838"/>
            <a:ext cx="7014852" cy="2677656"/>
          </a:xfrm>
          <a:prstGeom prst="rect">
            <a:avLst/>
          </a:prstGeom>
          <a:noFill/>
        </p:spPr>
        <p:txBody>
          <a:bodyPr wrap="square" rtlCol="0">
            <a:spAutoFit/>
          </a:bodyPr>
          <a:lstStyle/>
          <a:p>
            <a:r>
              <a:rPr lang="en-US" sz="2400" dirty="0" err="1">
                <a:solidFill>
                  <a:srgbClr val="0070C0"/>
                </a:solidFill>
              </a:rPr>
              <a:t>Dist</a:t>
            </a:r>
            <a:r>
              <a:rPr lang="en-US" sz="2400" dirty="0">
                <a:solidFill>
                  <a:srgbClr val="0070C0"/>
                </a:solidFill>
              </a:rPr>
              <a:t>    =   </a:t>
            </a:r>
            <a:r>
              <a:rPr lang="en-US" sz="2400" dirty="0">
                <a:solidFill>
                  <a:srgbClr val="0070C0"/>
                </a:solidFill>
                <a:latin typeface="Times New Roman"/>
                <a:cs typeface="Times New Roman"/>
              </a:rPr>
              <a:t>ʃ  </a:t>
            </a:r>
            <a:r>
              <a:rPr lang="en-US" sz="2400" dirty="0" err="1">
                <a:solidFill>
                  <a:srgbClr val="0070C0"/>
                </a:solidFill>
                <a:cs typeface="Times New Roman"/>
              </a:rPr>
              <a:t>Vel</a:t>
            </a:r>
            <a:r>
              <a:rPr lang="en-US" sz="2400" dirty="0">
                <a:solidFill>
                  <a:srgbClr val="0070C0"/>
                </a:solidFill>
                <a:cs typeface="Times New Roman"/>
              </a:rPr>
              <a:t>  dt   =    </a:t>
            </a:r>
            <a:r>
              <a:rPr lang="en-US" sz="2400" dirty="0">
                <a:solidFill>
                  <a:srgbClr val="0070C0"/>
                </a:solidFill>
                <a:latin typeface="Times New Roman"/>
                <a:cs typeface="Times New Roman"/>
              </a:rPr>
              <a:t>ʃ   </a:t>
            </a:r>
            <a:r>
              <a:rPr lang="en-US" sz="2400" dirty="0">
                <a:solidFill>
                  <a:srgbClr val="0070C0"/>
                </a:solidFill>
                <a:cs typeface="Times New Roman"/>
              </a:rPr>
              <a:t>a t</a:t>
            </a:r>
            <a:r>
              <a:rPr lang="en-US" sz="2400" baseline="30000" dirty="0">
                <a:solidFill>
                  <a:srgbClr val="0070C0"/>
                </a:solidFill>
                <a:cs typeface="Times New Roman"/>
              </a:rPr>
              <a:t>1    </a:t>
            </a:r>
            <a:r>
              <a:rPr lang="en-US" sz="2400" dirty="0">
                <a:solidFill>
                  <a:srgbClr val="0070C0"/>
                </a:solidFill>
                <a:cs typeface="Times New Roman"/>
              </a:rPr>
              <a:t>=   a </a:t>
            </a:r>
            <a:r>
              <a:rPr lang="en-US" sz="2400" dirty="0">
                <a:solidFill>
                  <a:srgbClr val="0070C0"/>
                </a:solidFill>
                <a:latin typeface="Times New Roman"/>
                <a:cs typeface="Times New Roman"/>
              </a:rPr>
              <a:t> ʃ</a:t>
            </a:r>
            <a:r>
              <a:rPr lang="en-US" sz="2400" dirty="0">
                <a:solidFill>
                  <a:srgbClr val="0070C0"/>
                </a:solidFill>
                <a:cs typeface="Times New Roman"/>
              </a:rPr>
              <a:t>  t</a:t>
            </a:r>
            <a:r>
              <a:rPr lang="en-US" sz="2400" baseline="30000" dirty="0">
                <a:solidFill>
                  <a:srgbClr val="0070C0"/>
                </a:solidFill>
                <a:cs typeface="Times New Roman"/>
              </a:rPr>
              <a:t>1</a:t>
            </a:r>
            <a:endParaRPr lang="en-US" sz="2400" dirty="0">
              <a:solidFill>
                <a:srgbClr val="0070C0"/>
              </a:solidFill>
              <a:cs typeface="Times New Roman"/>
            </a:endParaRPr>
          </a:p>
          <a:p>
            <a:r>
              <a:rPr lang="en-US" sz="2400" dirty="0">
                <a:cs typeface="Times New Roman"/>
              </a:rPr>
              <a:t>             </a:t>
            </a:r>
          </a:p>
          <a:p>
            <a:r>
              <a:rPr lang="en-US" sz="2400" dirty="0">
                <a:cs typeface="Times New Roman"/>
              </a:rPr>
              <a:t>                                     t </a:t>
            </a:r>
            <a:r>
              <a:rPr lang="en-US" sz="2400" baseline="30000" dirty="0">
                <a:cs typeface="Times New Roman"/>
              </a:rPr>
              <a:t>(1+1)           </a:t>
            </a:r>
          </a:p>
          <a:p>
            <a:r>
              <a:rPr lang="en-US" sz="2400" dirty="0">
                <a:cs typeface="Times New Roman"/>
              </a:rPr>
              <a:t>           =     a     x      -----------</a:t>
            </a:r>
          </a:p>
          <a:p>
            <a:r>
              <a:rPr lang="en-US" sz="2400" dirty="0">
                <a:cs typeface="Times New Roman"/>
              </a:rPr>
              <a:t>		         (1+1)          </a:t>
            </a:r>
          </a:p>
          <a:p>
            <a:r>
              <a:rPr lang="en-US" sz="2400" dirty="0">
                <a:cs typeface="Times New Roman"/>
              </a:rPr>
              <a:t>           </a:t>
            </a:r>
          </a:p>
          <a:p>
            <a:r>
              <a:rPr lang="en-US" sz="2400" dirty="0">
                <a:cs typeface="Times New Roman"/>
              </a:rPr>
              <a:t>           =    </a:t>
            </a:r>
            <a:r>
              <a:rPr lang="en-US" sz="2400" b="1" dirty="0">
                <a:cs typeface="Times New Roman"/>
              </a:rPr>
              <a:t>½  a * t</a:t>
            </a:r>
            <a:r>
              <a:rPr lang="en-US" sz="2400" b="1" baseline="30000" dirty="0">
                <a:cs typeface="Times New Roman"/>
              </a:rPr>
              <a:t>2</a:t>
            </a:r>
            <a:endParaRPr lang="en-US" sz="2400" b="1" baseline="30000" dirty="0"/>
          </a:p>
        </p:txBody>
      </p:sp>
      <p:sp>
        <p:nvSpPr>
          <p:cNvPr id="99" name="TextBox 98"/>
          <p:cNvSpPr txBox="1"/>
          <p:nvPr/>
        </p:nvSpPr>
        <p:spPr>
          <a:xfrm>
            <a:off x="3003633" y="5094466"/>
            <a:ext cx="6622966" cy="1261884"/>
          </a:xfrm>
          <a:prstGeom prst="rect">
            <a:avLst/>
          </a:prstGeom>
          <a:noFill/>
        </p:spPr>
        <p:txBody>
          <a:bodyPr wrap="square" rtlCol="0">
            <a:spAutoFit/>
          </a:bodyPr>
          <a:lstStyle/>
          <a:p>
            <a:r>
              <a:rPr lang="en-US" sz="2800" dirty="0">
                <a:cs typeface="Times New Roman"/>
              </a:rPr>
              <a:t>         </a:t>
            </a:r>
            <a:r>
              <a:rPr lang="en-US" sz="2400" dirty="0">
                <a:cs typeface="Times New Roman"/>
              </a:rPr>
              <a:t>=   ½   x    </a:t>
            </a:r>
            <a:r>
              <a:rPr lang="en-US" sz="2400" dirty="0"/>
              <a:t>32.2   Ft / Sec</a:t>
            </a:r>
            <a:r>
              <a:rPr lang="en-US" sz="2400" baseline="30000" dirty="0"/>
              <a:t>2 </a:t>
            </a:r>
            <a:r>
              <a:rPr lang="en-US" sz="2400" dirty="0"/>
              <a:t>  x  (5  Sec)</a:t>
            </a:r>
            <a:r>
              <a:rPr lang="en-US" sz="2400" baseline="30000" dirty="0"/>
              <a:t>2</a:t>
            </a:r>
            <a:r>
              <a:rPr lang="en-US" sz="2400" dirty="0"/>
              <a:t> </a:t>
            </a:r>
          </a:p>
          <a:p>
            <a:r>
              <a:rPr lang="en-US" sz="2400" dirty="0"/>
              <a:t>           =   16.1   Ft / Sec</a:t>
            </a:r>
            <a:r>
              <a:rPr lang="en-US" sz="2400" baseline="30000" dirty="0"/>
              <a:t>2</a:t>
            </a:r>
            <a:r>
              <a:rPr lang="en-US" sz="2400" dirty="0"/>
              <a:t>     x    25  Sec</a:t>
            </a:r>
            <a:r>
              <a:rPr lang="en-US" sz="2400" baseline="30000" dirty="0"/>
              <a:t>2</a:t>
            </a:r>
            <a:r>
              <a:rPr lang="en-US" sz="2400" dirty="0"/>
              <a:t>  </a:t>
            </a:r>
          </a:p>
          <a:p>
            <a:r>
              <a:rPr lang="en-US" sz="2400" dirty="0"/>
              <a:t>           =   </a:t>
            </a:r>
            <a:r>
              <a:rPr lang="en-US" sz="2400" b="1" dirty="0"/>
              <a:t>402.5   Ft</a:t>
            </a:r>
          </a:p>
        </p:txBody>
      </p:sp>
      <p:sp>
        <p:nvSpPr>
          <p:cNvPr id="62" name="TextBox 61">
            <a:extLst>
              <a:ext uri="{FF2B5EF4-FFF2-40B4-BE49-F238E27FC236}">
                <a16:creationId xmlns:a16="http://schemas.microsoft.com/office/drawing/2014/main" id="{D82D4265-9D96-49E8-8498-9B2A7B799433}"/>
              </a:ext>
            </a:extLst>
          </p:cNvPr>
          <p:cNvSpPr txBox="1"/>
          <p:nvPr/>
        </p:nvSpPr>
        <p:spPr>
          <a:xfrm>
            <a:off x="2262050" y="213203"/>
            <a:ext cx="7667899" cy="584775"/>
          </a:xfrm>
          <a:prstGeom prst="rect">
            <a:avLst/>
          </a:prstGeom>
          <a:noFill/>
        </p:spPr>
        <p:txBody>
          <a:bodyPr wrap="square" rtlCol="0">
            <a:spAutoFit/>
          </a:bodyPr>
          <a:lstStyle/>
          <a:p>
            <a:pPr algn="ctr"/>
            <a:r>
              <a:rPr lang="en-US" sz="3200" dirty="0"/>
              <a:t>Comparison to the Analytical Solution</a:t>
            </a:r>
          </a:p>
        </p:txBody>
      </p:sp>
      <p:sp>
        <p:nvSpPr>
          <p:cNvPr id="64" name="TextBox 63">
            <a:extLst>
              <a:ext uri="{FF2B5EF4-FFF2-40B4-BE49-F238E27FC236}">
                <a16:creationId xmlns:a16="http://schemas.microsoft.com/office/drawing/2014/main" id="{783C27E6-529F-4A46-827A-9D037A607AE6}"/>
              </a:ext>
            </a:extLst>
          </p:cNvPr>
          <p:cNvSpPr txBox="1"/>
          <p:nvPr/>
        </p:nvSpPr>
        <p:spPr>
          <a:xfrm>
            <a:off x="812800" y="1176737"/>
            <a:ext cx="10682514" cy="830997"/>
          </a:xfrm>
          <a:prstGeom prst="rect">
            <a:avLst/>
          </a:prstGeom>
          <a:noFill/>
        </p:spPr>
        <p:txBody>
          <a:bodyPr wrap="square" rtlCol="0">
            <a:spAutoFit/>
          </a:bodyPr>
          <a:lstStyle/>
          <a:p>
            <a:r>
              <a:rPr lang="en-US" sz="2400" dirty="0"/>
              <a:t>We can apply the basic rules of analytical calculus again to verify our geometric distance calculation.</a:t>
            </a:r>
          </a:p>
        </p:txBody>
      </p:sp>
    </p:spTree>
    <p:extLst>
      <p:ext uri="{BB962C8B-B14F-4D97-AF65-F5344CB8AC3E}">
        <p14:creationId xmlns:p14="http://schemas.microsoft.com/office/powerpoint/2010/main" val="1323166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9"/>
                                        </p:tgtEl>
                                        <p:attrNameLst>
                                          <p:attrName>style.visibility</p:attrName>
                                        </p:attrNameLst>
                                      </p:cBhvr>
                                      <p:to>
                                        <p:strVal val="visible"/>
                                      </p:to>
                                    </p:set>
                                    <p:animEffect transition="in" filter="fade">
                                      <p:cBhvr>
                                        <p:cTn id="10"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9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B920BB8-3B3F-4C70-B7E4-17E008F35740}"/>
              </a:ext>
            </a:extLst>
          </p:cNvPr>
          <p:cNvSpPr>
            <a:spLocks noGrp="1"/>
          </p:cNvSpPr>
          <p:nvPr>
            <p:ph type="sldNum" sz="quarter" idx="12"/>
          </p:nvPr>
        </p:nvSpPr>
        <p:spPr/>
        <p:txBody>
          <a:bodyPr/>
          <a:lstStyle/>
          <a:p>
            <a:fld id="{5988A0CA-B219-41FB-BA22-8C7F34AE4841}" type="slidenum">
              <a:rPr lang="en-US" smtClean="0"/>
              <a:t>14</a:t>
            </a:fld>
            <a:endParaRPr lang="en-US"/>
          </a:p>
        </p:txBody>
      </p:sp>
      <p:sp>
        <p:nvSpPr>
          <p:cNvPr id="3" name="TextBox 2">
            <a:extLst>
              <a:ext uri="{FF2B5EF4-FFF2-40B4-BE49-F238E27FC236}">
                <a16:creationId xmlns:a16="http://schemas.microsoft.com/office/drawing/2014/main" id="{30048527-191E-4D19-B173-C9BCD366F79B}"/>
              </a:ext>
            </a:extLst>
          </p:cNvPr>
          <p:cNvSpPr txBox="1"/>
          <p:nvPr/>
        </p:nvSpPr>
        <p:spPr>
          <a:xfrm>
            <a:off x="946483" y="946394"/>
            <a:ext cx="10407317" cy="1200329"/>
          </a:xfrm>
          <a:prstGeom prst="rect">
            <a:avLst/>
          </a:prstGeom>
          <a:noFill/>
        </p:spPr>
        <p:txBody>
          <a:bodyPr wrap="square" rtlCol="0">
            <a:spAutoFit/>
          </a:bodyPr>
          <a:lstStyle/>
          <a:p>
            <a:r>
              <a:rPr lang="en-US" sz="2400" dirty="0"/>
              <a:t>Let’s prove that this computational theory really works.  Let’s determine how long it will take a ball to hit the ground after being dropped from a height of 6 feet.  We will use the equations that were determined analytically on Sides 11 and 13.</a:t>
            </a:r>
          </a:p>
        </p:txBody>
      </p:sp>
      <p:sp>
        <p:nvSpPr>
          <p:cNvPr id="4" name="TextBox 3">
            <a:extLst>
              <a:ext uri="{FF2B5EF4-FFF2-40B4-BE49-F238E27FC236}">
                <a16:creationId xmlns:a16="http://schemas.microsoft.com/office/drawing/2014/main" id="{A3CF89F8-A5DD-4D07-9803-BDE9C724F3F6}"/>
              </a:ext>
            </a:extLst>
          </p:cNvPr>
          <p:cNvSpPr txBox="1"/>
          <p:nvPr/>
        </p:nvSpPr>
        <p:spPr>
          <a:xfrm>
            <a:off x="2262050" y="213203"/>
            <a:ext cx="7667899" cy="584775"/>
          </a:xfrm>
          <a:prstGeom prst="rect">
            <a:avLst/>
          </a:prstGeom>
          <a:noFill/>
        </p:spPr>
        <p:txBody>
          <a:bodyPr wrap="square" rtlCol="0">
            <a:spAutoFit/>
          </a:bodyPr>
          <a:lstStyle/>
          <a:p>
            <a:pPr algn="ctr"/>
            <a:r>
              <a:rPr lang="en-US" sz="3200" dirty="0"/>
              <a:t>Experimental Proof</a:t>
            </a:r>
          </a:p>
        </p:txBody>
      </p:sp>
      <p:sp>
        <p:nvSpPr>
          <p:cNvPr id="5" name="TextBox 4">
            <a:extLst>
              <a:ext uri="{FF2B5EF4-FFF2-40B4-BE49-F238E27FC236}">
                <a16:creationId xmlns:a16="http://schemas.microsoft.com/office/drawing/2014/main" id="{23E17834-1C33-47B4-9E83-64A14A11A11C}"/>
              </a:ext>
            </a:extLst>
          </p:cNvPr>
          <p:cNvSpPr txBox="1"/>
          <p:nvPr/>
        </p:nvSpPr>
        <p:spPr>
          <a:xfrm>
            <a:off x="2807368" y="2460831"/>
            <a:ext cx="4700335" cy="461665"/>
          </a:xfrm>
          <a:prstGeom prst="rect">
            <a:avLst/>
          </a:prstGeom>
          <a:noFill/>
        </p:spPr>
        <p:txBody>
          <a:bodyPr wrap="square" rtlCol="0">
            <a:spAutoFit/>
          </a:bodyPr>
          <a:lstStyle/>
          <a:p>
            <a:r>
              <a:rPr lang="en-US" sz="2400" dirty="0">
                <a:cs typeface="Times New Roman"/>
              </a:rPr>
              <a:t>Velocity   =   Acceleration  *  Time</a:t>
            </a:r>
            <a:endParaRPr lang="en-US" sz="2400" baseline="30000" dirty="0">
              <a:cs typeface="Times New Roman"/>
            </a:endParaRPr>
          </a:p>
        </p:txBody>
      </p:sp>
      <p:sp>
        <p:nvSpPr>
          <p:cNvPr id="6" name="TextBox 5">
            <a:extLst>
              <a:ext uri="{FF2B5EF4-FFF2-40B4-BE49-F238E27FC236}">
                <a16:creationId xmlns:a16="http://schemas.microsoft.com/office/drawing/2014/main" id="{9936A208-F4C1-46A5-86F6-CB74478DADD7}"/>
              </a:ext>
            </a:extLst>
          </p:cNvPr>
          <p:cNvSpPr txBox="1"/>
          <p:nvPr/>
        </p:nvSpPr>
        <p:spPr>
          <a:xfrm>
            <a:off x="2807368" y="2967335"/>
            <a:ext cx="6176211" cy="461665"/>
          </a:xfrm>
          <a:prstGeom prst="rect">
            <a:avLst/>
          </a:prstGeom>
          <a:noFill/>
        </p:spPr>
        <p:txBody>
          <a:bodyPr wrap="square" rtlCol="0">
            <a:spAutoFit/>
          </a:bodyPr>
          <a:lstStyle/>
          <a:p>
            <a:r>
              <a:rPr lang="en-US" sz="2400" dirty="0">
                <a:cs typeface="Times New Roman"/>
              </a:rPr>
              <a:t>Distance   =    ½  *  Acceleration  * Time</a:t>
            </a:r>
            <a:r>
              <a:rPr lang="en-US" sz="2400" baseline="30000" dirty="0">
                <a:cs typeface="Times New Roman"/>
              </a:rPr>
              <a:t>2</a:t>
            </a:r>
            <a:endParaRPr lang="en-US" sz="2400" baseline="30000" dirty="0"/>
          </a:p>
        </p:txBody>
      </p:sp>
      <p:sp>
        <p:nvSpPr>
          <p:cNvPr id="7" name="TextBox 6">
            <a:extLst>
              <a:ext uri="{FF2B5EF4-FFF2-40B4-BE49-F238E27FC236}">
                <a16:creationId xmlns:a16="http://schemas.microsoft.com/office/drawing/2014/main" id="{427E37DE-FE61-40A1-AD9B-D1DDFF59C360}"/>
              </a:ext>
            </a:extLst>
          </p:cNvPr>
          <p:cNvSpPr txBox="1"/>
          <p:nvPr/>
        </p:nvSpPr>
        <p:spPr>
          <a:xfrm>
            <a:off x="946483" y="3766689"/>
            <a:ext cx="10154654" cy="1200329"/>
          </a:xfrm>
          <a:prstGeom prst="rect">
            <a:avLst/>
          </a:prstGeom>
          <a:noFill/>
        </p:spPr>
        <p:txBody>
          <a:bodyPr wrap="square" rtlCol="0">
            <a:spAutoFit/>
          </a:bodyPr>
          <a:lstStyle/>
          <a:p>
            <a:r>
              <a:rPr lang="en-US" sz="2400" dirty="0"/>
              <a:t>Now, this example is a little different because we know how far the ball will fall (6 Ft), but we don’t know the fall time.  We use the distance equation, but apply some basic algebra rearrange the equation so we can solve for the fall time.</a:t>
            </a:r>
          </a:p>
        </p:txBody>
      </p:sp>
      <p:grpSp>
        <p:nvGrpSpPr>
          <p:cNvPr id="9" name="Group 8">
            <a:extLst>
              <a:ext uri="{FF2B5EF4-FFF2-40B4-BE49-F238E27FC236}">
                <a16:creationId xmlns:a16="http://schemas.microsoft.com/office/drawing/2014/main" id="{20C02C1C-CA93-4513-9670-0A7A25BEF3B6}"/>
              </a:ext>
            </a:extLst>
          </p:cNvPr>
          <p:cNvGrpSpPr/>
          <p:nvPr/>
        </p:nvGrpSpPr>
        <p:grpSpPr>
          <a:xfrm>
            <a:off x="682190" y="5346911"/>
            <a:ext cx="10683240" cy="461665"/>
            <a:chOff x="688328" y="5557931"/>
            <a:chExt cx="10262937" cy="461665"/>
          </a:xfrm>
        </p:grpSpPr>
        <p:sp>
          <p:nvSpPr>
            <p:cNvPr id="8" name="TextBox 7">
              <a:extLst>
                <a:ext uri="{FF2B5EF4-FFF2-40B4-BE49-F238E27FC236}">
                  <a16:creationId xmlns:a16="http://schemas.microsoft.com/office/drawing/2014/main" id="{AAAD499F-D448-4DD5-B4F5-04643E185289}"/>
                </a:ext>
              </a:extLst>
            </p:cNvPr>
            <p:cNvSpPr txBox="1"/>
            <p:nvPr/>
          </p:nvSpPr>
          <p:spPr>
            <a:xfrm>
              <a:off x="688328" y="5557931"/>
              <a:ext cx="10262937" cy="461665"/>
            </a:xfrm>
            <a:prstGeom prst="rect">
              <a:avLst/>
            </a:prstGeom>
            <a:noFill/>
          </p:spPr>
          <p:txBody>
            <a:bodyPr wrap="square" rtlCol="0">
              <a:spAutoFit/>
            </a:bodyPr>
            <a:lstStyle/>
            <a:p>
              <a:r>
                <a:rPr lang="en-US" sz="2400" dirty="0">
                  <a:cs typeface="Times New Roman"/>
                </a:rPr>
                <a:t>Distance   =    ½  Acceleration * Time</a:t>
              </a:r>
              <a:r>
                <a:rPr lang="en-US" sz="2400" baseline="30000" dirty="0">
                  <a:cs typeface="Times New Roman"/>
                </a:rPr>
                <a:t>2</a:t>
              </a:r>
              <a:r>
                <a:rPr lang="en-US" sz="2400" dirty="0">
                  <a:cs typeface="Times New Roman"/>
                </a:rPr>
                <a:t>                </a:t>
              </a:r>
              <a:r>
                <a:rPr lang="en-US" sz="2400" b="1" dirty="0" err="1">
                  <a:cs typeface="Times New Roman"/>
                </a:rPr>
                <a:t>Time</a:t>
              </a:r>
              <a:r>
                <a:rPr lang="en-US" sz="2400" b="1" baseline="30000" dirty="0" err="1">
                  <a:cs typeface="Times New Roman"/>
                </a:rPr>
                <a:t>2</a:t>
              </a:r>
              <a:r>
                <a:rPr lang="en-US" sz="2400" b="1" dirty="0">
                  <a:cs typeface="Times New Roman"/>
                </a:rPr>
                <a:t>  =  2 * Distance  /  Acceleration</a:t>
              </a:r>
              <a:endParaRPr lang="en-US" sz="2400" b="1" dirty="0"/>
            </a:p>
          </p:txBody>
        </p:sp>
        <p:cxnSp>
          <p:nvCxnSpPr>
            <p:cNvPr id="10" name="Straight Arrow Connector 9">
              <a:extLst>
                <a:ext uri="{FF2B5EF4-FFF2-40B4-BE49-F238E27FC236}">
                  <a16:creationId xmlns:a16="http://schemas.microsoft.com/office/drawing/2014/main" id="{E9E5B7C5-20F5-40BF-916A-8D15541E769A}"/>
                </a:ext>
              </a:extLst>
            </p:cNvPr>
            <p:cNvCxnSpPr/>
            <p:nvPr/>
          </p:nvCxnSpPr>
          <p:spPr>
            <a:xfrm>
              <a:off x="5487177" y="5781080"/>
              <a:ext cx="465221" cy="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8888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9F0AE41-C1F1-4AC2-800E-B2EE185681A4}"/>
              </a:ext>
            </a:extLst>
          </p:cNvPr>
          <p:cNvSpPr>
            <a:spLocks noGrp="1"/>
          </p:cNvSpPr>
          <p:nvPr>
            <p:ph type="sldNum" sz="quarter" idx="12"/>
          </p:nvPr>
        </p:nvSpPr>
        <p:spPr/>
        <p:txBody>
          <a:bodyPr/>
          <a:lstStyle/>
          <a:p>
            <a:fld id="{5988A0CA-B219-41FB-BA22-8C7F34AE4841}" type="slidenum">
              <a:rPr lang="en-US" smtClean="0"/>
              <a:t>15</a:t>
            </a:fld>
            <a:endParaRPr lang="en-US"/>
          </a:p>
        </p:txBody>
      </p:sp>
      <p:sp>
        <p:nvSpPr>
          <p:cNvPr id="3" name="TextBox 2">
            <a:extLst>
              <a:ext uri="{FF2B5EF4-FFF2-40B4-BE49-F238E27FC236}">
                <a16:creationId xmlns:a16="http://schemas.microsoft.com/office/drawing/2014/main" id="{EF91CC7F-B48A-4A2D-862C-42F7A4645E77}"/>
              </a:ext>
            </a:extLst>
          </p:cNvPr>
          <p:cNvSpPr txBox="1"/>
          <p:nvPr/>
        </p:nvSpPr>
        <p:spPr>
          <a:xfrm>
            <a:off x="3144252" y="1128627"/>
            <a:ext cx="5903495" cy="461665"/>
          </a:xfrm>
          <a:prstGeom prst="rect">
            <a:avLst/>
          </a:prstGeom>
          <a:noFill/>
        </p:spPr>
        <p:txBody>
          <a:bodyPr wrap="square" rtlCol="0">
            <a:spAutoFit/>
          </a:bodyPr>
          <a:lstStyle/>
          <a:p>
            <a:r>
              <a:rPr lang="en-US" sz="2400" dirty="0">
                <a:cs typeface="Times New Roman"/>
              </a:rPr>
              <a:t>Time</a:t>
            </a:r>
            <a:r>
              <a:rPr lang="en-US" sz="2400" baseline="30000" dirty="0">
                <a:cs typeface="Times New Roman"/>
              </a:rPr>
              <a:t>2</a:t>
            </a:r>
            <a:r>
              <a:rPr lang="en-US" sz="2400" dirty="0">
                <a:cs typeface="Times New Roman"/>
              </a:rPr>
              <a:t>  =  2 * Distance  /  Acceleration</a:t>
            </a:r>
            <a:endParaRPr lang="en-US" sz="2400" dirty="0"/>
          </a:p>
        </p:txBody>
      </p:sp>
      <p:grpSp>
        <p:nvGrpSpPr>
          <p:cNvPr id="13" name="Group 12">
            <a:extLst>
              <a:ext uri="{FF2B5EF4-FFF2-40B4-BE49-F238E27FC236}">
                <a16:creationId xmlns:a16="http://schemas.microsoft.com/office/drawing/2014/main" id="{722032AC-213F-4E92-A7A8-4B5C849181E4}"/>
              </a:ext>
            </a:extLst>
          </p:cNvPr>
          <p:cNvGrpSpPr/>
          <p:nvPr/>
        </p:nvGrpSpPr>
        <p:grpSpPr>
          <a:xfrm>
            <a:off x="3144251" y="2101517"/>
            <a:ext cx="5903495" cy="753979"/>
            <a:chOff x="3144251" y="2310063"/>
            <a:chExt cx="5903495" cy="753979"/>
          </a:xfrm>
        </p:grpSpPr>
        <p:sp>
          <p:nvSpPr>
            <p:cNvPr id="4" name="TextBox 3">
              <a:extLst>
                <a:ext uri="{FF2B5EF4-FFF2-40B4-BE49-F238E27FC236}">
                  <a16:creationId xmlns:a16="http://schemas.microsoft.com/office/drawing/2014/main" id="{FD1D7E88-5547-4988-A393-AD7819D0016A}"/>
                </a:ext>
              </a:extLst>
            </p:cNvPr>
            <p:cNvSpPr txBox="1"/>
            <p:nvPr/>
          </p:nvSpPr>
          <p:spPr>
            <a:xfrm>
              <a:off x="3144251" y="2468141"/>
              <a:ext cx="5903495" cy="461665"/>
            </a:xfrm>
            <a:prstGeom prst="rect">
              <a:avLst/>
            </a:prstGeom>
            <a:noFill/>
          </p:spPr>
          <p:txBody>
            <a:bodyPr wrap="square" rtlCol="0">
              <a:spAutoFit/>
            </a:bodyPr>
            <a:lstStyle/>
            <a:p>
              <a:r>
                <a:rPr lang="en-US" sz="2400" dirty="0">
                  <a:cs typeface="Times New Roman"/>
                </a:rPr>
                <a:t>Time   =            2 * Distance  /  Acceleration</a:t>
              </a:r>
              <a:endParaRPr lang="en-US" sz="2400" dirty="0"/>
            </a:p>
          </p:txBody>
        </p:sp>
        <p:grpSp>
          <p:nvGrpSpPr>
            <p:cNvPr id="11" name="Group 10">
              <a:extLst>
                <a:ext uri="{FF2B5EF4-FFF2-40B4-BE49-F238E27FC236}">
                  <a16:creationId xmlns:a16="http://schemas.microsoft.com/office/drawing/2014/main" id="{01F1B329-22C7-412C-B621-0550F65F1E36}"/>
                </a:ext>
              </a:extLst>
            </p:cNvPr>
            <p:cNvGrpSpPr/>
            <p:nvPr/>
          </p:nvGrpSpPr>
          <p:grpSpPr>
            <a:xfrm>
              <a:off x="4443663" y="2310063"/>
              <a:ext cx="4459705" cy="753979"/>
              <a:chOff x="4443663" y="2310063"/>
              <a:chExt cx="4459705" cy="753979"/>
            </a:xfrm>
          </p:grpSpPr>
          <p:cxnSp>
            <p:nvCxnSpPr>
              <p:cNvPr id="6" name="Straight Connector 5">
                <a:extLst>
                  <a:ext uri="{FF2B5EF4-FFF2-40B4-BE49-F238E27FC236}">
                    <a16:creationId xmlns:a16="http://schemas.microsoft.com/office/drawing/2014/main" id="{3932C9E9-53CA-4776-8700-B632E2AFBBA7}"/>
                  </a:ext>
                </a:extLst>
              </p:cNvPr>
              <p:cNvCxnSpPr/>
              <p:nvPr/>
            </p:nvCxnSpPr>
            <p:spPr>
              <a:xfrm>
                <a:off x="4443663" y="2698973"/>
                <a:ext cx="144379" cy="34902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50D7ECA-A18A-4659-AA3C-3FC465E56597}"/>
                  </a:ext>
                </a:extLst>
              </p:cNvPr>
              <p:cNvCxnSpPr/>
              <p:nvPr/>
            </p:nvCxnSpPr>
            <p:spPr>
              <a:xfrm flipV="1">
                <a:off x="4588042" y="2310063"/>
                <a:ext cx="128337" cy="7539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1BB5979-AC28-4588-81D8-494278672A20}"/>
                  </a:ext>
                </a:extLst>
              </p:cNvPr>
              <p:cNvCxnSpPr>
                <a:cxnSpLocks/>
              </p:cNvCxnSpPr>
              <p:nvPr/>
            </p:nvCxnSpPr>
            <p:spPr>
              <a:xfrm>
                <a:off x="4716379" y="2326105"/>
                <a:ext cx="4186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4" name="Group 13">
            <a:extLst>
              <a:ext uri="{FF2B5EF4-FFF2-40B4-BE49-F238E27FC236}">
                <a16:creationId xmlns:a16="http://schemas.microsoft.com/office/drawing/2014/main" id="{CF6BF69C-5969-4DCE-8595-F1901A3B10A4}"/>
              </a:ext>
            </a:extLst>
          </p:cNvPr>
          <p:cNvGrpSpPr/>
          <p:nvPr/>
        </p:nvGrpSpPr>
        <p:grpSpPr>
          <a:xfrm>
            <a:off x="3144251" y="3296654"/>
            <a:ext cx="5903495" cy="753979"/>
            <a:chOff x="3144251" y="2310063"/>
            <a:chExt cx="5903495" cy="753979"/>
          </a:xfrm>
        </p:grpSpPr>
        <p:sp>
          <p:nvSpPr>
            <p:cNvPr id="15" name="TextBox 14">
              <a:extLst>
                <a:ext uri="{FF2B5EF4-FFF2-40B4-BE49-F238E27FC236}">
                  <a16:creationId xmlns:a16="http://schemas.microsoft.com/office/drawing/2014/main" id="{266CBE1B-340C-45C1-B192-DEAAF6D1ABD6}"/>
                </a:ext>
              </a:extLst>
            </p:cNvPr>
            <p:cNvSpPr txBox="1"/>
            <p:nvPr/>
          </p:nvSpPr>
          <p:spPr>
            <a:xfrm>
              <a:off x="3144251" y="2468141"/>
              <a:ext cx="5903495" cy="461665"/>
            </a:xfrm>
            <a:prstGeom prst="rect">
              <a:avLst/>
            </a:prstGeom>
            <a:noFill/>
          </p:spPr>
          <p:txBody>
            <a:bodyPr wrap="square" rtlCol="0">
              <a:spAutoFit/>
            </a:bodyPr>
            <a:lstStyle/>
            <a:p>
              <a:r>
                <a:rPr lang="en-US" sz="2400" dirty="0">
                  <a:cs typeface="Times New Roman"/>
                </a:rPr>
                <a:t>Time   =            2   *   6.0 ft  /  32.2  ft/sec</a:t>
              </a:r>
              <a:r>
                <a:rPr lang="en-US" sz="2400" baseline="30000" dirty="0">
                  <a:cs typeface="Times New Roman"/>
                </a:rPr>
                <a:t>2</a:t>
              </a:r>
              <a:endParaRPr lang="en-US" sz="2400" baseline="30000" dirty="0"/>
            </a:p>
          </p:txBody>
        </p:sp>
        <p:grpSp>
          <p:nvGrpSpPr>
            <p:cNvPr id="16" name="Group 15">
              <a:extLst>
                <a:ext uri="{FF2B5EF4-FFF2-40B4-BE49-F238E27FC236}">
                  <a16:creationId xmlns:a16="http://schemas.microsoft.com/office/drawing/2014/main" id="{DC67834E-3B21-4109-9968-54D6C7125CF2}"/>
                </a:ext>
              </a:extLst>
            </p:cNvPr>
            <p:cNvGrpSpPr/>
            <p:nvPr/>
          </p:nvGrpSpPr>
          <p:grpSpPr>
            <a:xfrm>
              <a:off x="4443663" y="2310063"/>
              <a:ext cx="4459705" cy="753979"/>
              <a:chOff x="4443663" y="2310063"/>
              <a:chExt cx="4459705" cy="753979"/>
            </a:xfrm>
          </p:grpSpPr>
          <p:cxnSp>
            <p:nvCxnSpPr>
              <p:cNvPr id="17" name="Straight Connector 16">
                <a:extLst>
                  <a:ext uri="{FF2B5EF4-FFF2-40B4-BE49-F238E27FC236}">
                    <a16:creationId xmlns:a16="http://schemas.microsoft.com/office/drawing/2014/main" id="{04C30D3B-4996-417D-AD23-6F53AFA53350}"/>
                  </a:ext>
                </a:extLst>
              </p:cNvPr>
              <p:cNvCxnSpPr/>
              <p:nvPr/>
            </p:nvCxnSpPr>
            <p:spPr>
              <a:xfrm>
                <a:off x="4443663" y="2698973"/>
                <a:ext cx="144379" cy="34902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C7AFE3A-8B48-4B55-8B38-E59EA86B8446}"/>
                  </a:ext>
                </a:extLst>
              </p:cNvPr>
              <p:cNvCxnSpPr/>
              <p:nvPr/>
            </p:nvCxnSpPr>
            <p:spPr>
              <a:xfrm flipV="1">
                <a:off x="4588042" y="2310063"/>
                <a:ext cx="128337" cy="7539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16D5EA4-94DD-4538-875B-1DC555AC81F2}"/>
                  </a:ext>
                </a:extLst>
              </p:cNvPr>
              <p:cNvCxnSpPr>
                <a:cxnSpLocks/>
              </p:cNvCxnSpPr>
              <p:nvPr/>
            </p:nvCxnSpPr>
            <p:spPr>
              <a:xfrm>
                <a:off x="4716379" y="2326105"/>
                <a:ext cx="41869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1" name="TextBox 20">
            <a:extLst>
              <a:ext uri="{FF2B5EF4-FFF2-40B4-BE49-F238E27FC236}">
                <a16:creationId xmlns:a16="http://schemas.microsoft.com/office/drawing/2014/main" id="{7AA0B4D7-ABF5-4FFB-AF2A-0201681FD319}"/>
              </a:ext>
            </a:extLst>
          </p:cNvPr>
          <p:cNvSpPr txBox="1"/>
          <p:nvPr/>
        </p:nvSpPr>
        <p:spPr>
          <a:xfrm>
            <a:off x="2262050" y="213203"/>
            <a:ext cx="7667899" cy="584775"/>
          </a:xfrm>
          <a:prstGeom prst="rect">
            <a:avLst/>
          </a:prstGeom>
          <a:noFill/>
        </p:spPr>
        <p:txBody>
          <a:bodyPr wrap="square" rtlCol="0">
            <a:spAutoFit/>
          </a:bodyPr>
          <a:lstStyle/>
          <a:p>
            <a:pPr algn="ctr"/>
            <a:r>
              <a:rPr lang="en-US" sz="3200" dirty="0"/>
              <a:t>Experimental Proof</a:t>
            </a:r>
          </a:p>
        </p:txBody>
      </p:sp>
      <p:sp>
        <p:nvSpPr>
          <p:cNvPr id="22" name="TextBox 21">
            <a:extLst>
              <a:ext uri="{FF2B5EF4-FFF2-40B4-BE49-F238E27FC236}">
                <a16:creationId xmlns:a16="http://schemas.microsoft.com/office/drawing/2014/main" id="{BA4FFD5A-E5BB-4439-B576-D294AE470E3E}"/>
              </a:ext>
            </a:extLst>
          </p:cNvPr>
          <p:cNvSpPr txBox="1"/>
          <p:nvPr/>
        </p:nvSpPr>
        <p:spPr>
          <a:xfrm>
            <a:off x="932445" y="5451174"/>
            <a:ext cx="10421355" cy="461665"/>
          </a:xfrm>
          <a:prstGeom prst="rect">
            <a:avLst/>
          </a:prstGeom>
          <a:noFill/>
        </p:spPr>
        <p:txBody>
          <a:bodyPr wrap="square" rtlCol="0">
            <a:spAutoFit/>
          </a:bodyPr>
          <a:lstStyle/>
          <a:p>
            <a:r>
              <a:rPr lang="en-US" sz="2400" dirty="0">
                <a:solidFill>
                  <a:srgbClr val="0070C0"/>
                </a:solidFill>
              </a:rPr>
              <a:t>A simple drop test can be conducted to see if this theoretical solution is correct…</a:t>
            </a:r>
          </a:p>
        </p:txBody>
      </p:sp>
      <p:grpSp>
        <p:nvGrpSpPr>
          <p:cNvPr id="5" name="Group 4">
            <a:extLst>
              <a:ext uri="{FF2B5EF4-FFF2-40B4-BE49-F238E27FC236}">
                <a16:creationId xmlns:a16="http://schemas.microsoft.com/office/drawing/2014/main" id="{7889B1EB-B8A2-411E-B1EA-D70BDB3672D5}"/>
              </a:ext>
            </a:extLst>
          </p:cNvPr>
          <p:cNvGrpSpPr/>
          <p:nvPr/>
        </p:nvGrpSpPr>
        <p:grpSpPr>
          <a:xfrm>
            <a:off x="3144251" y="4431784"/>
            <a:ext cx="5550568" cy="707886"/>
            <a:chOff x="3144251" y="4431784"/>
            <a:chExt cx="5550568" cy="707886"/>
          </a:xfrm>
        </p:grpSpPr>
        <p:sp>
          <p:nvSpPr>
            <p:cNvPr id="20" name="TextBox 19">
              <a:extLst>
                <a:ext uri="{FF2B5EF4-FFF2-40B4-BE49-F238E27FC236}">
                  <a16:creationId xmlns:a16="http://schemas.microsoft.com/office/drawing/2014/main" id="{43D189C1-1D2B-46C7-9E27-08ECA79E80A3}"/>
                </a:ext>
              </a:extLst>
            </p:cNvPr>
            <p:cNvSpPr txBox="1"/>
            <p:nvPr/>
          </p:nvSpPr>
          <p:spPr>
            <a:xfrm>
              <a:off x="3144251" y="4478102"/>
              <a:ext cx="5550568" cy="461665"/>
            </a:xfrm>
            <a:prstGeom prst="rect">
              <a:avLst/>
            </a:prstGeom>
            <a:noFill/>
          </p:spPr>
          <p:txBody>
            <a:bodyPr wrap="square" rtlCol="0">
              <a:spAutoFit/>
            </a:bodyPr>
            <a:lstStyle/>
            <a:p>
              <a:r>
                <a:rPr lang="en-US" sz="2400" dirty="0"/>
                <a:t>Time   =   0.61  Sec   </a:t>
              </a:r>
            </a:p>
          </p:txBody>
        </p:sp>
        <p:sp>
          <p:nvSpPr>
            <p:cNvPr id="23" name="TextBox 22">
              <a:extLst>
                <a:ext uri="{FF2B5EF4-FFF2-40B4-BE49-F238E27FC236}">
                  <a16:creationId xmlns:a16="http://schemas.microsoft.com/office/drawing/2014/main" id="{1B80430E-8998-4E76-85E2-0014B92FC94C}"/>
                </a:ext>
              </a:extLst>
            </p:cNvPr>
            <p:cNvSpPr txBox="1"/>
            <p:nvPr/>
          </p:nvSpPr>
          <p:spPr>
            <a:xfrm>
              <a:off x="6096000" y="4431784"/>
              <a:ext cx="2514600" cy="707886"/>
            </a:xfrm>
            <a:prstGeom prst="rect">
              <a:avLst/>
            </a:prstGeom>
            <a:noFill/>
          </p:spPr>
          <p:txBody>
            <a:bodyPr wrap="square" rtlCol="0">
              <a:spAutoFit/>
            </a:bodyPr>
            <a:lstStyle/>
            <a:p>
              <a:r>
                <a:rPr lang="en-US" sz="2000" dirty="0"/>
                <a:t>This is the theoretical fall time of the ball.</a:t>
              </a:r>
            </a:p>
          </p:txBody>
        </p:sp>
      </p:grpSp>
    </p:spTree>
    <p:extLst>
      <p:ext uri="{BB962C8B-B14F-4D97-AF65-F5344CB8AC3E}">
        <p14:creationId xmlns:p14="http://schemas.microsoft.com/office/powerpoint/2010/main" val="4142951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4A36BCF-D51C-4623-99DA-5A75F16FC334}"/>
              </a:ext>
            </a:extLst>
          </p:cNvPr>
          <p:cNvSpPr>
            <a:spLocks noGrp="1"/>
          </p:cNvSpPr>
          <p:nvPr>
            <p:ph type="sldNum" sz="quarter" idx="12"/>
          </p:nvPr>
        </p:nvSpPr>
        <p:spPr/>
        <p:txBody>
          <a:bodyPr/>
          <a:lstStyle/>
          <a:p>
            <a:fld id="{5988A0CA-B219-41FB-BA22-8C7F34AE4841}" type="slidenum">
              <a:rPr lang="en-US" smtClean="0"/>
              <a:t>16</a:t>
            </a:fld>
            <a:endParaRPr lang="en-US"/>
          </a:p>
        </p:txBody>
      </p:sp>
      <p:sp>
        <p:nvSpPr>
          <p:cNvPr id="3" name="TextBox 2">
            <a:extLst>
              <a:ext uri="{FF2B5EF4-FFF2-40B4-BE49-F238E27FC236}">
                <a16:creationId xmlns:a16="http://schemas.microsoft.com/office/drawing/2014/main" id="{3DE2A185-4A63-443E-940A-6E7C8D01C066}"/>
              </a:ext>
            </a:extLst>
          </p:cNvPr>
          <p:cNvSpPr txBox="1"/>
          <p:nvPr/>
        </p:nvSpPr>
        <p:spPr>
          <a:xfrm>
            <a:off x="2262050" y="213203"/>
            <a:ext cx="7667899" cy="584775"/>
          </a:xfrm>
          <a:prstGeom prst="rect">
            <a:avLst/>
          </a:prstGeom>
          <a:noFill/>
        </p:spPr>
        <p:txBody>
          <a:bodyPr wrap="square" rtlCol="0">
            <a:spAutoFit/>
          </a:bodyPr>
          <a:lstStyle/>
          <a:p>
            <a:pPr algn="ctr"/>
            <a:r>
              <a:rPr lang="en-US" sz="3200" dirty="0"/>
              <a:t>Experimental Proof</a:t>
            </a:r>
          </a:p>
        </p:txBody>
      </p:sp>
      <p:sp>
        <p:nvSpPr>
          <p:cNvPr id="4" name="TextBox 3">
            <a:extLst>
              <a:ext uri="{FF2B5EF4-FFF2-40B4-BE49-F238E27FC236}">
                <a16:creationId xmlns:a16="http://schemas.microsoft.com/office/drawing/2014/main" id="{BD699A21-880B-4323-A3EF-99F8E4C5D64B}"/>
              </a:ext>
            </a:extLst>
          </p:cNvPr>
          <p:cNvSpPr txBox="1"/>
          <p:nvPr/>
        </p:nvSpPr>
        <p:spPr>
          <a:xfrm>
            <a:off x="1120538" y="1287463"/>
            <a:ext cx="9861884" cy="3416320"/>
          </a:xfrm>
          <a:prstGeom prst="rect">
            <a:avLst/>
          </a:prstGeom>
          <a:noFill/>
        </p:spPr>
        <p:txBody>
          <a:bodyPr wrap="square" rtlCol="0">
            <a:spAutoFit/>
          </a:bodyPr>
          <a:lstStyle/>
          <a:p>
            <a:r>
              <a:rPr lang="en-US" sz="2400" dirty="0"/>
              <a:t>This is a rather simple experiment – simply drop a ball from a height of 6 feet and time how long it takes for it to hit the floor.  Unfortunately 0.61 seconds is not very long and it may be difficult to get an accurate fall time using just a stop watch.  Of course, you could make 10 or 20 drops and take an average time and should get a reasonable result.  However, a smart phone video could be analyzed on some simple video editing software to determine a pretty accurate fall time.</a:t>
            </a:r>
          </a:p>
          <a:p>
            <a:endParaRPr lang="en-US" sz="2400" dirty="0"/>
          </a:p>
          <a:p>
            <a:r>
              <a:rPr lang="en-US" sz="2400" dirty="0"/>
              <a:t>Try the experiment…</a:t>
            </a:r>
          </a:p>
        </p:txBody>
      </p:sp>
    </p:spTree>
    <p:extLst>
      <p:ext uri="{BB962C8B-B14F-4D97-AF65-F5344CB8AC3E}">
        <p14:creationId xmlns:p14="http://schemas.microsoft.com/office/powerpoint/2010/main" val="611325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6B75C5-048F-48AC-9470-B0F535380CB2}"/>
              </a:ext>
            </a:extLst>
          </p:cNvPr>
          <p:cNvSpPr>
            <a:spLocks noGrp="1"/>
          </p:cNvSpPr>
          <p:nvPr>
            <p:ph type="sldNum" sz="quarter" idx="12"/>
          </p:nvPr>
        </p:nvSpPr>
        <p:spPr/>
        <p:txBody>
          <a:bodyPr/>
          <a:lstStyle/>
          <a:p>
            <a:fld id="{5988A0CA-B219-41FB-BA22-8C7F34AE4841}" type="slidenum">
              <a:rPr lang="en-US" smtClean="0"/>
              <a:t>17</a:t>
            </a:fld>
            <a:endParaRPr lang="en-US"/>
          </a:p>
        </p:txBody>
      </p:sp>
      <p:grpSp>
        <p:nvGrpSpPr>
          <p:cNvPr id="10" name="Group 9">
            <a:extLst>
              <a:ext uri="{FF2B5EF4-FFF2-40B4-BE49-F238E27FC236}">
                <a16:creationId xmlns:a16="http://schemas.microsoft.com/office/drawing/2014/main" id="{E841B35D-8AD4-4C04-91A9-88EB316D8A2B}"/>
              </a:ext>
            </a:extLst>
          </p:cNvPr>
          <p:cNvGrpSpPr/>
          <p:nvPr/>
        </p:nvGrpSpPr>
        <p:grpSpPr>
          <a:xfrm>
            <a:off x="3294138" y="3223507"/>
            <a:ext cx="6331127" cy="3245586"/>
            <a:chOff x="3594641" y="1628969"/>
            <a:chExt cx="6331127" cy="3245586"/>
          </a:xfrm>
        </p:grpSpPr>
        <p:cxnSp>
          <p:nvCxnSpPr>
            <p:cNvPr id="11" name="Straight Connector 10">
              <a:extLst>
                <a:ext uri="{FF2B5EF4-FFF2-40B4-BE49-F238E27FC236}">
                  <a16:creationId xmlns:a16="http://schemas.microsoft.com/office/drawing/2014/main" id="{A76C7513-4D0C-4CF0-8038-33D7FA817B21}"/>
                </a:ext>
              </a:extLst>
            </p:cNvPr>
            <p:cNvCxnSpPr>
              <a:cxnSpLocks/>
            </p:cNvCxnSpPr>
            <p:nvPr/>
          </p:nvCxnSpPr>
          <p:spPr>
            <a:xfrm>
              <a:off x="4230143" y="4081254"/>
              <a:ext cx="4113558" cy="37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0DBE144-F798-40B9-A2EA-B55A370E5BD0}"/>
                </a:ext>
              </a:extLst>
            </p:cNvPr>
            <p:cNvSpPr txBox="1"/>
            <p:nvPr/>
          </p:nvSpPr>
          <p:spPr>
            <a:xfrm>
              <a:off x="4209697" y="4242347"/>
              <a:ext cx="605234" cy="307777"/>
            </a:xfrm>
            <a:prstGeom prst="rect">
              <a:avLst/>
            </a:prstGeom>
            <a:noFill/>
          </p:spPr>
          <p:txBody>
            <a:bodyPr wrap="square" rtlCol="0">
              <a:spAutoFit/>
            </a:bodyPr>
            <a:lstStyle/>
            <a:p>
              <a:r>
                <a:rPr lang="en-US" sz="1400" dirty="0"/>
                <a:t>0</a:t>
              </a:r>
            </a:p>
          </p:txBody>
        </p:sp>
        <p:sp>
          <p:nvSpPr>
            <p:cNvPr id="13" name="TextBox 12">
              <a:extLst>
                <a:ext uri="{FF2B5EF4-FFF2-40B4-BE49-F238E27FC236}">
                  <a16:creationId xmlns:a16="http://schemas.microsoft.com/office/drawing/2014/main" id="{DC891D30-D670-4B7C-B8B7-DE2276E1C460}"/>
                </a:ext>
              </a:extLst>
            </p:cNvPr>
            <p:cNvSpPr txBox="1"/>
            <p:nvPr/>
          </p:nvSpPr>
          <p:spPr>
            <a:xfrm>
              <a:off x="5729159" y="4219685"/>
              <a:ext cx="605234" cy="307777"/>
            </a:xfrm>
            <a:prstGeom prst="rect">
              <a:avLst/>
            </a:prstGeom>
            <a:noFill/>
          </p:spPr>
          <p:txBody>
            <a:bodyPr wrap="square" rtlCol="0">
              <a:spAutoFit/>
            </a:bodyPr>
            <a:lstStyle/>
            <a:p>
              <a:r>
                <a:rPr lang="en-US" sz="1400" dirty="0"/>
                <a:t>5</a:t>
              </a:r>
            </a:p>
          </p:txBody>
        </p:sp>
        <p:cxnSp>
          <p:nvCxnSpPr>
            <p:cNvPr id="14" name="Straight Connector 13">
              <a:extLst>
                <a:ext uri="{FF2B5EF4-FFF2-40B4-BE49-F238E27FC236}">
                  <a16:creationId xmlns:a16="http://schemas.microsoft.com/office/drawing/2014/main" id="{C2643FA1-C9E9-42C9-BCED-9F8082B64B40}"/>
                </a:ext>
              </a:extLst>
            </p:cNvPr>
            <p:cNvCxnSpPr>
              <a:cxnSpLocks/>
            </p:cNvCxnSpPr>
            <p:nvPr/>
          </p:nvCxnSpPr>
          <p:spPr>
            <a:xfrm flipH="1">
              <a:off x="4361931" y="2011162"/>
              <a:ext cx="22194" cy="21946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C472EEE-1478-47DD-9FA4-46785416FDC7}"/>
                </a:ext>
              </a:extLst>
            </p:cNvPr>
            <p:cNvCxnSpPr/>
            <p:nvPr/>
          </p:nvCxnSpPr>
          <p:spPr>
            <a:xfrm flipH="1">
              <a:off x="4240109" y="2804908"/>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D819339-788E-4E33-9431-B25EFFDBBF61}"/>
                </a:ext>
              </a:extLst>
            </p:cNvPr>
            <p:cNvCxnSpPr/>
            <p:nvPr/>
          </p:nvCxnSpPr>
          <p:spPr>
            <a:xfrm flipH="1">
              <a:off x="4240109" y="3213149"/>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12709AC-FB90-438A-8CDA-78FE286D49F7}"/>
                </a:ext>
              </a:extLst>
            </p:cNvPr>
            <p:cNvCxnSpPr/>
            <p:nvPr/>
          </p:nvCxnSpPr>
          <p:spPr>
            <a:xfrm flipH="1">
              <a:off x="4240109" y="3645197"/>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3A3B181-F3E7-47C0-90FB-D709A48E4BD6}"/>
                </a:ext>
              </a:extLst>
            </p:cNvPr>
            <p:cNvCxnSpPr/>
            <p:nvPr/>
          </p:nvCxnSpPr>
          <p:spPr>
            <a:xfrm flipH="1">
              <a:off x="4240109" y="2421061"/>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36EF6A3-75B1-464B-9317-A8E8EE6D6475}"/>
                </a:ext>
              </a:extLst>
            </p:cNvPr>
            <p:cNvCxnSpPr/>
            <p:nvPr/>
          </p:nvCxnSpPr>
          <p:spPr>
            <a:xfrm flipV="1">
              <a:off x="4672157" y="3967666"/>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7AC603A-3FF4-4D27-A0CB-9188EC4F1489}"/>
                </a:ext>
              </a:extLst>
            </p:cNvPr>
            <p:cNvCxnSpPr/>
            <p:nvPr/>
          </p:nvCxnSpPr>
          <p:spPr>
            <a:xfrm flipV="1">
              <a:off x="4982338" y="396923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B34D7BA-2632-4B48-BFC0-C0B776AFB7B8}"/>
                </a:ext>
              </a:extLst>
            </p:cNvPr>
            <p:cNvCxnSpPr/>
            <p:nvPr/>
          </p:nvCxnSpPr>
          <p:spPr>
            <a:xfrm flipV="1">
              <a:off x="5284225" y="396923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E1EA281-2E0B-4A51-B85F-0C714448C150}"/>
                </a:ext>
              </a:extLst>
            </p:cNvPr>
            <p:cNvCxnSpPr/>
            <p:nvPr/>
          </p:nvCxnSpPr>
          <p:spPr>
            <a:xfrm flipV="1">
              <a:off x="5572257" y="396923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520D9BE-A996-4B0B-825F-D4704D1C17AE}"/>
                </a:ext>
              </a:extLst>
            </p:cNvPr>
            <p:cNvCxnSpPr/>
            <p:nvPr/>
          </p:nvCxnSpPr>
          <p:spPr>
            <a:xfrm flipV="1">
              <a:off x="5860289" y="396923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612EF8-020A-48E5-BB61-6EA5973E99D8}"/>
                </a:ext>
              </a:extLst>
            </p:cNvPr>
            <p:cNvCxnSpPr/>
            <p:nvPr/>
          </p:nvCxnSpPr>
          <p:spPr>
            <a:xfrm flipV="1">
              <a:off x="6148321" y="396923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08B7078-30B5-4DCC-980E-62971872EB0E}"/>
                </a:ext>
              </a:extLst>
            </p:cNvPr>
            <p:cNvCxnSpPr/>
            <p:nvPr/>
          </p:nvCxnSpPr>
          <p:spPr>
            <a:xfrm flipV="1">
              <a:off x="6436353" y="396923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CD302510-6CAA-430F-9892-8446032B0288}"/>
                </a:ext>
              </a:extLst>
            </p:cNvPr>
            <p:cNvSpPr txBox="1"/>
            <p:nvPr/>
          </p:nvSpPr>
          <p:spPr>
            <a:xfrm rot="16200000">
              <a:off x="2786582" y="2437028"/>
              <a:ext cx="2016227" cy="400110"/>
            </a:xfrm>
            <a:prstGeom prst="rect">
              <a:avLst/>
            </a:prstGeom>
            <a:noFill/>
          </p:spPr>
          <p:txBody>
            <a:bodyPr wrap="square" rtlCol="0">
              <a:spAutoFit/>
            </a:bodyPr>
            <a:lstStyle/>
            <a:p>
              <a:r>
                <a:rPr lang="en-US" sz="2000" dirty="0"/>
                <a:t>a  (ft/sec</a:t>
              </a:r>
              <a:r>
                <a:rPr lang="en-US" sz="2000" baseline="30000" dirty="0"/>
                <a:t>2</a:t>
              </a:r>
              <a:r>
                <a:rPr lang="en-US" sz="2000" dirty="0"/>
                <a:t>)</a:t>
              </a:r>
            </a:p>
          </p:txBody>
        </p:sp>
        <p:sp>
          <p:nvSpPr>
            <p:cNvPr id="27" name="TextBox 26">
              <a:extLst>
                <a:ext uri="{FF2B5EF4-FFF2-40B4-BE49-F238E27FC236}">
                  <a16:creationId xmlns:a16="http://schemas.microsoft.com/office/drawing/2014/main" id="{9B2634F4-B836-4C28-8EEF-8674ADDBABE4}"/>
                </a:ext>
              </a:extLst>
            </p:cNvPr>
            <p:cNvSpPr txBox="1"/>
            <p:nvPr/>
          </p:nvSpPr>
          <p:spPr>
            <a:xfrm>
              <a:off x="5424765" y="4474445"/>
              <a:ext cx="1621905" cy="400110"/>
            </a:xfrm>
            <a:prstGeom prst="rect">
              <a:avLst/>
            </a:prstGeom>
            <a:noFill/>
          </p:spPr>
          <p:txBody>
            <a:bodyPr wrap="square" rtlCol="0">
              <a:spAutoFit/>
            </a:bodyPr>
            <a:lstStyle/>
            <a:p>
              <a:r>
                <a:rPr lang="en-US" sz="2000" dirty="0"/>
                <a:t>Time  (sec)</a:t>
              </a:r>
            </a:p>
          </p:txBody>
        </p:sp>
        <p:cxnSp>
          <p:nvCxnSpPr>
            <p:cNvPr id="28" name="Straight Connector 27">
              <a:extLst>
                <a:ext uri="{FF2B5EF4-FFF2-40B4-BE49-F238E27FC236}">
                  <a16:creationId xmlns:a16="http://schemas.microsoft.com/office/drawing/2014/main" id="{E36D614D-083C-4EEE-8AEA-05B74C56EB62}"/>
                </a:ext>
              </a:extLst>
            </p:cNvPr>
            <p:cNvCxnSpPr/>
            <p:nvPr/>
          </p:nvCxnSpPr>
          <p:spPr>
            <a:xfrm flipV="1">
              <a:off x="6736489" y="3981516"/>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FAF5F0C-20F1-4178-8779-2948A2F739ED}"/>
                </a:ext>
              </a:extLst>
            </p:cNvPr>
            <p:cNvCxnSpPr/>
            <p:nvPr/>
          </p:nvCxnSpPr>
          <p:spPr>
            <a:xfrm flipV="1">
              <a:off x="7046670" y="398308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4D8DCF5-42E6-4D4A-AFD2-22898AD5F869}"/>
                </a:ext>
              </a:extLst>
            </p:cNvPr>
            <p:cNvCxnSpPr/>
            <p:nvPr/>
          </p:nvCxnSpPr>
          <p:spPr>
            <a:xfrm flipV="1">
              <a:off x="7348557" y="398308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935688E-ABA8-45F4-8115-D022287EFA4A}"/>
                </a:ext>
              </a:extLst>
            </p:cNvPr>
            <p:cNvCxnSpPr/>
            <p:nvPr/>
          </p:nvCxnSpPr>
          <p:spPr>
            <a:xfrm flipV="1">
              <a:off x="7636589" y="398308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AE91D1-358C-4035-A0A3-E29C7A2BD54F}"/>
                </a:ext>
              </a:extLst>
            </p:cNvPr>
            <p:cNvCxnSpPr/>
            <p:nvPr/>
          </p:nvCxnSpPr>
          <p:spPr>
            <a:xfrm flipV="1">
              <a:off x="7924621" y="398308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39699F7-AF47-4F61-BC23-E70B2FE1ADED}"/>
                </a:ext>
              </a:extLst>
            </p:cNvPr>
            <p:cNvCxnSpPr/>
            <p:nvPr/>
          </p:nvCxnSpPr>
          <p:spPr>
            <a:xfrm flipV="1">
              <a:off x="8212653" y="398308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1EC5700-F297-400C-A039-CED9B46EF2B6}"/>
                </a:ext>
              </a:extLst>
            </p:cNvPr>
            <p:cNvCxnSpPr/>
            <p:nvPr/>
          </p:nvCxnSpPr>
          <p:spPr>
            <a:xfrm flipH="1">
              <a:off x="4240107" y="2074693"/>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1BE4FFE-28FF-47B5-9D6A-CABB12CCFDE8}"/>
                </a:ext>
              </a:extLst>
            </p:cNvPr>
            <p:cNvSpPr txBox="1"/>
            <p:nvPr/>
          </p:nvSpPr>
          <p:spPr>
            <a:xfrm>
              <a:off x="7183902" y="4219680"/>
              <a:ext cx="605234" cy="307777"/>
            </a:xfrm>
            <a:prstGeom prst="rect">
              <a:avLst/>
            </a:prstGeom>
            <a:noFill/>
          </p:spPr>
          <p:txBody>
            <a:bodyPr wrap="square" rtlCol="0">
              <a:spAutoFit/>
            </a:bodyPr>
            <a:lstStyle/>
            <a:p>
              <a:r>
                <a:rPr lang="en-US" sz="1400" dirty="0"/>
                <a:t>10</a:t>
              </a:r>
            </a:p>
          </p:txBody>
        </p:sp>
        <p:sp>
          <p:nvSpPr>
            <p:cNvPr id="36" name="TextBox 35">
              <a:extLst>
                <a:ext uri="{FF2B5EF4-FFF2-40B4-BE49-F238E27FC236}">
                  <a16:creationId xmlns:a16="http://schemas.microsoft.com/office/drawing/2014/main" id="{2FC7B8F6-123E-4524-B750-7CDD9E8E6A79}"/>
                </a:ext>
              </a:extLst>
            </p:cNvPr>
            <p:cNvSpPr txBox="1"/>
            <p:nvPr/>
          </p:nvSpPr>
          <p:spPr>
            <a:xfrm>
              <a:off x="8343702" y="1759527"/>
              <a:ext cx="1582066" cy="646331"/>
            </a:xfrm>
            <a:prstGeom prst="rect">
              <a:avLst/>
            </a:prstGeom>
            <a:noFill/>
          </p:spPr>
          <p:txBody>
            <a:bodyPr wrap="square" rtlCol="0">
              <a:spAutoFit/>
            </a:bodyPr>
            <a:lstStyle/>
            <a:p>
              <a:r>
                <a:rPr lang="en-US" dirty="0">
                  <a:solidFill>
                    <a:srgbClr val="002060"/>
                  </a:solidFill>
                </a:rPr>
                <a:t>Acceleration of a rocket</a:t>
              </a:r>
            </a:p>
          </p:txBody>
        </p:sp>
        <p:sp>
          <p:nvSpPr>
            <p:cNvPr id="37" name="Freeform: Shape 36">
              <a:extLst>
                <a:ext uri="{FF2B5EF4-FFF2-40B4-BE49-F238E27FC236}">
                  <a16:creationId xmlns:a16="http://schemas.microsoft.com/office/drawing/2014/main" id="{54D699D9-9181-4F98-9850-71B28A46770D}"/>
                </a:ext>
              </a:extLst>
            </p:cNvPr>
            <p:cNvSpPr/>
            <p:nvPr/>
          </p:nvSpPr>
          <p:spPr>
            <a:xfrm>
              <a:off x="4350327" y="2022764"/>
              <a:ext cx="3837709" cy="2050472"/>
            </a:xfrm>
            <a:custGeom>
              <a:avLst/>
              <a:gdLst>
                <a:gd name="connsiteX0" fmla="*/ 0 w 3837709"/>
                <a:gd name="connsiteY0" fmla="*/ 2050472 h 2050472"/>
                <a:gd name="connsiteX1" fmla="*/ 374073 w 3837709"/>
                <a:gd name="connsiteY1" fmla="*/ 1648691 h 2050472"/>
                <a:gd name="connsiteX2" fmla="*/ 498764 w 3837709"/>
                <a:gd name="connsiteY2" fmla="*/ 1052945 h 2050472"/>
                <a:gd name="connsiteX3" fmla="*/ 1025237 w 3837709"/>
                <a:gd name="connsiteY3" fmla="*/ 581891 h 2050472"/>
                <a:gd name="connsiteX4" fmla="*/ 1967346 w 3837709"/>
                <a:gd name="connsiteY4" fmla="*/ 983672 h 2050472"/>
                <a:gd name="connsiteX5" fmla="*/ 2757055 w 3837709"/>
                <a:gd name="connsiteY5" fmla="*/ 942109 h 2050472"/>
                <a:gd name="connsiteX6" fmla="*/ 2923309 w 3837709"/>
                <a:gd name="connsiteY6" fmla="*/ 651163 h 2050472"/>
                <a:gd name="connsiteX7" fmla="*/ 3837709 w 3837709"/>
                <a:gd name="connsiteY7" fmla="*/ 0 h 2050472"/>
                <a:gd name="connsiteX8" fmla="*/ 3837709 w 3837709"/>
                <a:gd name="connsiteY8" fmla="*/ 0 h 2050472"/>
                <a:gd name="connsiteX0" fmla="*/ 0 w 3837709"/>
                <a:gd name="connsiteY0" fmla="*/ 2050472 h 2050472"/>
                <a:gd name="connsiteX1" fmla="*/ 374073 w 3837709"/>
                <a:gd name="connsiteY1" fmla="*/ 1648691 h 2050472"/>
                <a:gd name="connsiteX2" fmla="*/ 498764 w 3837709"/>
                <a:gd name="connsiteY2" fmla="*/ 1052945 h 2050472"/>
                <a:gd name="connsiteX3" fmla="*/ 1025237 w 3837709"/>
                <a:gd name="connsiteY3" fmla="*/ 581891 h 2050472"/>
                <a:gd name="connsiteX4" fmla="*/ 1967346 w 3837709"/>
                <a:gd name="connsiteY4" fmla="*/ 983672 h 2050472"/>
                <a:gd name="connsiteX5" fmla="*/ 2757055 w 3837709"/>
                <a:gd name="connsiteY5" fmla="*/ 942109 h 2050472"/>
                <a:gd name="connsiteX6" fmla="*/ 3144982 w 3837709"/>
                <a:gd name="connsiteY6" fmla="*/ 623454 h 2050472"/>
                <a:gd name="connsiteX7" fmla="*/ 3837709 w 3837709"/>
                <a:gd name="connsiteY7" fmla="*/ 0 h 2050472"/>
                <a:gd name="connsiteX8" fmla="*/ 3837709 w 3837709"/>
                <a:gd name="connsiteY8" fmla="*/ 0 h 2050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37709" h="2050472">
                  <a:moveTo>
                    <a:pt x="0" y="2050472"/>
                  </a:moveTo>
                  <a:cubicBezTo>
                    <a:pt x="145473" y="1932708"/>
                    <a:pt x="290946" y="1814945"/>
                    <a:pt x="374073" y="1648691"/>
                  </a:cubicBezTo>
                  <a:cubicBezTo>
                    <a:pt x="457200" y="1482437"/>
                    <a:pt x="390237" y="1230745"/>
                    <a:pt x="498764" y="1052945"/>
                  </a:cubicBezTo>
                  <a:cubicBezTo>
                    <a:pt x="607291" y="875145"/>
                    <a:pt x="780473" y="593437"/>
                    <a:pt x="1025237" y="581891"/>
                  </a:cubicBezTo>
                  <a:cubicBezTo>
                    <a:pt x="1270001" y="570345"/>
                    <a:pt x="1678710" y="923636"/>
                    <a:pt x="1967346" y="983672"/>
                  </a:cubicBezTo>
                  <a:cubicBezTo>
                    <a:pt x="2255982" y="1043708"/>
                    <a:pt x="2560782" y="1002145"/>
                    <a:pt x="2757055" y="942109"/>
                  </a:cubicBezTo>
                  <a:cubicBezTo>
                    <a:pt x="2953328" y="882073"/>
                    <a:pt x="2964873" y="780472"/>
                    <a:pt x="3144982" y="623454"/>
                  </a:cubicBezTo>
                  <a:cubicBezTo>
                    <a:pt x="3325091" y="466436"/>
                    <a:pt x="3722255" y="103909"/>
                    <a:pt x="3837709" y="0"/>
                  </a:cubicBezTo>
                  <a:lnTo>
                    <a:pt x="3837709" y="0"/>
                  </a:lnTo>
                </a:path>
              </a:pathLst>
            </a:cu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TextBox 37">
            <a:extLst>
              <a:ext uri="{FF2B5EF4-FFF2-40B4-BE49-F238E27FC236}">
                <a16:creationId xmlns:a16="http://schemas.microsoft.com/office/drawing/2014/main" id="{BB11E4C3-2900-436D-A2C6-CB9E32F0748B}"/>
              </a:ext>
            </a:extLst>
          </p:cNvPr>
          <p:cNvSpPr txBox="1"/>
          <p:nvPr/>
        </p:nvSpPr>
        <p:spPr>
          <a:xfrm>
            <a:off x="1475874" y="213203"/>
            <a:ext cx="9368589" cy="584775"/>
          </a:xfrm>
          <a:prstGeom prst="rect">
            <a:avLst/>
          </a:prstGeom>
          <a:noFill/>
        </p:spPr>
        <p:txBody>
          <a:bodyPr wrap="square" rtlCol="0">
            <a:spAutoFit/>
          </a:bodyPr>
          <a:lstStyle/>
          <a:p>
            <a:pPr algn="ctr"/>
            <a:r>
              <a:rPr lang="en-US" sz="3200" dirty="0"/>
              <a:t>A More Complex Problem - Predicting Rocket Motion</a:t>
            </a:r>
          </a:p>
        </p:txBody>
      </p:sp>
      <p:sp>
        <p:nvSpPr>
          <p:cNvPr id="39" name="TextBox 38">
            <a:extLst>
              <a:ext uri="{FF2B5EF4-FFF2-40B4-BE49-F238E27FC236}">
                <a16:creationId xmlns:a16="http://schemas.microsoft.com/office/drawing/2014/main" id="{CEC0F2CE-E5EF-406C-94C4-B46CB778F1D4}"/>
              </a:ext>
            </a:extLst>
          </p:cNvPr>
          <p:cNvSpPr txBox="1"/>
          <p:nvPr/>
        </p:nvSpPr>
        <p:spPr>
          <a:xfrm>
            <a:off x="954255" y="1007175"/>
            <a:ext cx="10651945" cy="2308324"/>
          </a:xfrm>
          <a:prstGeom prst="rect">
            <a:avLst/>
          </a:prstGeom>
          <a:noFill/>
        </p:spPr>
        <p:txBody>
          <a:bodyPr wrap="square" rtlCol="0">
            <a:spAutoFit/>
          </a:bodyPr>
          <a:lstStyle/>
          <a:p>
            <a:r>
              <a:rPr lang="en-US" sz="2400" dirty="0"/>
              <a:t>A free falling ball is a rather simple example with a very simple mathematical function, but the same theory applies to more complex situations.  One example is the acceleration of a rocket.  If we know what the acceleration is (from F=ma, the rocket motor thrust, drag, and gravity), we can integrate the curve to get the rocket velocity, and then integrate the resulting velocity curve to get the rocket’s displacement.</a:t>
            </a:r>
          </a:p>
        </p:txBody>
      </p:sp>
    </p:spTree>
    <p:extLst>
      <p:ext uri="{BB962C8B-B14F-4D97-AF65-F5344CB8AC3E}">
        <p14:creationId xmlns:p14="http://schemas.microsoft.com/office/powerpoint/2010/main" val="2339002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6B75C5-048F-48AC-9470-B0F535380CB2}"/>
              </a:ext>
            </a:extLst>
          </p:cNvPr>
          <p:cNvSpPr>
            <a:spLocks noGrp="1"/>
          </p:cNvSpPr>
          <p:nvPr>
            <p:ph type="sldNum" sz="quarter" idx="12"/>
          </p:nvPr>
        </p:nvSpPr>
        <p:spPr/>
        <p:txBody>
          <a:bodyPr/>
          <a:lstStyle/>
          <a:p>
            <a:fld id="{5988A0CA-B219-41FB-BA22-8C7F34AE4841}" type="slidenum">
              <a:rPr lang="en-US" smtClean="0"/>
              <a:t>18</a:t>
            </a:fld>
            <a:endParaRPr lang="en-US"/>
          </a:p>
        </p:txBody>
      </p:sp>
      <p:grpSp>
        <p:nvGrpSpPr>
          <p:cNvPr id="10" name="Group 9">
            <a:extLst>
              <a:ext uri="{FF2B5EF4-FFF2-40B4-BE49-F238E27FC236}">
                <a16:creationId xmlns:a16="http://schemas.microsoft.com/office/drawing/2014/main" id="{E841B35D-8AD4-4C04-91A9-88EB316D8A2B}"/>
              </a:ext>
            </a:extLst>
          </p:cNvPr>
          <p:cNvGrpSpPr/>
          <p:nvPr/>
        </p:nvGrpSpPr>
        <p:grpSpPr>
          <a:xfrm>
            <a:off x="3294138" y="3252292"/>
            <a:ext cx="6331127" cy="3245586"/>
            <a:chOff x="3594641" y="1628969"/>
            <a:chExt cx="6331127" cy="3245586"/>
          </a:xfrm>
        </p:grpSpPr>
        <p:cxnSp>
          <p:nvCxnSpPr>
            <p:cNvPr id="11" name="Straight Connector 10">
              <a:extLst>
                <a:ext uri="{FF2B5EF4-FFF2-40B4-BE49-F238E27FC236}">
                  <a16:creationId xmlns:a16="http://schemas.microsoft.com/office/drawing/2014/main" id="{A76C7513-4D0C-4CF0-8038-33D7FA817B21}"/>
                </a:ext>
              </a:extLst>
            </p:cNvPr>
            <p:cNvCxnSpPr>
              <a:cxnSpLocks/>
            </p:cNvCxnSpPr>
            <p:nvPr/>
          </p:nvCxnSpPr>
          <p:spPr>
            <a:xfrm>
              <a:off x="4230143" y="4081254"/>
              <a:ext cx="4113558" cy="37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0DBE144-F798-40B9-A2EA-B55A370E5BD0}"/>
                </a:ext>
              </a:extLst>
            </p:cNvPr>
            <p:cNvSpPr txBox="1"/>
            <p:nvPr/>
          </p:nvSpPr>
          <p:spPr>
            <a:xfrm>
              <a:off x="4209697" y="4242347"/>
              <a:ext cx="605234" cy="307777"/>
            </a:xfrm>
            <a:prstGeom prst="rect">
              <a:avLst/>
            </a:prstGeom>
            <a:noFill/>
          </p:spPr>
          <p:txBody>
            <a:bodyPr wrap="square" rtlCol="0">
              <a:spAutoFit/>
            </a:bodyPr>
            <a:lstStyle/>
            <a:p>
              <a:r>
                <a:rPr lang="en-US" sz="1400" dirty="0"/>
                <a:t>0</a:t>
              </a:r>
            </a:p>
          </p:txBody>
        </p:sp>
        <p:sp>
          <p:nvSpPr>
            <p:cNvPr id="13" name="TextBox 12">
              <a:extLst>
                <a:ext uri="{FF2B5EF4-FFF2-40B4-BE49-F238E27FC236}">
                  <a16:creationId xmlns:a16="http://schemas.microsoft.com/office/drawing/2014/main" id="{DC891D30-D670-4B7C-B8B7-DE2276E1C460}"/>
                </a:ext>
              </a:extLst>
            </p:cNvPr>
            <p:cNvSpPr txBox="1"/>
            <p:nvPr/>
          </p:nvSpPr>
          <p:spPr>
            <a:xfrm>
              <a:off x="5729159" y="4219685"/>
              <a:ext cx="605234" cy="307777"/>
            </a:xfrm>
            <a:prstGeom prst="rect">
              <a:avLst/>
            </a:prstGeom>
            <a:noFill/>
          </p:spPr>
          <p:txBody>
            <a:bodyPr wrap="square" rtlCol="0">
              <a:spAutoFit/>
            </a:bodyPr>
            <a:lstStyle/>
            <a:p>
              <a:r>
                <a:rPr lang="en-US" sz="1400" dirty="0"/>
                <a:t>5</a:t>
              </a:r>
            </a:p>
          </p:txBody>
        </p:sp>
        <p:cxnSp>
          <p:nvCxnSpPr>
            <p:cNvPr id="14" name="Straight Connector 13">
              <a:extLst>
                <a:ext uri="{FF2B5EF4-FFF2-40B4-BE49-F238E27FC236}">
                  <a16:creationId xmlns:a16="http://schemas.microsoft.com/office/drawing/2014/main" id="{C2643FA1-C9E9-42C9-BCED-9F8082B64B40}"/>
                </a:ext>
              </a:extLst>
            </p:cNvPr>
            <p:cNvCxnSpPr>
              <a:cxnSpLocks/>
            </p:cNvCxnSpPr>
            <p:nvPr/>
          </p:nvCxnSpPr>
          <p:spPr>
            <a:xfrm flipH="1">
              <a:off x="4361931" y="2011162"/>
              <a:ext cx="22194" cy="21946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C472EEE-1478-47DD-9FA4-46785416FDC7}"/>
                </a:ext>
              </a:extLst>
            </p:cNvPr>
            <p:cNvCxnSpPr/>
            <p:nvPr/>
          </p:nvCxnSpPr>
          <p:spPr>
            <a:xfrm flipH="1">
              <a:off x="4240109" y="2804908"/>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D819339-788E-4E33-9431-B25EFFDBBF61}"/>
                </a:ext>
              </a:extLst>
            </p:cNvPr>
            <p:cNvCxnSpPr/>
            <p:nvPr/>
          </p:nvCxnSpPr>
          <p:spPr>
            <a:xfrm flipH="1">
              <a:off x="4240109" y="3213149"/>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12709AC-FB90-438A-8CDA-78FE286D49F7}"/>
                </a:ext>
              </a:extLst>
            </p:cNvPr>
            <p:cNvCxnSpPr/>
            <p:nvPr/>
          </p:nvCxnSpPr>
          <p:spPr>
            <a:xfrm flipH="1">
              <a:off x="4240109" y="3645197"/>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3A3B181-F3E7-47C0-90FB-D709A48E4BD6}"/>
                </a:ext>
              </a:extLst>
            </p:cNvPr>
            <p:cNvCxnSpPr/>
            <p:nvPr/>
          </p:nvCxnSpPr>
          <p:spPr>
            <a:xfrm flipH="1">
              <a:off x="4240109" y="2421061"/>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36EF6A3-75B1-464B-9317-A8E8EE6D6475}"/>
                </a:ext>
              </a:extLst>
            </p:cNvPr>
            <p:cNvCxnSpPr/>
            <p:nvPr/>
          </p:nvCxnSpPr>
          <p:spPr>
            <a:xfrm flipV="1">
              <a:off x="4672157" y="3967666"/>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7AC603A-3FF4-4D27-A0CB-9188EC4F1489}"/>
                </a:ext>
              </a:extLst>
            </p:cNvPr>
            <p:cNvCxnSpPr/>
            <p:nvPr/>
          </p:nvCxnSpPr>
          <p:spPr>
            <a:xfrm flipV="1">
              <a:off x="4982338" y="396923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B34D7BA-2632-4B48-BFC0-C0B776AFB7B8}"/>
                </a:ext>
              </a:extLst>
            </p:cNvPr>
            <p:cNvCxnSpPr/>
            <p:nvPr/>
          </p:nvCxnSpPr>
          <p:spPr>
            <a:xfrm flipV="1">
              <a:off x="5284225" y="396923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E1EA281-2E0B-4A51-B85F-0C714448C150}"/>
                </a:ext>
              </a:extLst>
            </p:cNvPr>
            <p:cNvCxnSpPr/>
            <p:nvPr/>
          </p:nvCxnSpPr>
          <p:spPr>
            <a:xfrm flipV="1">
              <a:off x="5572257" y="396923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520D9BE-A996-4B0B-825F-D4704D1C17AE}"/>
                </a:ext>
              </a:extLst>
            </p:cNvPr>
            <p:cNvCxnSpPr/>
            <p:nvPr/>
          </p:nvCxnSpPr>
          <p:spPr>
            <a:xfrm flipV="1">
              <a:off x="5860289" y="396923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612EF8-020A-48E5-BB61-6EA5973E99D8}"/>
                </a:ext>
              </a:extLst>
            </p:cNvPr>
            <p:cNvCxnSpPr/>
            <p:nvPr/>
          </p:nvCxnSpPr>
          <p:spPr>
            <a:xfrm flipV="1">
              <a:off x="6148321" y="396923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08B7078-30B5-4DCC-980E-62971872EB0E}"/>
                </a:ext>
              </a:extLst>
            </p:cNvPr>
            <p:cNvCxnSpPr/>
            <p:nvPr/>
          </p:nvCxnSpPr>
          <p:spPr>
            <a:xfrm flipV="1">
              <a:off x="6436353" y="396923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CD302510-6CAA-430F-9892-8446032B0288}"/>
                </a:ext>
              </a:extLst>
            </p:cNvPr>
            <p:cNvSpPr txBox="1"/>
            <p:nvPr/>
          </p:nvSpPr>
          <p:spPr>
            <a:xfrm rot="16200000">
              <a:off x="2786582" y="2437028"/>
              <a:ext cx="2016227" cy="400110"/>
            </a:xfrm>
            <a:prstGeom prst="rect">
              <a:avLst/>
            </a:prstGeom>
            <a:noFill/>
          </p:spPr>
          <p:txBody>
            <a:bodyPr wrap="square" rtlCol="0">
              <a:spAutoFit/>
            </a:bodyPr>
            <a:lstStyle/>
            <a:p>
              <a:r>
                <a:rPr lang="en-US" sz="2000" dirty="0"/>
                <a:t>a  (ft/sec</a:t>
              </a:r>
              <a:r>
                <a:rPr lang="en-US" sz="2000" baseline="30000" dirty="0"/>
                <a:t>2</a:t>
              </a:r>
              <a:r>
                <a:rPr lang="en-US" sz="2000" dirty="0"/>
                <a:t>)</a:t>
              </a:r>
            </a:p>
          </p:txBody>
        </p:sp>
        <p:sp>
          <p:nvSpPr>
            <p:cNvPr id="27" name="TextBox 26">
              <a:extLst>
                <a:ext uri="{FF2B5EF4-FFF2-40B4-BE49-F238E27FC236}">
                  <a16:creationId xmlns:a16="http://schemas.microsoft.com/office/drawing/2014/main" id="{9B2634F4-B836-4C28-8EEF-8674ADDBABE4}"/>
                </a:ext>
              </a:extLst>
            </p:cNvPr>
            <p:cNvSpPr txBox="1"/>
            <p:nvPr/>
          </p:nvSpPr>
          <p:spPr>
            <a:xfrm>
              <a:off x="5424765" y="4474445"/>
              <a:ext cx="1621905" cy="400110"/>
            </a:xfrm>
            <a:prstGeom prst="rect">
              <a:avLst/>
            </a:prstGeom>
            <a:noFill/>
          </p:spPr>
          <p:txBody>
            <a:bodyPr wrap="square" rtlCol="0">
              <a:spAutoFit/>
            </a:bodyPr>
            <a:lstStyle/>
            <a:p>
              <a:r>
                <a:rPr lang="en-US" sz="2000" dirty="0"/>
                <a:t>Time  (sec)</a:t>
              </a:r>
            </a:p>
          </p:txBody>
        </p:sp>
        <p:cxnSp>
          <p:nvCxnSpPr>
            <p:cNvPr id="28" name="Straight Connector 27">
              <a:extLst>
                <a:ext uri="{FF2B5EF4-FFF2-40B4-BE49-F238E27FC236}">
                  <a16:creationId xmlns:a16="http://schemas.microsoft.com/office/drawing/2014/main" id="{E36D614D-083C-4EEE-8AEA-05B74C56EB62}"/>
                </a:ext>
              </a:extLst>
            </p:cNvPr>
            <p:cNvCxnSpPr/>
            <p:nvPr/>
          </p:nvCxnSpPr>
          <p:spPr>
            <a:xfrm flipV="1">
              <a:off x="6736489" y="3981516"/>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FAF5F0C-20F1-4178-8779-2948A2F739ED}"/>
                </a:ext>
              </a:extLst>
            </p:cNvPr>
            <p:cNvCxnSpPr/>
            <p:nvPr/>
          </p:nvCxnSpPr>
          <p:spPr>
            <a:xfrm flipV="1">
              <a:off x="7046670" y="398308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4D8DCF5-42E6-4D4A-AFD2-22898AD5F869}"/>
                </a:ext>
              </a:extLst>
            </p:cNvPr>
            <p:cNvCxnSpPr/>
            <p:nvPr/>
          </p:nvCxnSpPr>
          <p:spPr>
            <a:xfrm flipV="1">
              <a:off x="7348557" y="398308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935688E-ABA8-45F4-8115-D022287EFA4A}"/>
                </a:ext>
              </a:extLst>
            </p:cNvPr>
            <p:cNvCxnSpPr/>
            <p:nvPr/>
          </p:nvCxnSpPr>
          <p:spPr>
            <a:xfrm flipV="1">
              <a:off x="7636589" y="398308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AE91D1-358C-4035-A0A3-E29C7A2BD54F}"/>
                </a:ext>
              </a:extLst>
            </p:cNvPr>
            <p:cNvCxnSpPr/>
            <p:nvPr/>
          </p:nvCxnSpPr>
          <p:spPr>
            <a:xfrm flipV="1">
              <a:off x="7924621" y="398308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39699F7-AF47-4F61-BC23-E70B2FE1ADED}"/>
                </a:ext>
              </a:extLst>
            </p:cNvPr>
            <p:cNvCxnSpPr/>
            <p:nvPr/>
          </p:nvCxnSpPr>
          <p:spPr>
            <a:xfrm flipV="1">
              <a:off x="8212653" y="398308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1EC5700-F297-400C-A039-CED9B46EF2B6}"/>
                </a:ext>
              </a:extLst>
            </p:cNvPr>
            <p:cNvCxnSpPr/>
            <p:nvPr/>
          </p:nvCxnSpPr>
          <p:spPr>
            <a:xfrm flipH="1">
              <a:off x="4240107" y="2074693"/>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1BE4FFE-28FF-47B5-9D6A-CABB12CCFDE8}"/>
                </a:ext>
              </a:extLst>
            </p:cNvPr>
            <p:cNvSpPr txBox="1"/>
            <p:nvPr/>
          </p:nvSpPr>
          <p:spPr>
            <a:xfrm>
              <a:off x="7183902" y="4219680"/>
              <a:ext cx="605234" cy="307777"/>
            </a:xfrm>
            <a:prstGeom prst="rect">
              <a:avLst/>
            </a:prstGeom>
            <a:noFill/>
          </p:spPr>
          <p:txBody>
            <a:bodyPr wrap="square" rtlCol="0">
              <a:spAutoFit/>
            </a:bodyPr>
            <a:lstStyle/>
            <a:p>
              <a:r>
                <a:rPr lang="en-US" sz="1400" dirty="0"/>
                <a:t>10</a:t>
              </a:r>
            </a:p>
          </p:txBody>
        </p:sp>
        <p:sp>
          <p:nvSpPr>
            <p:cNvPr id="36" name="TextBox 35">
              <a:extLst>
                <a:ext uri="{FF2B5EF4-FFF2-40B4-BE49-F238E27FC236}">
                  <a16:creationId xmlns:a16="http://schemas.microsoft.com/office/drawing/2014/main" id="{2FC7B8F6-123E-4524-B750-7CDD9E8E6A79}"/>
                </a:ext>
              </a:extLst>
            </p:cNvPr>
            <p:cNvSpPr txBox="1"/>
            <p:nvPr/>
          </p:nvSpPr>
          <p:spPr>
            <a:xfrm>
              <a:off x="8343702" y="1759527"/>
              <a:ext cx="1582066" cy="646331"/>
            </a:xfrm>
            <a:prstGeom prst="rect">
              <a:avLst/>
            </a:prstGeom>
            <a:noFill/>
          </p:spPr>
          <p:txBody>
            <a:bodyPr wrap="square" rtlCol="0">
              <a:spAutoFit/>
            </a:bodyPr>
            <a:lstStyle/>
            <a:p>
              <a:r>
                <a:rPr lang="en-US" dirty="0">
                  <a:solidFill>
                    <a:srgbClr val="002060"/>
                  </a:solidFill>
                </a:rPr>
                <a:t>Acceleration of a rocket</a:t>
              </a:r>
            </a:p>
          </p:txBody>
        </p:sp>
        <p:sp>
          <p:nvSpPr>
            <p:cNvPr id="37" name="Freeform: Shape 36">
              <a:extLst>
                <a:ext uri="{FF2B5EF4-FFF2-40B4-BE49-F238E27FC236}">
                  <a16:creationId xmlns:a16="http://schemas.microsoft.com/office/drawing/2014/main" id="{54D699D9-9181-4F98-9850-71B28A46770D}"/>
                </a:ext>
              </a:extLst>
            </p:cNvPr>
            <p:cNvSpPr/>
            <p:nvPr/>
          </p:nvSpPr>
          <p:spPr>
            <a:xfrm>
              <a:off x="4350327" y="2022764"/>
              <a:ext cx="3837709" cy="2050472"/>
            </a:xfrm>
            <a:custGeom>
              <a:avLst/>
              <a:gdLst>
                <a:gd name="connsiteX0" fmla="*/ 0 w 3837709"/>
                <a:gd name="connsiteY0" fmla="*/ 2050472 h 2050472"/>
                <a:gd name="connsiteX1" fmla="*/ 374073 w 3837709"/>
                <a:gd name="connsiteY1" fmla="*/ 1648691 h 2050472"/>
                <a:gd name="connsiteX2" fmla="*/ 498764 w 3837709"/>
                <a:gd name="connsiteY2" fmla="*/ 1052945 h 2050472"/>
                <a:gd name="connsiteX3" fmla="*/ 1025237 w 3837709"/>
                <a:gd name="connsiteY3" fmla="*/ 581891 h 2050472"/>
                <a:gd name="connsiteX4" fmla="*/ 1967346 w 3837709"/>
                <a:gd name="connsiteY4" fmla="*/ 983672 h 2050472"/>
                <a:gd name="connsiteX5" fmla="*/ 2757055 w 3837709"/>
                <a:gd name="connsiteY5" fmla="*/ 942109 h 2050472"/>
                <a:gd name="connsiteX6" fmla="*/ 2923309 w 3837709"/>
                <a:gd name="connsiteY6" fmla="*/ 651163 h 2050472"/>
                <a:gd name="connsiteX7" fmla="*/ 3837709 w 3837709"/>
                <a:gd name="connsiteY7" fmla="*/ 0 h 2050472"/>
                <a:gd name="connsiteX8" fmla="*/ 3837709 w 3837709"/>
                <a:gd name="connsiteY8" fmla="*/ 0 h 2050472"/>
                <a:gd name="connsiteX0" fmla="*/ 0 w 3837709"/>
                <a:gd name="connsiteY0" fmla="*/ 2050472 h 2050472"/>
                <a:gd name="connsiteX1" fmla="*/ 374073 w 3837709"/>
                <a:gd name="connsiteY1" fmla="*/ 1648691 h 2050472"/>
                <a:gd name="connsiteX2" fmla="*/ 498764 w 3837709"/>
                <a:gd name="connsiteY2" fmla="*/ 1052945 h 2050472"/>
                <a:gd name="connsiteX3" fmla="*/ 1025237 w 3837709"/>
                <a:gd name="connsiteY3" fmla="*/ 581891 h 2050472"/>
                <a:gd name="connsiteX4" fmla="*/ 1967346 w 3837709"/>
                <a:gd name="connsiteY4" fmla="*/ 983672 h 2050472"/>
                <a:gd name="connsiteX5" fmla="*/ 2757055 w 3837709"/>
                <a:gd name="connsiteY5" fmla="*/ 942109 h 2050472"/>
                <a:gd name="connsiteX6" fmla="*/ 3144982 w 3837709"/>
                <a:gd name="connsiteY6" fmla="*/ 623454 h 2050472"/>
                <a:gd name="connsiteX7" fmla="*/ 3837709 w 3837709"/>
                <a:gd name="connsiteY7" fmla="*/ 0 h 2050472"/>
                <a:gd name="connsiteX8" fmla="*/ 3837709 w 3837709"/>
                <a:gd name="connsiteY8" fmla="*/ 0 h 2050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37709" h="2050472">
                  <a:moveTo>
                    <a:pt x="0" y="2050472"/>
                  </a:moveTo>
                  <a:cubicBezTo>
                    <a:pt x="145473" y="1932708"/>
                    <a:pt x="290946" y="1814945"/>
                    <a:pt x="374073" y="1648691"/>
                  </a:cubicBezTo>
                  <a:cubicBezTo>
                    <a:pt x="457200" y="1482437"/>
                    <a:pt x="390237" y="1230745"/>
                    <a:pt x="498764" y="1052945"/>
                  </a:cubicBezTo>
                  <a:cubicBezTo>
                    <a:pt x="607291" y="875145"/>
                    <a:pt x="780473" y="593437"/>
                    <a:pt x="1025237" y="581891"/>
                  </a:cubicBezTo>
                  <a:cubicBezTo>
                    <a:pt x="1270001" y="570345"/>
                    <a:pt x="1678710" y="923636"/>
                    <a:pt x="1967346" y="983672"/>
                  </a:cubicBezTo>
                  <a:cubicBezTo>
                    <a:pt x="2255982" y="1043708"/>
                    <a:pt x="2560782" y="1002145"/>
                    <a:pt x="2757055" y="942109"/>
                  </a:cubicBezTo>
                  <a:cubicBezTo>
                    <a:pt x="2953328" y="882073"/>
                    <a:pt x="2964873" y="780472"/>
                    <a:pt x="3144982" y="623454"/>
                  </a:cubicBezTo>
                  <a:cubicBezTo>
                    <a:pt x="3325091" y="466436"/>
                    <a:pt x="3722255" y="103909"/>
                    <a:pt x="3837709" y="0"/>
                  </a:cubicBezTo>
                  <a:lnTo>
                    <a:pt x="3837709" y="0"/>
                  </a:lnTo>
                </a:path>
              </a:pathLst>
            </a:cu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TextBox 37">
            <a:extLst>
              <a:ext uri="{FF2B5EF4-FFF2-40B4-BE49-F238E27FC236}">
                <a16:creationId xmlns:a16="http://schemas.microsoft.com/office/drawing/2014/main" id="{BB11E4C3-2900-436D-A2C6-CB9E32F0748B}"/>
              </a:ext>
            </a:extLst>
          </p:cNvPr>
          <p:cNvSpPr txBox="1"/>
          <p:nvPr/>
        </p:nvSpPr>
        <p:spPr>
          <a:xfrm>
            <a:off x="2262050" y="213203"/>
            <a:ext cx="7667899" cy="584775"/>
          </a:xfrm>
          <a:prstGeom prst="rect">
            <a:avLst/>
          </a:prstGeom>
          <a:noFill/>
        </p:spPr>
        <p:txBody>
          <a:bodyPr wrap="square" rtlCol="0">
            <a:spAutoFit/>
          </a:bodyPr>
          <a:lstStyle/>
          <a:p>
            <a:pPr algn="ctr"/>
            <a:r>
              <a:rPr lang="en-US" sz="3200" dirty="0"/>
              <a:t>Predicting Rocket Motion</a:t>
            </a:r>
          </a:p>
        </p:txBody>
      </p:sp>
      <p:sp>
        <p:nvSpPr>
          <p:cNvPr id="39" name="TextBox 38">
            <a:extLst>
              <a:ext uri="{FF2B5EF4-FFF2-40B4-BE49-F238E27FC236}">
                <a16:creationId xmlns:a16="http://schemas.microsoft.com/office/drawing/2014/main" id="{CEC0F2CE-E5EF-406C-94C4-B46CB778F1D4}"/>
              </a:ext>
            </a:extLst>
          </p:cNvPr>
          <p:cNvSpPr txBox="1"/>
          <p:nvPr/>
        </p:nvSpPr>
        <p:spPr>
          <a:xfrm>
            <a:off x="954255" y="1087385"/>
            <a:ext cx="10651945" cy="1200329"/>
          </a:xfrm>
          <a:prstGeom prst="rect">
            <a:avLst/>
          </a:prstGeom>
          <a:noFill/>
        </p:spPr>
        <p:txBody>
          <a:bodyPr wrap="square" rtlCol="0">
            <a:spAutoFit/>
          </a:bodyPr>
          <a:lstStyle/>
          <a:p>
            <a:r>
              <a:rPr lang="en-US" sz="2400" dirty="0"/>
              <a:t>Unfortunately we generally wont have the “equation” for the rocket’s acceleration curve, so “analytical” integration will be problematic.  However, we can apply a method called “numerical” integration.  </a:t>
            </a:r>
          </a:p>
        </p:txBody>
      </p:sp>
    </p:spTree>
    <p:extLst>
      <p:ext uri="{BB962C8B-B14F-4D97-AF65-F5344CB8AC3E}">
        <p14:creationId xmlns:p14="http://schemas.microsoft.com/office/powerpoint/2010/main" val="645865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24C6404-DD52-4D30-ADD7-3912C3BB633F}" type="slidenum">
              <a:rPr lang="en-US" smtClean="0"/>
              <a:t>19</a:t>
            </a:fld>
            <a:endParaRPr lang="en-US"/>
          </a:p>
        </p:txBody>
      </p:sp>
      <p:sp>
        <p:nvSpPr>
          <p:cNvPr id="48" name="TextBox 47">
            <a:extLst>
              <a:ext uri="{FF2B5EF4-FFF2-40B4-BE49-F238E27FC236}">
                <a16:creationId xmlns:a16="http://schemas.microsoft.com/office/drawing/2014/main" id="{CFB50F58-797E-49A0-BB85-62D17D045E78}"/>
              </a:ext>
            </a:extLst>
          </p:cNvPr>
          <p:cNvSpPr txBox="1"/>
          <p:nvPr/>
        </p:nvSpPr>
        <p:spPr>
          <a:xfrm>
            <a:off x="836441" y="1233355"/>
            <a:ext cx="3922955" cy="2308324"/>
          </a:xfrm>
          <a:prstGeom prst="rect">
            <a:avLst/>
          </a:prstGeom>
          <a:noFill/>
        </p:spPr>
        <p:txBody>
          <a:bodyPr wrap="square" rtlCol="0">
            <a:spAutoFit/>
          </a:bodyPr>
          <a:lstStyle/>
          <a:p>
            <a:r>
              <a:rPr lang="en-US" sz="2400" dirty="0"/>
              <a:t>If we know the theoretical thrust, weight, and drag acting on the rocket at any given time we can calculate the rocket’s theoretical acceleration via F=ma.  </a:t>
            </a:r>
          </a:p>
        </p:txBody>
      </p:sp>
      <p:sp>
        <p:nvSpPr>
          <p:cNvPr id="62" name="TextBox 61">
            <a:extLst>
              <a:ext uri="{FF2B5EF4-FFF2-40B4-BE49-F238E27FC236}">
                <a16:creationId xmlns:a16="http://schemas.microsoft.com/office/drawing/2014/main" id="{19BA2156-3DBD-4CFF-9777-51D58A84F3BE}"/>
              </a:ext>
            </a:extLst>
          </p:cNvPr>
          <p:cNvSpPr txBox="1"/>
          <p:nvPr/>
        </p:nvSpPr>
        <p:spPr>
          <a:xfrm>
            <a:off x="840131" y="4212006"/>
            <a:ext cx="10732155" cy="2308324"/>
          </a:xfrm>
          <a:prstGeom prst="rect">
            <a:avLst/>
          </a:prstGeom>
          <a:noFill/>
        </p:spPr>
        <p:txBody>
          <a:bodyPr wrap="square" rtlCol="0">
            <a:spAutoFit/>
          </a:bodyPr>
          <a:lstStyle/>
          <a:p>
            <a:r>
              <a:rPr lang="en-US" sz="2400" dirty="0"/>
              <a:t>Numerical integration is the process where the instantaneous acceleration is calculated, and that acceleration is then “applied” over a small sliver of “time”. This resulting rectangular area (ft/sec</a:t>
            </a:r>
            <a:r>
              <a:rPr lang="en-US" sz="2400" baseline="30000" dirty="0"/>
              <a:t>2</a:t>
            </a:r>
            <a:r>
              <a:rPr lang="en-US" sz="2400" dirty="0"/>
              <a:t> * sec) represents a change in the velocity (ft/sec) of the rocket over that sliver of time.  If we add all the slivers together as we move though time, we can determine the total velocity of the rocket.  We then do the same thing to the velocity to determine how far the rocket has moved.</a:t>
            </a:r>
          </a:p>
        </p:txBody>
      </p:sp>
      <p:grpSp>
        <p:nvGrpSpPr>
          <p:cNvPr id="50" name="Group 49">
            <a:extLst>
              <a:ext uri="{FF2B5EF4-FFF2-40B4-BE49-F238E27FC236}">
                <a16:creationId xmlns:a16="http://schemas.microsoft.com/office/drawing/2014/main" id="{C6AEE0DF-DE64-4609-A7EF-B5179A3834BF}"/>
              </a:ext>
            </a:extLst>
          </p:cNvPr>
          <p:cNvGrpSpPr/>
          <p:nvPr/>
        </p:nvGrpSpPr>
        <p:grpSpPr>
          <a:xfrm>
            <a:off x="5317099" y="918294"/>
            <a:ext cx="6587001" cy="3245586"/>
            <a:chOff x="4537776" y="1806207"/>
            <a:chExt cx="6587001" cy="3245586"/>
          </a:xfrm>
        </p:grpSpPr>
        <p:sp>
          <p:nvSpPr>
            <p:cNvPr id="49" name="Rectangle 48">
              <a:extLst>
                <a:ext uri="{FF2B5EF4-FFF2-40B4-BE49-F238E27FC236}">
                  <a16:creationId xmlns:a16="http://schemas.microsoft.com/office/drawing/2014/main" id="{EDBB5260-350E-4BA8-85A2-5250D5FA1A3A}"/>
                </a:ext>
              </a:extLst>
            </p:cNvPr>
            <p:cNvSpPr/>
            <p:nvPr/>
          </p:nvSpPr>
          <p:spPr>
            <a:xfrm>
              <a:off x="5324477" y="4019907"/>
              <a:ext cx="290112" cy="231447"/>
            </a:xfrm>
            <a:prstGeom prst="rect">
              <a:avLst/>
            </a:prstGeom>
            <a:solidFill>
              <a:srgbClr val="FFFF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5A67C0B-FA7B-49FA-A6D0-6D7A10510D49}"/>
                </a:ext>
              </a:extLst>
            </p:cNvPr>
            <p:cNvSpPr/>
            <p:nvPr/>
          </p:nvSpPr>
          <p:spPr>
            <a:xfrm>
              <a:off x="5612510" y="3283040"/>
              <a:ext cx="329872" cy="963165"/>
            </a:xfrm>
            <a:prstGeom prst="rect">
              <a:avLst/>
            </a:prstGeom>
            <a:solidFill>
              <a:srgbClr val="FFFF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74CECD87-6C46-4C68-80CD-7AFB1F09AB59}"/>
                </a:ext>
              </a:extLst>
            </p:cNvPr>
            <p:cNvSpPr/>
            <p:nvPr/>
          </p:nvSpPr>
          <p:spPr>
            <a:xfrm>
              <a:off x="5944380" y="2877462"/>
              <a:ext cx="308638" cy="1381076"/>
            </a:xfrm>
            <a:prstGeom prst="rect">
              <a:avLst/>
            </a:prstGeom>
            <a:solidFill>
              <a:srgbClr val="FFFF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6704B41B-D51B-4866-819D-379CF79EC204}"/>
                </a:ext>
              </a:extLst>
            </p:cNvPr>
            <p:cNvSpPr/>
            <p:nvPr/>
          </p:nvSpPr>
          <p:spPr>
            <a:xfrm>
              <a:off x="6241038" y="2781028"/>
              <a:ext cx="295119" cy="1465720"/>
            </a:xfrm>
            <a:prstGeom prst="rect">
              <a:avLst/>
            </a:prstGeom>
            <a:solidFill>
              <a:srgbClr val="FFFF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D2F20F4D-01F3-40AF-9F08-3599C923D405}"/>
                </a:ext>
              </a:extLst>
            </p:cNvPr>
            <p:cNvSpPr/>
            <p:nvPr/>
          </p:nvSpPr>
          <p:spPr>
            <a:xfrm>
              <a:off x="6534203" y="2877462"/>
              <a:ext cx="280374" cy="1381076"/>
            </a:xfrm>
            <a:prstGeom prst="rect">
              <a:avLst/>
            </a:prstGeom>
            <a:solidFill>
              <a:srgbClr val="FFFF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88C903C5-CDEC-434F-91F3-CE298647FD0C}"/>
                </a:ext>
              </a:extLst>
            </p:cNvPr>
            <p:cNvSpPr/>
            <p:nvPr/>
          </p:nvSpPr>
          <p:spPr>
            <a:xfrm>
              <a:off x="6811385" y="2989405"/>
              <a:ext cx="280374" cy="1257341"/>
            </a:xfrm>
            <a:prstGeom prst="rect">
              <a:avLst/>
            </a:prstGeom>
            <a:solidFill>
              <a:srgbClr val="FFFF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3" name="Group 62">
              <a:extLst>
                <a:ext uri="{FF2B5EF4-FFF2-40B4-BE49-F238E27FC236}">
                  <a16:creationId xmlns:a16="http://schemas.microsoft.com/office/drawing/2014/main" id="{8EA04A64-E50D-46F9-848D-DFBFED0BBA32}"/>
                </a:ext>
              </a:extLst>
            </p:cNvPr>
            <p:cNvGrpSpPr/>
            <p:nvPr/>
          </p:nvGrpSpPr>
          <p:grpSpPr>
            <a:xfrm>
              <a:off x="4537776" y="1806207"/>
              <a:ext cx="6587001" cy="3245586"/>
              <a:chOff x="3594641" y="1628969"/>
              <a:chExt cx="6587001" cy="3245586"/>
            </a:xfrm>
          </p:grpSpPr>
          <p:cxnSp>
            <p:nvCxnSpPr>
              <p:cNvPr id="70" name="Straight Connector 69">
                <a:extLst>
                  <a:ext uri="{FF2B5EF4-FFF2-40B4-BE49-F238E27FC236}">
                    <a16:creationId xmlns:a16="http://schemas.microsoft.com/office/drawing/2014/main" id="{FFBEBC63-1F1C-4FFE-9DFD-3AB9785B1B13}"/>
                  </a:ext>
                </a:extLst>
              </p:cNvPr>
              <p:cNvCxnSpPr>
                <a:cxnSpLocks/>
              </p:cNvCxnSpPr>
              <p:nvPr/>
            </p:nvCxnSpPr>
            <p:spPr>
              <a:xfrm>
                <a:off x="4230143" y="4081254"/>
                <a:ext cx="4113558" cy="37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9BA44E90-C255-4DF1-BD16-0A79F9F35EA9}"/>
                  </a:ext>
                </a:extLst>
              </p:cNvPr>
              <p:cNvSpPr txBox="1"/>
              <p:nvPr/>
            </p:nvSpPr>
            <p:spPr>
              <a:xfrm>
                <a:off x="4209697" y="4242347"/>
                <a:ext cx="605234" cy="307777"/>
              </a:xfrm>
              <a:prstGeom prst="rect">
                <a:avLst/>
              </a:prstGeom>
              <a:noFill/>
            </p:spPr>
            <p:txBody>
              <a:bodyPr wrap="square" rtlCol="0">
                <a:spAutoFit/>
              </a:bodyPr>
              <a:lstStyle/>
              <a:p>
                <a:r>
                  <a:rPr lang="en-US" sz="1400" dirty="0"/>
                  <a:t>0</a:t>
                </a:r>
              </a:p>
            </p:txBody>
          </p:sp>
          <p:sp>
            <p:nvSpPr>
              <p:cNvPr id="77" name="TextBox 76">
                <a:extLst>
                  <a:ext uri="{FF2B5EF4-FFF2-40B4-BE49-F238E27FC236}">
                    <a16:creationId xmlns:a16="http://schemas.microsoft.com/office/drawing/2014/main" id="{F6290859-487A-4EC5-A994-6DFBF9DE054F}"/>
                  </a:ext>
                </a:extLst>
              </p:cNvPr>
              <p:cNvSpPr txBox="1"/>
              <p:nvPr/>
            </p:nvSpPr>
            <p:spPr>
              <a:xfrm>
                <a:off x="5729159" y="4219685"/>
                <a:ext cx="605234" cy="307777"/>
              </a:xfrm>
              <a:prstGeom prst="rect">
                <a:avLst/>
              </a:prstGeom>
              <a:noFill/>
            </p:spPr>
            <p:txBody>
              <a:bodyPr wrap="square" rtlCol="0">
                <a:spAutoFit/>
              </a:bodyPr>
              <a:lstStyle/>
              <a:p>
                <a:r>
                  <a:rPr lang="en-US" sz="1400" dirty="0"/>
                  <a:t>5</a:t>
                </a:r>
              </a:p>
            </p:txBody>
          </p:sp>
          <p:cxnSp>
            <p:nvCxnSpPr>
              <p:cNvPr id="78" name="Straight Connector 77">
                <a:extLst>
                  <a:ext uri="{FF2B5EF4-FFF2-40B4-BE49-F238E27FC236}">
                    <a16:creationId xmlns:a16="http://schemas.microsoft.com/office/drawing/2014/main" id="{B2FFDB57-5933-45EF-A25B-652CFAD1FA38}"/>
                  </a:ext>
                </a:extLst>
              </p:cNvPr>
              <p:cNvCxnSpPr>
                <a:cxnSpLocks/>
              </p:cNvCxnSpPr>
              <p:nvPr/>
            </p:nvCxnSpPr>
            <p:spPr>
              <a:xfrm flipH="1">
                <a:off x="4361931" y="2011162"/>
                <a:ext cx="22194" cy="21946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B0AB49E-FB09-4CF8-99D5-04EDC3E24C4A}"/>
                  </a:ext>
                </a:extLst>
              </p:cNvPr>
              <p:cNvCxnSpPr/>
              <p:nvPr/>
            </p:nvCxnSpPr>
            <p:spPr>
              <a:xfrm flipH="1">
                <a:off x="4240109" y="2804908"/>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AEC23A59-F301-4063-8FF4-C613A0713132}"/>
                  </a:ext>
                </a:extLst>
              </p:cNvPr>
              <p:cNvCxnSpPr/>
              <p:nvPr/>
            </p:nvCxnSpPr>
            <p:spPr>
              <a:xfrm flipH="1">
                <a:off x="4240109" y="3213149"/>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D45BD671-5325-4EBB-9C33-A0624540C82F}"/>
                  </a:ext>
                </a:extLst>
              </p:cNvPr>
              <p:cNvCxnSpPr/>
              <p:nvPr/>
            </p:nvCxnSpPr>
            <p:spPr>
              <a:xfrm flipH="1">
                <a:off x="4240109" y="3645197"/>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7EAC4204-06A6-42AD-B927-2F2381136E3E}"/>
                  </a:ext>
                </a:extLst>
              </p:cNvPr>
              <p:cNvCxnSpPr/>
              <p:nvPr/>
            </p:nvCxnSpPr>
            <p:spPr>
              <a:xfrm flipH="1">
                <a:off x="4240109" y="2421061"/>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AC373DCA-5B03-477E-95E3-6228492B40E8}"/>
                  </a:ext>
                </a:extLst>
              </p:cNvPr>
              <p:cNvCxnSpPr/>
              <p:nvPr/>
            </p:nvCxnSpPr>
            <p:spPr>
              <a:xfrm flipV="1">
                <a:off x="4672157" y="3967666"/>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9D7DC603-3560-455B-B1AD-E516A2D1EB9F}"/>
                  </a:ext>
                </a:extLst>
              </p:cNvPr>
              <p:cNvCxnSpPr/>
              <p:nvPr/>
            </p:nvCxnSpPr>
            <p:spPr>
              <a:xfrm flipV="1">
                <a:off x="4982338" y="396923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D9E5543-7CA3-4FDE-93DE-AF86631F7809}"/>
                  </a:ext>
                </a:extLst>
              </p:cNvPr>
              <p:cNvCxnSpPr/>
              <p:nvPr/>
            </p:nvCxnSpPr>
            <p:spPr>
              <a:xfrm flipV="1">
                <a:off x="5284225" y="396923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4EF8B6E3-3693-4C96-A36C-47BBEB1CCDE9}"/>
                  </a:ext>
                </a:extLst>
              </p:cNvPr>
              <p:cNvCxnSpPr/>
              <p:nvPr/>
            </p:nvCxnSpPr>
            <p:spPr>
              <a:xfrm flipV="1">
                <a:off x="5572257" y="396923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C0AB833A-4F50-4C87-AAFA-EB6754071120}"/>
                  </a:ext>
                </a:extLst>
              </p:cNvPr>
              <p:cNvCxnSpPr/>
              <p:nvPr/>
            </p:nvCxnSpPr>
            <p:spPr>
              <a:xfrm flipV="1">
                <a:off x="5860289" y="396923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351CDE42-DE9F-4571-9B31-BA09F416EBC1}"/>
                  </a:ext>
                </a:extLst>
              </p:cNvPr>
              <p:cNvCxnSpPr/>
              <p:nvPr/>
            </p:nvCxnSpPr>
            <p:spPr>
              <a:xfrm flipV="1">
                <a:off x="6148321" y="396923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D10A3D10-C57F-424A-B353-CEEBA6CEB5E6}"/>
                  </a:ext>
                </a:extLst>
              </p:cNvPr>
              <p:cNvCxnSpPr/>
              <p:nvPr/>
            </p:nvCxnSpPr>
            <p:spPr>
              <a:xfrm flipV="1">
                <a:off x="6436353" y="396923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9948978E-3DE4-4D86-8DA3-8F84524F336C}"/>
                  </a:ext>
                </a:extLst>
              </p:cNvPr>
              <p:cNvSpPr txBox="1"/>
              <p:nvPr/>
            </p:nvSpPr>
            <p:spPr>
              <a:xfrm rot="16200000">
                <a:off x="2786582" y="2437028"/>
                <a:ext cx="2016227" cy="400110"/>
              </a:xfrm>
              <a:prstGeom prst="rect">
                <a:avLst/>
              </a:prstGeom>
              <a:noFill/>
            </p:spPr>
            <p:txBody>
              <a:bodyPr wrap="square" rtlCol="0">
                <a:spAutoFit/>
              </a:bodyPr>
              <a:lstStyle/>
              <a:p>
                <a:r>
                  <a:rPr lang="en-US" sz="2000" dirty="0"/>
                  <a:t>a  (ft/sec</a:t>
                </a:r>
                <a:r>
                  <a:rPr lang="en-US" sz="2000" baseline="30000" dirty="0"/>
                  <a:t>2</a:t>
                </a:r>
                <a:r>
                  <a:rPr lang="en-US" sz="2000" dirty="0"/>
                  <a:t>)</a:t>
                </a:r>
              </a:p>
            </p:txBody>
          </p:sp>
          <p:sp>
            <p:nvSpPr>
              <p:cNvPr id="91" name="TextBox 90">
                <a:extLst>
                  <a:ext uri="{FF2B5EF4-FFF2-40B4-BE49-F238E27FC236}">
                    <a16:creationId xmlns:a16="http://schemas.microsoft.com/office/drawing/2014/main" id="{3798F7C9-EF8B-4AFE-B4B7-9CA0226F0267}"/>
                  </a:ext>
                </a:extLst>
              </p:cNvPr>
              <p:cNvSpPr txBox="1"/>
              <p:nvPr/>
            </p:nvSpPr>
            <p:spPr>
              <a:xfrm>
                <a:off x="5424765" y="4474445"/>
                <a:ext cx="1621905" cy="400110"/>
              </a:xfrm>
              <a:prstGeom prst="rect">
                <a:avLst/>
              </a:prstGeom>
              <a:noFill/>
            </p:spPr>
            <p:txBody>
              <a:bodyPr wrap="square" rtlCol="0">
                <a:spAutoFit/>
              </a:bodyPr>
              <a:lstStyle/>
              <a:p>
                <a:r>
                  <a:rPr lang="en-US" sz="2000" dirty="0"/>
                  <a:t>Time  (sec)</a:t>
                </a:r>
              </a:p>
            </p:txBody>
          </p:sp>
          <p:cxnSp>
            <p:nvCxnSpPr>
              <p:cNvPr id="92" name="Straight Connector 91">
                <a:extLst>
                  <a:ext uri="{FF2B5EF4-FFF2-40B4-BE49-F238E27FC236}">
                    <a16:creationId xmlns:a16="http://schemas.microsoft.com/office/drawing/2014/main" id="{7ADFFF4E-AC92-403A-9806-8391455A6113}"/>
                  </a:ext>
                </a:extLst>
              </p:cNvPr>
              <p:cNvCxnSpPr/>
              <p:nvPr/>
            </p:nvCxnSpPr>
            <p:spPr>
              <a:xfrm flipV="1">
                <a:off x="6736489" y="3981516"/>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8A13C8D-CBAD-4E4A-93B1-6750579E15F2}"/>
                  </a:ext>
                </a:extLst>
              </p:cNvPr>
              <p:cNvCxnSpPr/>
              <p:nvPr/>
            </p:nvCxnSpPr>
            <p:spPr>
              <a:xfrm flipV="1">
                <a:off x="7046670" y="398308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FD0BC3A-4D17-467B-A929-83081260CF9B}"/>
                  </a:ext>
                </a:extLst>
              </p:cNvPr>
              <p:cNvCxnSpPr/>
              <p:nvPr/>
            </p:nvCxnSpPr>
            <p:spPr>
              <a:xfrm flipV="1">
                <a:off x="7348557" y="398308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26171C5E-904F-4F70-9E02-5B03D88A12E0}"/>
                  </a:ext>
                </a:extLst>
              </p:cNvPr>
              <p:cNvCxnSpPr/>
              <p:nvPr/>
            </p:nvCxnSpPr>
            <p:spPr>
              <a:xfrm flipV="1">
                <a:off x="7636589" y="398308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082C57EF-B032-4725-914D-CA4DE93EDD37}"/>
                  </a:ext>
                </a:extLst>
              </p:cNvPr>
              <p:cNvCxnSpPr/>
              <p:nvPr/>
            </p:nvCxnSpPr>
            <p:spPr>
              <a:xfrm flipV="1">
                <a:off x="7924621" y="398308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2DC77E88-138E-4C28-926E-CC4485AC4BF4}"/>
                  </a:ext>
                </a:extLst>
              </p:cNvPr>
              <p:cNvCxnSpPr/>
              <p:nvPr/>
            </p:nvCxnSpPr>
            <p:spPr>
              <a:xfrm flipV="1">
                <a:off x="8212653" y="3983084"/>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23A39B3-F1BC-4F9B-835B-0FE47E7849D1}"/>
                  </a:ext>
                </a:extLst>
              </p:cNvPr>
              <p:cNvCxnSpPr/>
              <p:nvPr/>
            </p:nvCxnSpPr>
            <p:spPr>
              <a:xfrm flipH="1">
                <a:off x="4240107" y="2074693"/>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D020550E-AAED-4EB8-94CC-00DE19D6768F}"/>
                  </a:ext>
                </a:extLst>
              </p:cNvPr>
              <p:cNvSpPr txBox="1"/>
              <p:nvPr/>
            </p:nvSpPr>
            <p:spPr>
              <a:xfrm>
                <a:off x="7183902" y="4219680"/>
                <a:ext cx="605234" cy="307777"/>
              </a:xfrm>
              <a:prstGeom prst="rect">
                <a:avLst/>
              </a:prstGeom>
              <a:noFill/>
            </p:spPr>
            <p:txBody>
              <a:bodyPr wrap="square" rtlCol="0">
                <a:spAutoFit/>
              </a:bodyPr>
              <a:lstStyle/>
              <a:p>
                <a:r>
                  <a:rPr lang="en-US" sz="1400" dirty="0"/>
                  <a:t>10</a:t>
                </a:r>
              </a:p>
            </p:txBody>
          </p:sp>
          <p:sp>
            <p:nvSpPr>
              <p:cNvPr id="101" name="TextBox 100">
                <a:extLst>
                  <a:ext uri="{FF2B5EF4-FFF2-40B4-BE49-F238E27FC236}">
                    <a16:creationId xmlns:a16="http://schemas.microsoft.com/office/drawing/2014/main" id="{266B7570-A489-48FB-89B5-71ED514E296E}"/>
                  </a:ext>
                </a:extLst>
              </p:cNvPr>
              <p:cNvSpPr txBox="1"/>
              <p:nvPr/>
            </p:nvSpPr>
            <p:spPr>
              <a:xfrm>
                <a:off x="8343701" y="1759527"/>
                <a:ext cx="1837941" cy="646331"/>
              </a:xfrm>
              <a:prstGeom prst="rect">
                <a:avLst/>
              </a:prstGeom>
              <a:noFill/>
            </p:spPr>
            <p:txBody>
              <a:bodyPr wrap="square" rtlCol="0">
                <a:spAutoFit/>
              </a:bodyPr>
              <a:lstStyle/>
              <a:p>
                <a:r>
                  <a:rPr lang="en-US" dirty="0">
                    <a:solidFill>
                      <a:srgbClr val="002060"/>
                    </a:solidFill>
                  </a:rPr>
                  <a:t>Acceleration of a rocket</a:t>
                </a:r>
              </a:p>
            </p:txBody>
          </p:sp>
          <p:sp>
            <p:nvSpPr>
              <p:cNvPr id="100" name="Freeform: Shape 99">
                <a:extLst>
                  <a:ext uri="{FF2B5EF4-FFF2-40B4-BE49-F238E27FC236}">
                    <a16:creationId xmlns:a16="http://schemas.microsoft.com/office/drawing/2014/main" id="{7BDAE364-3CB3-4DED-9E94-26C7EDDE2B18}"/>
                  </a:ext>
                </a:extLst>
              </p:cNvPr>
              <p:cNvSpPr/>
              <p:nvPr/>
            </p:nvSpPr>
            <p:spPr>
              <a:xfrm>
                <a:off x="4350327" y="2022764"/>
                <a:ext cx="3837709" cy="2050472"/>
              </a:xfrm>
              <a:custGeom>
                <a:avLst/>
                <a:gdLst>
                  <a:gd name="connsiteX0" fmla="*/ 0 w 3837709"/>
                  <a:gd name="connsiteY0" fmla="*/ 2050472 h 2050472"/>
                  <a:gd name="connsiteX1" fmla="*/ 374073 w 3837709"/>
                  <a:gd name="connsiteY1" fmla="*/ 1648691 h 2050472"/>
                  <a:gd name="connsiteX2" fmla="*/ 498764 w 3837709"/>
                  <a:gd name="connsiteY2" fmla="*/ 1052945 h 2050472"/>
                  <a:gd name="connsiteX3" fmla="*/ 1025237 w 3837709"/>
                  <a:gd name="connsiteY3" fmla="*/ 581891 h 2050472"/>
                  <a:gd name="connsiteX4" fmla="*/ 1967346 w 3837709"/>
                  <a:gd name="connsiteY4" fmla="*/ 983672 h 2050472"/>
                  <a:gd name="connsiteX5" fmla="*/ 2757055 w 3837709"/>
                  <a:gd name="connsiteY5" fmla="*/ 942109 h 2050472"/>
                  <a:gd name="connsiteX6" fmla="*/ 2923309 w 3837709"/>
                  <a:gd name="connsiteY6" fmla="*/ 651163 h 2050472"/>
                  <a:gd name="connsiteX7" fmla="*/ 3837709 w 3837709"/>
                  <a:gd name="connsiteY7" fmla="*/ 0 h 2050472"/>
                  <a:gd name="connsiteX8" fmla="*/ 3837709 w 3837709"/>
                  <a:gd name="connsiteY8" fmla="*/ 0 h 2050472"/>
                  <a:gd name="connsiteX0" fmla="*/ 0 w 3837709"/>
                  <a:gd name="connsiteY0" fmla="*/ 2050472 h 2050472"/>
                  <a:gd name="connsiteX1" fmla="*/ 374073 w 3837709"/>
                  <a:gd name="connsiteY1" fmla="*/ 1648691 h 2050472"/>
                  <a:gd name="connsiteX2" fmla="*/ 498764 w 3837709"/>
                  <a:gd name="connsiteY2" fmla="*/ 1052945 h 2050472"/>
                  <a:gd name="connsiteX3" fmla="*/ 1025237 w 3837709"/>
                  <a:gd name="connsiteY3" fmla="*/ 581891 h 2050472"/>
                  <a:gd name="connsiteX4" fmla="*/ 1967346 w 3837709"/>
                  <a:gd name="connsiteY4" fmla="*/ 983672 h 2050472"/>
                  <a:gd name="connsiteX5" fmla="*/ 2757055 w 3837709"/>
                  <a:gd name="connsiteY5" fmla="*/ 942109 h 2050472"/>
                  <a:gd name="connsiteX6" fmla="*/ 3144982 w 3837709"/>
                  <a:gd name="connsiteY6" fmla="*/ 623454 h 2050472"/>
                  <a:gd name="connsiteX7" fmla="*/ 3837709 w 3837709"/>
                  <a:gd name="connsiteY7" fmla="*/ 0 h 2050472"/>
                  <a:gd name="connsiteX8" fmla="*/ 3837709 w 3837709"/>
                  <a:gd name="connsiteY8" fmla="*/ 0 h 2050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37709" h="2050472">
                    <a:moveTo>
                      <a:pt x="0" y="2050472"/>
                    </a:moveTo>
                    <a:cubicBezTo>
                      <a:pt x="145473" y="1932708"/>
                      <a:pt x="290946" y="1814945"/>
                      <a:pt x="374073" y="1648691"/>
                    </a:cubicBezTo>
                    <a:cubicBezTo>
                      <a:pt x="457200" y="1482437"/>
                      <a:pt x="390237" y="1230745"/>
                      <a:pt x="498764" y="1052945"/>
                    </a:cubicBezTo>
                    <a:cubicBezTo>
                      <a:pt x="607291" y="875145"/>
                      <a:pt x="780473" y="593437"/>
                      <a:pt x="1025237" y="581891"/>
                    </a:cubicBezTo>
                    <a:cubicBezTo>
                      <a:pt x="1270001" y="570345"/>
                      <a:pt x="1678710" y="923636"/>
                      <a:pt x="1967346" y="983672"/>
                    </a:cubicBezTo>
                    <a:cubicBezTo>
                      <a:pt x="2255982" y="1043708"/>
                      <a:pt x="2560782" y="1002145"/>
                      <a:pt x="2757055" y="942109"/>
                    </a:cubicBezTo>
                    <a:cubicBezTo>
                      <a:pt x="2953328" y="882073"/>
                      <a:pt x="2964873" y="780472"/>
                      <a:pt x="3144982" y="623454"/>
                    </a:cubicBezTo>
                    <a:cubicBezTo>
                      <a:pt x="3325091" y="466436"/>
                      <a:pt x="3722255" y="103909"/>
                      <a:pt x="3837709" y="0"/>
                    </a:cubicBezTo>
                    <a:lnTo>
                      <a:pt x="3837709" y="0"/>
                    </a:lnTo>
                  </a:path>
                </a:pathLst>
              </a:cu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42" name="TextBox 41">
            <a:extLst>
              <a:ext uri="{FF2B5EF4-FFF2-40B4-BE49-F238E27FC236}">
                <a16:creationId xmlns:a16="http://schemas.microsoft.com/office/drawing/2014/main" id="{9A64325C-0CC3-451D-9F70-633A74911152}"/>
              </a:ext>
            </a:extLst>
          </p:cNvPr>
          <p:cNvSpPr txBox="1"/>
          <p:nvPr/>
        </p:nvSpPr>
        <p:spPr>
          <a:xfrm>
            <a:off x="2262050" y="213203"/>
            <a:ext cx="7667899" cy="584775"/>
          </a:xfrm>
          <a:prstGeom prst="rect">
            <a:avLst/>
          </a:prstGeom>
          <a:noFill/>
        </p:spPr>
        <p:txBody>
          <a:bodyPr wrap="square" rtlCol="0">
            <a:spAutoFit/>
          </a:bodyPr>
          <a:lstStyle/>
          <a:p>
            <a:pPr algn="ctr"/>
            <a:r>
              <a:rPr lang="en-US" sz="3200" dirty="0"/>
              <a:t>Numerical Integration</a:t>
            </a:r>
          </a:p>
        </p:txBody>
      </p:sp>
    </p:spTree>
    <p:extLst>
      <p:ext uri="{BB962C8B-B14F-4D97-AF65-F5344CB8AC3E}">
        <p14:creationId xmlns:p14="http://schemas.microsoft.com/office/powerpoint/2010/main" val="3008204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55CE16-BB9A-4013-AF92-101FDAB3527D}"/>
              </a:ext>
            </a:extLst>
          </p:cNvPr>
          <p:cNvSpPr txBox="1"/>
          <p:nvPr/>
        </p:nvSpPr>
        <p:spPr>
          <a:xfrm>
            <a:off x="2262050" y="280515"/>
            <a:ext cx="7667899" cy="646331"/>
          </a:xfrm>
          <a:prstGeom prst="rect">
            <a:avLst/>
          </a:prstGeom>
          <a:noFill/>
        </p:spPr>
        <p:txBody>
          <a:bodyPr wrap="square" rtlCol="0">
            <a:spAutoFit/>
          </a:bodyPr>
          <a:lstStyle/>
          <a:p>
            <a:pPr algn="ctr"/>
            <a:r>
              <a:rPr lang="en-US" sz="3600" dirty="0"/>
              <a:t>Calculus</a:t>
            </a:r>
          </a:p>
        </p:txBody>
      </p:sp>
      <p:sp>
        <p:nvSpPr>
          <p:cNvPr id="3" name="TextBox 2">
            <a:extLst>
              <a:ext uri="{FF2B5EF4-FFF2-40B4-BE49-F238E27FC236}">
                <a16:creationId xmlns:a16="http://schemas.microsoft.com/office/drawing/2014/main" id="{928A0E54-FB0E-439B-A17F-770FE46E9B6C}"/>
              </a:ext>
            </a:extLst>
          </p:cNvPr>
          <p:cNvSpPr txBox="1"/>
          <p:nvPr/>
        </p:nvSpPr>
        <p:spPr>
          <a:xfrm>
            <a:off x="1367840" y="1440873"/>
            <a:ext cx="9743505" cy="2246769"/>
          </a:xfrm>
          <a:prstGeom prst="rect">
            <a:avLst/>
          </a:prstGeom>
          <a:noFill/>
        </p:spPr>
        <p:txBody>
          <a:bodyPr wrap="square" rtlCol="0">
            <a:spAutoFit/>
          </a:bodyPr>
          <a:lstStyle/>
          <a:p>
            <a:pPr marL="2119313" indent="-2119313"/>
            <a:r>
              <a:rPr lang="en-US" sz="2800" b="1" dirty="0"/>
              <a:t>Derivatives:</a:t>
            </a:r>
            <a:r>
              <a:rPr lang="en-US" sz="2800" dirty="0"/>
              <a:t>	A mathematical means to determine the slope of a line at any given point</a:t>
            </a:r>
          </a:p>
          <a:p>
            <a:endParaRPr lang="en-US" sz="2800" dirty="0"/>
          </a:p>
          <a:p>
            <a:pPr marL="2119313" indent="-2119313"/>
            <a:r>
              <a:rPr lang="en-US" sz="2800" b="1" dirty="0"/>
              <a:t>Integrals:  </a:t>
            </a:r>
            <a:r>
              <a:rPr lang="en-US" sz="2800" dirty="0"/>
              <a:t>	A mathematical means to determine the area under a curve between two points</a:t>
            </a:r>
          </a:p>
        </p:txBody>
      </p:sp>
      <p:sp>
        <p:nvSpPr>
          <p:cNvPr id="4" name="TextBox 3">
            <a:extLst>
              <a:ext uri="{FF2B5EF4-FFF2-40B4-BE49-F238E27FC236}">
                <a16:creationId xmlns:a16="http://schemas.microsoft.com/office/drawing/2014/main" id="{FDB040B6-2EDA-47EE-A81E-16A3BD553459}"/>
              </a:ext>
            </a:extLst>
          </p:cNvPr>
          <p:cNvSpPr txBox="1"/>
          <p:nvPr/>
        </p:nvSpPr>
        <p:spPr>
          <a:xfrm>
            <a:off x="1025236" y="4490729"/>
            <a:ext cx="9906000" cy="954107"/>
          </a:xfrm>
          <a:prstGeom prst="rect">
            <a:avLst/>
          </a:prstGeom>
          <a:noFill/>
        </p:spPr>
        <p:txBody>
          <a:bodyPr wrap="square" rtlCol="0">
            <a:spAutoFit/>
          </a:bodyPr>
          <a:lstStyle/>
          <a:p>
            <a:pPr algn="ctr"/>
            <a:r>
              <a:rPr lang="en-US" sz="2800" dirty="0"/>
              <a:t>This lesson will focus on the practical application of the “integral” and how it can be used to predict the motion of objects. </a:t>
            </a:r>
          </a:p>
        </p:txBody>
      </p:sp>
      <p:sp>
        <p:nvSpPr>
          <p:cNvPr id="5" name="Slide Number Placeholder 4">
            <a:extLst>
              <a:ext uri="{FF2B5EF4-FFF2-40B4-BE49-F238E27FC236}">
                <a16:creationId xmlns:a16="http://schemas.microsoft.com/office/drawing/2014/main" id="{3BFE7E06-D775-4418-8441-50EB54932AB0}"/>
              </a:ext>
            </a:extLst>
          </p:cNvPr>
          <p:cNvSpPr>
            <a:spLocks noGrp="1"/>
          </p:cNvSpPr>
          <p:nvPr>
            <p:ph type="sldNum" sz="quarter" idx="12"/>
          </p:nvPr>
        </p:nvSpPr>
        <p:spPr/>
        <p:txBody>
          <a:bodyPr/>
          <a:lstStyle/>
          <a:p>
            <a:fld id="{5988A0CA-B219-41FB-BA22-8C7F34AE4841}" type="slidenum">
              <a:rPr lang="en-US" smtClean="0"/>
              <a:t>2</a:t>
            </a:fld>
            <a:endParaRPr lang="en-US"/>
          </a:p>
        </p:txBody>
      </p:sp>
    </p:spTree>
    <p:extLst>
      <p:ext uri="{BB962C8B-B14F-4D97-AF65-F5344CB8AC3E}">
        <p14:creationId xmlns:p14="http://schemas.microsoft.com/office/powerpoint/2010/main" val="2637199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86E51BF-74E9-429B-9974-C1F1686DE1A4}"/>
              </a:ext>
            </a:extLst>
          </p:cNvPr>
          <p:cNvSpPr>
            <a:spLocks noGrp="1"/>
          </p:cNvSpPr>
          <p:nvPr>
            <p:ph type="sldNum" sz="quarter" idx="12"/>
          </p:nvPr>
        </p:nvSpPr>
        <p:spPr/>
        <p:txBody>
          <a:bodyPr/>
          <a:lstStyle/>
          <a:p>
            <a:fld id="{5988A0CA-B219-41FB-BA22-8C7F34AE4841}" type="slidenum">
              <a:rPr lang="en-US" smtClean="0"/>
              <a:t>20</a:t>
            </a:fld>
            <a:endParaRPr lang="en-US"/>
          </a:p>
        </p:txBody>
      </p:sp>
      <p:sp>
        <p:nvSpPr>
          <p:cNvPr id="3" name="TextBox 2">
            <a:extLst>
              <a:ext uri="{FF2B5EF4-FFF2-40B4-BE49-F238E27FC236}">
                <a16:creationId xmlns:a16="http://schemas.microsoft.com/office/drawing/2014/main" id="{9033B356-7358-4772-899C-B25435A68B76}"/>
              </a:ext>
            </a:extLst>
          </p:cNvPr>
          <p:cNvSpPr txBox="1"/>
          <p:nvPr/>
        </p:nvSpPr>
        <p:spPr>
          <a:xfrm>
            <a:off x="2262050" y="213203"/>
            <a:ext cx="7667899" cy="584775"/>
          </a:xfrm>
          <a:prstGeom prst="rect">
            <a:avLst/>
          </a:prstGeom>
          <a:noFill/>
        </p:spPr>
        <p:txBody>
          <a:bodyPr wrap="square" rtlCol="0">
            <a:spAutoFit/>
          </a:bodyPr>
          <a:lstStyle/>
          <a:p>
            <a:pPr algn="ctr"/>
            <a:r>
              <a:rPr lang="en-US" sz="3200" dirty="0"/>
              <a:t>Numerical Integration</a:t>
            </a:r>
          </a:p>
        </p:txBody>
      </p:sp>
      <p:sp>
        <p:nvSpPr>
          <p:cNvPr id="6" name="TextBox 5">
            <a:extLst>
              <a:ext uri="{FF2B5EF4-FFF2-40B4-BE49-F238E27FC236}">
                <a16:creationId xmlns:a16="http://schemas.microsoft.com/office/drawing/2014/main" id="{64989FD9-C9DA-4D23-844F-C51765AB7A4A}"/>
              </a:ext>
            </a:extLst>
          </p:cNvPr>
          <p:cNvSpPr txBox="1"/>
          <p:nvPr/>
        </p:nvSpPr>
        <p:spPr>
          <a:xfrm>
            <a:off x="1289383" y="1516986"/>
            <a:ext cx="9584943" cy="1200329"/>
          </a:xfrm>
          <a:prstGeom prst="rect">
            <a:avLst/>
          </a:prstGeom>
          <a:noFill/>
        </p:spPr>
        <p:txBody>
          <a:bodyPr wrap="square" rtlCol="0">
            <a:spAutoFit/>
          </a:bodyPr>
          <a:lstStyle/>
          <a:p>
            <a:r>
              <a:rPr lang="en-US" sz="2400" dirty="0"/>
              <a:t>In the interest of brevity, this lesson will not go into any more detail on the concept of numerical integration.   However, refer to LabRatScientific.com for a detailed lesson on the subject.  </a:t>
            </a:r>
          </a:p>
        </p:txBody>
      </p:sp>
    </p:spTree>
    <p:extLst>
      <p:ext uri="{BB962C8B-B14F-4D97-AF65-F5344CB8AC3E}">
        <p14:creationId xmlns:p14="http://schemas.microsoft.com/office/powerpoint/2010/main" val="544198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38CF2CD-8C70-4824-BEBD-0323877EEA5A}"/>
              </a:ext>
            </a:extLst>
          </p:cNvPr>
          <p:cNvGrpSpPr/>
          <p:nvPr/>
        </p:nvGrpSpPr>
        <p:grpSpPr>
          <a:xfrm>
            <a:off x="6469249" y="1768845"/>
            <a:ext cx="4640175" cy="3680527"/>
            <a:chOff x="4683935" y="872716"/>
            <a:chExt cx="3246501" cy="2664297"/>
          </a:xfrm>
        </p:grpSpPr>
        <p:cxnSp>
          <p:nvCxnSpPr>
            <p:cNvPr id="3" name="Straight Connector 2">
              <a:extLst>
                <a:ext uri="{FF2B5EF4-FFF2-40B4-BE49-F238E27FC236}">
                  <a16:creationId xmlns:a16="http://schemas.microsoft.com/office/drawing/2014/main" id="{E08AB7A2-506D-4882-B851-3299861C41DE}"/>
                </a:ext>
              </a:extLst>
            </p:cNvPr>
            <p:cNvCxnSpPr/>
            <p:nvPr/>
          </p:nvCxnSpPr>
          <p:spPr>
            <a:xfrm flipH="1">
              <a:off x="5346532" y="1592796"/>
              <a:ext cx="2436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72757EEE-38B7-401F-A3A7-61D1042F43E1}"/>
                </a:ext>
              </a:extLst>
            </p:cNvPr>
            <p:cNvCxnSpPr/>
            <p:nvPr/>
          </p:nvCxnSpPr>
          <p:spPr>
            <a:xfrm flipH="1">
              <a:off x="5346532" y="2024844"/>
              <a:ext cx="2436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C3D577E0-FAA0-4EC1-BF78-CA15A02F143B}"/>
                </a:ext>
              </a:extLst>
            </p:cNvPr>
            <p:cNvCxnSpPr/>
            <p:nvPr/>
          </p:nvCxnSpPr>
          <p:spPr>
            <a:xfrm flipH="1">
              <a:off x="5346532" y="2492896"/>
              <a:ext cx="2436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52B945C-5D72-4521-8296-D0687A1FAFED}"/>
                </a:ext>
              </a:extLst>
            </p:cNvPr>
            <p:cNvCxnSpPr/>
            <p:nvPr/>
          </p:nvCxnSpPr>
          <p:spPr>
            <a:xfrm flipH="1">
              <a:off x="5346532" y="1160748"/>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DC8FB83-0982-49ED-ADBC-7E97E49567BB}"/>
                </a:ext>
              </a:extLst>
            </p:cNvPr>
            <p:cNvSpPr txBox="1"/>
            <p:nvPr/>
          </p:nvSpPr>
          <p:spPr>
            <a:xfrm>
              <a:off x="5014112" y="2312877"/>
              <a:ext cx="504056" cy="307777"/>
            </a:xfrm>
            <a:prstGeom prst="rect">
              <a:avLst/>
            </a:prstGeom>
            <a:noFill/>
          </p:spPr>
          <p:txBody>
            <a:bodyPr wrap="square" rtlCol="0">
              <a:spAutoFit/>
            </a:bodyPr>
            <a:lstStyle/>
            <a:p>
              <a:r>
                <a:rPr lang="en-US" sz="1400" dirty="0"/>
                <a:t>50</a:t>
              </a:r>
            </a:p>
          </p:txBody>
        </p:sp>
        <p:sp>
          <p:nvSpPr>
            <p:cNvPr id="8" name="TextBox 7">
              <a:extLst>
                <a:ext uri="{FF2B5EF4-FFF2-40B4-BE49-F238E27FC236}">
                  <a16:creationId xmlns:a16="http://schemas.microsoft.com/office/drawing/2014/main" id="{138D1161-6696-40EB-AA35-3BA06A06DB20}"/>
                </a:ext>
              </a:extLst>
            </p:cNvPr>
            <p:cNvSpPr txBox="1"/>
            <p:nvPr/>
          </p:nvSpPr>
          <p:spPr>
            <a:xfrm>
              <a:off x="5346532" y="3032957"/>
              <a:ext cx="504056" cy="307777"/>
            </a:xfrm>
            <a:prstGeom prst="rect">
              <a:avLst/>
            </a:prstGeom>
            <a:noFill/>
          </p:spPr>
          <p:txBody>
            <a:bodyPr wrap="square" rtlCol="0">
              <a:spAutoFit/>
            </a:bodyPr>
            <a:lstStyle/>
            <a:p>
              <a:r>
                <a:rPr lang="en-US" sz="1400" dirty="0"/>
                <a:t>0</a:t>
              </a:r>
            </a:p>
          </p:txBody>
        </p:sp>
        <p:cxnSp>
          <p:nvCxnSpPr>
            <p:cNvPr id="9" name="Straight Connector 8">
              <a:extLst>
                <a:ext uri="{FF2B5EF4-FFF2-40B4-BE49-F238E27FC236}">
                  <a16:creationId xmlns:a16="http://schemas.microsoft.com/office/drawing/2014/main" id="{2FDD7E67-3481-4E75-BDEF-E92FFD8461BE}"/>
                </a:ext>
              </a:extLst>
            </p:cNvPr>
            <p:cNvCxnSpPr/>
            <p:nvPr/>
          </p:nvCxnSpPr>
          <p:spPr>
            <a:xfrm flipV="1">
              <a:off x="5807968" y="2801510"/>
              <a:ext cx="0" cy="23144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D2EABEE-4027-48A1-BABF-8DA4E5FAA3A3}"/>
                </a:ext>
              </a:extLst>
            </p:cNvPr>
            <p:cNvCxnSpPr/>
            <p:nvPr/>
          </p:nvCxnSpPr>
          <p:spPr>
            <a:xfrm flipV="1">
              <a:off x="6132004" y="2816933"/>
              <a:ext cx="0" cy="23144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E8730AE-98FB-43A1-AD52-026B983218C7}"/>
                </a:ext>
              </a:extLst>
            </p:cNvPr>
            <p:cNvCxnSpPr/>
            <p:nvPr/>
          </p:nvCxnSpPr>
          <p:spPr>
            <a:xfrm flipV="1">
              <a:off x="6418268" y="2816933"/>
              <a:ext cx="0" cy="23144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038641F-E201-45C7-9367-E232317CEA7C}"/>
                </a:ext>
              </a:extLst>
            </p:cNvPr>
            <p:cNvCxnSpPr/>
            <p:nvPr/>
          </p:nvCxnSpPr>
          <p:spPr>
            <a:xfrm flipV="1">
              <a:off x="6678680" y="2816933"/>
              <a:ext cx="0" cy="23144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DE89484-95A8-4149-BB96-52240E61E762}"/>
                </a:ext>
              </a:extLst>
            </p:cNvPr>
            <p:cNvCxnSpPr/>
            <p:nvPr/>
          </p:nvCxnSpPr>
          <p:spPr>
            <a:xfrm flipV="1">
              <a:off x="6966712" y="2816933"/>
              <a:ext cx="0" cy="23144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D43B04E-40B2-4744-8433-E2E573009147}"/>
                </a:ext>
              </a:extLst>
            </p:cNvPr>
            <p:cNvCxnSpPr/>
            <p:nvPr/>
          </p:nvCxnSpPr>
          <p:spPr>
            <a:xfrm flipV="1">
              <a:off x="7254744" y="2816933"/>
              <a:ext cx="0" cy="23144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A6DCC08-42F4-41DA-87EF-471671DB18AA}"/>
                </a:ext>
              </a:extLst>
            </p:cNvPr>
            <p:cNvCxnSpPr/>
            <p:nvPr/>
          </p:nvCxnSpPr>
          <p:spPr>
            <a:xfrm flipV="1">
              <a:off x="7542776" y="2816933"/>
              <a:ext cx="0" cy="23144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7A7F75CD-B345-4C35-92D7-544079B0AEC3}"/>
                </a:ext>
              </a:extLst>
            </p:cNvPr>
            <p:cNvSpPr txBox="1"/>
            <p:nvPr/>
          </p:nvSpPr>
          <p:spPr>
            <a:xfrm>
              <a:off x="6814312" y="3032957"/>
              <a:ext cx="504056" cy="307777"/>
            </a:xfrm>
            <a:prstGeom prst="rect">
              <a:avLst/>
            </a:prstGeom>
            <a:noFill/>
          </p:spPr>
          <p:txBody>
            <a:bodyPr wrap="square" rtlCol="0">
              <a:spAutoFit/>
            </a:bodyPr>
            <a:lstStyle/>
            <a:p>
              <a:r>
                <a:rPr lang="en-US" sz="1400" dirty="0"/>
                <a:t>5</a:t>
              </a:r>
            </a:p>
          </p:txBody>
        </p:sp>
        <p:sp>
          <p:nvSpPr>
            <p:cNvPr id="17" name="TextBox 16">
              <a:extLst>
                <a:ext uri="{FF2B5EF4-FFF2-40B4-BE49-F238E27FC236}">
                  <a16:creationId xmlns:a16="http://schemas.microsoft.com/office/drawing/2014/main" id="{B858B6DC-6B43-4F67-AE5C-91B25BDBB299}"/>
                </a:ext>
              </a:extLst>
            </p:cNvPr>
            <p:cNvSpPr txBox="1"/>
            <p:nvPr/>
          </p:nvSpPr>
          <p:spPr>
            <a:xfrm>
              <a:off x="4942104" y="1844825"/>
              <a:ext cx="504056" cy="307777"/>
            </a:xfrm>
            <a:prstGeom prst="rect">
              <a:avLst/>
            </a:prstGeom>
            <a:noFill/>
          </p:spPr>
          <p:txBody>
            <a:bodyPr wrap="square" rtlCol="0">
              <a:spAutoFit/>
            </a:bodyPr>
            <a:lstStyle/>
            <a:p>
              <a:r>
                <a:rPr lang="en-US" sz="1400" dirty="0"/>
                <a:t>100</a:t>
              </a:r>
            </a:p>
          </p:txBody>
        </p:sp>
        <p:sp>
          <p:nvSpPr>
            <p:cNvPr id="18" name="TextBox 17">
              <a:extLst>
                <a:ext uri="{FF2B5EF4-FFF2-40B4-BE49-F238E27FC236}">
                  <a16:creationId xmlns:a16="http://schemas.microsoft.com/office/drawing/2014/main" id="{A750C2A1-DE64-44EE-9CD6-01E3DC10FAE5}"/>
                </a:ext>
              </a:extLst>
            </p:cNvPr>
            <p:cNvSpPr txBox="1"/>
            <p:nvPr/>
          </p:nvSpPr>
          <p:spPr>
            <a:xfrm>
              <a:off x="4906100" y="1412777"/>
              <a:ext cx="504056" cy="307777"/>
            </a:xfrm>
            <a:prstGeom prst="rect">
              <a:avLst/>
            </a:prstGeom>
            <a:noFill/>
          </p:spPr>
          <p:txBody>
            <a:bodyPr wrap="square" rtlCol="0">
              <a:spAutoFit/>
            </a:bodyPr>
            <a:lstStyle/>
            <a:p>
              <a:r>
                <a:rPr lang="en-US" sz="1400" dirty="0"/>
                <a:t>150</a:t>
              </a:r>
            </a:p>
          </p:txBody>
        </p:sp>
        <p:sp>
          <p:nvSpPr>
            <p:cNvPr id="19" name="TextBox 18">
              <a:extLst>
                <a:ext uri="{FF2B5EF4-FFF2-40B4-BE49-F238E27FC236}">
                  <a16:creationId xmlns:a16="http://schemas.microsoft.com/office/drawing/2014/main" id="{738FFD7B-9F67-44BB-9A66-049E9245F99A}"/>
                </a:ext>
              </a:extLst>
            </p:cNvPr>
            <p:cNvSpPr txBox="1"/>
            <p:nvPr/>
          </p:nvSpPr>
          <p:spPr>
            <a:xfrm>
              <a:off x="4906100" y="980729"/>
              <a:ext cx="504056" cy="307777"/>
            </a:xfrm>
            <a:prstGeom prst="rect">
              <a:avLst/>
            </a:prstGeom>
            <a:noFill/>
          </p:spPr>
          <p:txBody>
            <a:bodyPr wrap="square" rtlCol="0">
              <a:spAutoFit/>
            </a:bodyPr>
            <a:lstStyle/>
            <a:p>
              <a:r>
                <a:rPr lang="en-US" sz="1400" dirty="0"/>
                <a:t>200</a:t>
              </a:r>
            </a:p>
          </p:txBody>
        </p:sp>
        <p:sp>
          <p:nvSpPr>
            <p:cNvPr id="20" name="TextBox 19">
              <a:extLst>
                <a:ext uri="{FF2B5EF4-FFF2-40B4-BE49-F238E27FC236}">
                  <a16:creationId xmlns:a16="http://schemas.microsoft.com/office/drawing/2014/main" id="{984F5F46-1614-481A-90A5-517FAB56A810}"/>
                </a:ext>
              </a:extLst>
            </p:cNvPr>
            <p:cNvSpPr txBox="1"/>
            <p:nvPr/>
          </p:nvSpPr>
          <p:spPr>
            <a:xfrm rot="16200000">
              <a:off x="4703970" y="2312896"/>
              <a:ext cx="360040" cy="400110"/>
            </a:xfrm>
            <a:prstGeom prst="rect">
              <a:avLst/>
            </a:prstGeom>
            <a:noFill/>
          </p:spPr>
          <p:txBody>
            <a:bodyPr wrap="square" rtlCol="0">
              <a:spAutoFit/>
            </a:bodyPr>
            <a:lstStyle/>
            <a:p>
              <a:r>
                <a:rPr lang="en-US" sz="2000" dirty="0"/>
                <a:t>V</a:t>
              </a:r>
            </a:p>
          </p:txBody>
        </p:sp>
        <p:sp>
          <p:nvSpPr>
            <p:cNvPr id="21" name="TextBox 20">
              <a:extLst>
                <a:ext uri="{FF2B5EF4-FFF2-40B4-BE49-F238E27FC236}">
                  <a16:creationId xmlns:a16="http://schemas.microsoft.com/office/drawing/2014/main" id="{4FF3F421-8B03-48BB-A1C9-8A57437688DC}"/>
                </a:ext>
              </a:extLst>
            </p:cNvPr>
            <p:cNvSpPr txBox="1"/>
            <p:nvPr/>
          </p:nvSpPr>
          <p:spPr>
            <a:xfrm rot="16200000">
              <a:off x="4446281" y="1791772"/>
              <a:ext cx="783087" cy="307777"/>
            </a:xfrm>
            <a:prstGeom prst="rect">
              <a:avLst/>
            </a:prstGeom>
            <a:noFill/>
          </p:spPr>
          <p:txBody>
            <a:bodyPr wrap="square" rtlCol="0">
              <a:spAutoFit/>
            </a:bodyPr>
            <a:lstStyle/>
            <a:p>
              <a:r>
                <a:rPr lang="en-US" sz="1400" dirty="0"/>
                <a:t>(</a:t>
              </a:r>
              <a:r>
                <a:rPr lang="en-US" sz="1400" dirty="0" err="1"/>
                <a:t>ft</a:t>
              </a:r>
              <a:r>
                <a:rPr lang="en-US" sz="1400" dirty="0"/>
                <a:t>/sec)</a:t>
              </a:r>
            </a:p>
          </p:txBody>
        </p:sp>
        <p:sp>
          <p:nvSpPr>
            <p:cNvPr id="22" name="TextBox 21">
              <a:extLst>
                <a:ext uri="{FF2B5EF4-FFF2-40B4-BE49-F238E27FC236}">
                  <a16:creationId xmlns:a16="http://schemas.microsoft.com/office/drawing/2014/main" id="{0E581947-CA5F-4864-A050-2DA99748C9D9}"/>
                </a:ext>
              </a:extLst>
            </p:cNvPr>
            <p:cNvSpPr txBox="1"/>
            <p:nvPr/>
          </p:nvSpPr>
          <p:spPr>
            <a:xfrm>
              <a:off x="6116426" y="3229236"/>
              <a:ext cx="1237946" cy="307777"/>
            </a:xfrm>
            <a:prstGeom prst="rect">
              <a:avLst/>
            </a:prstGeom>
            <a:noFill/>
          </p:spPr>
          <p:txBody>
            <a:bodyPr wrap="square" rtlCol="0">
              <a:spAutoFit/>
            </a:bodyPr>
            <a:lstStyle/>
            <a:p>
              <a:r>
                <a:rPr lang="en-US" sz="1400" dirty="0"/>
                <a:t>Time  (sec)</a:t>
              </a:r>
            </a:p>
          </p:txBody>
        </p:sp>
        <p:sp>
          <p:nvSpPr>
            <p:cNvPr id="23" name="Rectangle 22">
              <a:extLst>
                <a:ext uri="{FF2B5EF4-FFF2-40B4-BE49-F238E27FC236}">
                  <a16:creationId xmlns:a16="http://schemas.microsoft.com/office/drawing/2014/main" id="{04D75E3C-9E7F-4A84-9A76-75B5FD074879}"/>
                </a:ext>
              </a:extLst>
            </p:cNvPr>
            <p:cNvSpPr/>
            <p:nvPr/>
          </p:nvSpPr>
          <p:spPr>
            <a:xfrm>
              <a:off x="5804732" y="2361754"/>
              <a:ext cx="327273" cy="563190"/>
            </a:xfrm>
            <a:prstGeom prst="rect">
              <a:avLst/>
            </a:prstGeom>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8C5AE142-C58E-4241-A70A-DB301984392E}"/>
                </a:ext>
              </a:extLst>
            </p:cNvPr>
            <p:cNvSpPr/>
            <p:nvPr/>
          </p:nvSpPr>
          <p:spPr>
            <a:xfrm>
              <a:off x="6122151" y="2048784"/>
              <a:ext cx="306096" cy="876161"/>
            </a:xfrm>
            <a:prstGeom prst="rect">
              <a:avLst/>
            </a:prstGeom>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6D6AAE33-1693-4D19-B324-136799EA2B4B}"/>
                </a:ext>
              </a:extLst>
            </p:cNvPr>
            <p:cNvSpPr/>
            <p:nvPr/>
          </p:nvSpPr>
          <p:spPr>
            <a:xfrm>
              <a:off x="6420036" y="1761416"/>
              <a:ext cx="266030" cy="1163528"/>
            </a:xfrm>
            <a:prstGeom prst="rect">
              <a:avLst/>
            </a:prstGeom>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9CCD8FD8-ECAB-4C17-8471-3517DC7FFB4D}"/>
                </a:ext>
              </a:extLst>
            </p:cNvPr>
            <p:cNvSpPr/>
            <p:nvPr/>
          </p:nvSpPr>
          <p:spPr>
            <a:xfrm>
              <a:off x="6691600" y="1551760"/>
              <a:ext cx="275112" cy="1373184"/>
            </a:xfrm>
            <a:prstGeom prst="rect">
              <a:avLst/>
            </a:prstGeom>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0FC0838-DBC5-4F78-B11F-474DC1649F4B}"/>
                </a:ext>
              </a:extLst>
            </p:cNvPr>
            <p:cNvSpPr/>
            <p:nvPr/>
          </p:nvSpPr>
          <p:spPr>
            <a:xfrm>
              <a:off x="5506127" y="2619054"/>
              <a:ext cx="300073" cy="305890"/>
            </a:xfrm>
            <a:prstGeom prst="rect">
              <a:avLst/>
            </a:prstGeom>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a:extLst>
                <a:ext uri="{FF2B5EF4-FFF2-40B4-BE49-F238E27FC236}">
                  <a16:creationId xmlns:a16="http://schemas.microsoft.com/office/drawing/2014/main" id="{E43B2B08-8CD8-401D-84DB-819277BF1FAD}"/>
                </a:ext>
              </a:extLst>
            </p:cNvPr>
            <p:cNvCxnSpPr/>
            <p:nvPr/>
          </p:nvCxnSpPr>
          <p:spPr>
            <a:xfrm flipH="1">
              <a:off x="5490548" y="2924944"/>
              <a:ext cx="24398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75B88AE-E7A0-4548-9CF5-A916DD020746}"/>
                </a:ext>
              </a:extLst>
            </p:cNvPr>
            <p:cNvCxnSpPr/>
            <p:nvPr/>
          </p:nvCxnSpPr>
          <p:spPr>
            <a:xfrm>
              <a:off x="5490548" y="872716"/>
              <a:ext cx="0" cy="205259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24CAC34-12E3-4DF0-885B-4F55F3D49356}"/>
                </a:ext>
              </a:extLst>
            </p:cNvPr>
            <p:cNvCxnSpPr/>
            <p:nvPr/>
          </p:nvCxnSpPr>
          <p:spPr>
            <a:xfrm flipH="1">
              <a:off x="5508488" y="1556793"/>
              <a:ext cx="1343596" cy="1370829"/>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31" name="TextBox 30">
            <a:extLst>
              <a:ext uri="{FF2B5EF4-FFF2-40B4-BE49-F238E27FC236}">
                <a16:creationId xmlns:a16="http://schemas.microsoft.com/office/drawing/2014/main" id="{C5C2A859-17F2-4D76-B4AE-4BED9F245D5B}"/>
              </a:ext>
            </a:extLst>
          </p:cNvPr>
          <p:cNvSpPr txBox="1"/>
          <p:nvPr/>
        </p:nvSpPr>
        <p:spPr>
          <a:xfrm>
            <a:off x="1338576" y="2718897"/>
            <a:ext cx="4971126" cy="1107996"/>
          </a:xfrm>
          <a:prstGeom prst="rect">
            <a:avLst/>
          </a:prstGeom>
          <a:noFill/>
        </p:spPr>
        <p:txBody>
          <a:bodyPr wrap="square" rtlCol="0">
            <a:spAutoFit/>
          </a:bodyPr>
          <a:lstStyle/>
          <a:p>
            <a:r>
              <a:rPr lang="en-US" sz="6600" dirty="0"/>
              <a:t>Questions?</a:t>
            </a:r>
          </a:p>
        </p:txBody>
      </p:sp>
      <p:sp>
        <p:nvSpPr>
          <p:cNvPr id="32" name="Slide Number Placeholder 31">
            <a:extLst>
              <a:ext uri="{FF2B5EF4-FFF2-40B4-BE49-F238E27FC236}">
                <a16:creationId xmlns:a16="http://schemas.microsoft.com/office/drawing/2014/main" id="{0F71069D-6356-4C55-9AC4-A721C7C244A6}"/>
              </a:ext>
            </a:extLst>
          </p:cNvPr>
          <p:cNvSpPr>
            <a:spLocks noGrp="1"/>
          </p:cNvSpPr>
          <p:nvPr>
            <p:ph type="sldNum" sz="quarter" idx="12"/>
          </p:nvPr>
        </p:nvSpPr>
        <p:spPr/>
        <p:txBody>
          <a:bodyPr/>
          <a:lstStyle/>
          <a:p>
            <a:fld id="{5988A0CA-B219-41FB-BA22-8C7F34AE4841}" type="slidenum">
              <a:rPr lang="en-US" smtClean="0"/>
              <a:t>21</a:t>
            </a:fld>
            <a:endParaRPr lang="en-US"/>
          </a:p>
        </p:txBody>
      </p:sp>
    </p:spTree>
    <p:extLst>
      <p:ext uri="{BB962C8B-B14F-4D97-AF65-F5344CB8AC3E}">
        <p14:creationId xmlns:p14="http://schemas.microsoft.com/office/powerpoint/2010/main" val="1127391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8165D8C-2F1C-419B-9787-2C814165A7A7}"/>
              </a:ext>
            </a:extLst>
          </p:cNvPr>
          <p:cNvSpPr txBox="1"/>
          <p:nvPr/>
        </p:nvSpPr>
        <p:spPr>
          <a:xfrm>
            <a:off x="1090863" y="855025"/>
            <a:ext cx="10089756" cy="4832092"/>
          </a:xfrm>
          <a:prstGeom prst="rect">
            <a:avLst/>
          </a:prstGeom>
          <a:noFill/>
        </p:spPr>
        <p:txBody>
          <a:bodyPr wrap="square" rtlCol="0">
            <a:spAutoFit/>
          </a:bodyPr>
          <a:lstStyle/>
          <a:p>
            <a:r>
              <a:rPr lang="en-US" sz="2800" dirty="0"/>
              <a:t>High school calculus classes can have a tendency to focus heavily on the process of calculating derivatives and integrals for complex equations.  This can involve tedious processes and time consuming memorization of countless rules.</a:t>
            </a:r>
          </a:p>
          <a:p>
            <a:endParaRPr lang="en-US" sz="2800" dirty="0"/>
          </a:p>
          <a:p>
            <a:r>
              <a:rPr lang="en-US" sz="2800" dirty="0"/>
              <a:t>Because of the tedium of learning the complex processes and the time it consumes, it can be very easy to lose sight of the fundamental purpose of the derivative and integral…</a:t>
            </a:r>
          </a:p>
          <a:p>
            <a:endParaRPr lang="en-US" sz="2800" dirty="0"/>
          </a:p>
          <a:p>
            <a:r>
              <a:rPr lang="en-US" sz="2800" i="1" dirty="0">
                <a:solidFill>
                  <a:srgbClr val="FF0000"/>
                </a:solidFill>
              </a:rPr>
              <a:t>This lesson serves as a reminder of the practical power of the integral. </a:t>
            </a:r>
          </a:p>
        </p:txBody>
      </p:sp>
      <p:sp>
        <p:nvSpPr>
          <p:cNvPr id="3" name="Slide Number Placeholder 2">
            <a:extLst>
              <a:ext uri="{FF2B5EF4-FFF2-40B4-BE49-F238E27FC236}">
                <a16:creationId xmlns:a16="http://schemas.microsoft.com/office/drawing/2014/main" id="{043BA11E-E611-40E0-AB36-67A9B05E10E3}"/>
              </a:ext>
            </a:extLst>
          </p:cNvPr>
          <p:cNvSpPr>
            <a:spLocks noGrp="1"/>
          </p:cNvSpPr>
          <p:nvPr>
            <p:ph type="sldNum" sz="quarter" idx="12"/>
          </p:nvPr>
        </p:nvSpPr>
        <p:spPr/>
        <p:txBody>
          <a:bodyPr/>
          <a:lstStyle/>
          <a:p>
            <a:fld id="{5988A0CA-B219-41FB-BA22-8C7F34AE4841}" type="slidenum">
              <a:rPr lang="en-US" smtClean="0"/>
              <a:t>3</a:t>
            </a:fld>
            <a:endParaRPr lang="en-US"/>
          </a:p>
        </p:txBody>
      </p:sp>
    </p:spTree>
    <p:extLst>
      <p:ext uri="{BB962C8B-B14F-4D97-AF65-F5344CB8AC3E}">
        <p14:creationId xmlns:p14="http://schemas.microsoft.com/office/powerpoint/2010/main" val="1594219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AAD82B9C-04F1-4554-904F-043BC3B08F00}"/>
              </a:ext>
            </a:extLst>
          </p:cNvPr>
          <p:cNvSpPr txBox="1"/>
          <p:nvPr/>
        </p:nvSpPr>
        <p:spPr>
          <a:xfrm>
            <a:off x="1345258" y="1069237"/>
            <a:ext cx="9958681" cy="830997"/>
          </a:xfrm>
          <a:prstGeom prst="rect">
            <a:avLst/>
          </a:prstGeom>
          <a:noFill/>
        </p:spPr>
        <p:txBody>
          <a:bodyPr wrap="square" rtlCol="0">
            <a:spAutoFit/>
          </a:bodyPr>
          <a:lstStyle/>
          <a:p>
            <a:r>
              <a:rPr lang="en-US" sz="2400" dirty="0"/>
              <a:t>Let’s start off by examining a go-cart that is </a:t>
            </a:r>
            <a:r>
              <a:rPr lang="en-US" sz="2400" b="1" dirty="0"/>
              <a:t>accelerating</a:t>
            </a:r>
            <a:r>
              <a:rPr lang="en-US" sz="2400" dirty="0"/>
              <a:t> at a constant 3.0 ft/sec</a:t>
            </a:r>
            <a:r>
              <a:rPr lang="en-US" sz="2400" baseline="30000" dirty="0"/>
              <a:t>2</a:t>
            </a:r>
            <a:r>
              <a:rPr lang="en-US" sz="2400" dirty="0"/>
              <a:t>.</a:t>
            </a:r>
          </a:p>
        </p:txBody>
      </p:sp>
      <p:sp>
        <p:nvSpPr>
          <p:cNvPr id="43" name="Slide Number Placeholder 42">
            <a:extLst>
              <a:ext uri="{FF2B5EF4-FFF2-40B4-BE49-F238E27FC236}">
                <a16:creationId xmlns:a16="http://schemas.microsoft.com/office/drawing/2014/main" id="{3CF29846-31A2-4D77-B278-BFE37E04C3E9}"/>
              </a:ext>
            </a:extLst>
          </p:cNvPr>
          <p:cNvSpPr>
            <a:spLocks noGrp="1"/>
          </p:cNvSpPr>
          <p:nvPr>
            <p:ph type="sldNum" sz="quarter" idx="12"/>
          </p:nvPr>
        </p:nvSpPr>
        <p:spPr/>
        <p:txBody>
          <a:bodyPr/>
          <a:lstStyle/>
          <a:p>
            <a:fld id="{5988A0CA-B219-41FB-BA22-8C7F34AE4841}" type="slidenum">
              <a:rPr lang="en-US" smtClean="0"/>
              <a:t>4</a:t>
            </a:fld>
            <a:endParaRPr lang="en-US"/>
          </a:p>
        </p:txBody>
      </p:sp>
      <p:sp>
        <p:nvSpPr>
          <p:cNvPr id="44" name="TextBox 43">
            <a:extLst>
              <a:ext uri="{FF2B5EF4-FFF2-40B4-BE49-F238E27FC236}">
                <a16:creationId xmlns:a16="http://schemas.microsoft.com/office/drawing/2014/main" id="{534AB772-010E-45C4-80B9-14EA9E2E9897}"/>
              </a:ext>
            </a:extLst>
          </p:cNvPr>
          <p:cNvSpPr txBox="1"/>
          <p:nvPr/>
        </p:nvSpPr>
        <p:spPr>
          <a:xfrm>
            <a:off x="1345259" y="2082664"/>
            <a:ext cx="9606214" cy="1200329"/>
          </a:xfrm>
          <a:prstGeom prst="rect">
            <a:avLst/>
          </a:prstGeom>
          <a:noFill/>
        </p:spPr>
        <p:txBody>
          <a:bodyPr wrap="square" rtlCol="0">
            <a:spAutoFit/>
          </a:bodyPr>
          <a:lstStyle/>
          <a:p>
            <a:r>
              <a:rPr lang="en-US" sz="2400" dirty="0"/>
              <a:t>Before we even worry about the acceleration curve (a.k.a. function) itself, lets take a look at the units of the X and Y axes.  In this case, the Y-axis is </a:t>
            </a:r>
            <a:r>
              <a:rPr lang="en-US" sz="2400" b="1" dirty="0"/>
              <a:t>Ft/Sec</a:t>
            </a:r>
            <a:r>
              <a:rPr lang="en-US" sz="2400" b="1" baseline="30000" dirty="0"/>
              <a:t>2</a:t>
            </a:r>
            <a:r>
              <a:rPr lang="en-US" sz="2400" dirty="0"/>
              <a:t> and the X-axis if </a:t>
            </a:r>
            <a:r>
              <a:rPr lang="en-US" sz="2400" b="1" dirty="0"/>
              <a:t>Sec</a:t>
            </a:r>
            <a:r>
              <a:rPr lang="en-US" sz="2400" dirty="0"/>
              <a:t>.</a:t>
            </a:r>
          </a:p>
        </p:txBody>
      </p:sp>
      <p:grpSp>
        <p:nvGrpSpPr>
          <p:cNvPr id="70" name="Group 69">
            <a:extLst>
              <a:ext uri="{FF2B5EF4-FFF2-40B4-BE49-F238E27FC236}">
                <a16:creationId xmlns:a16="http://schemas.microsoft.com/office/drawing/2014/main" id="{0DDEF93D-AAEB-4451-9E4B-7A337857044B}"/>
              </a:ext>
            </a:extLst>
          </p:cNvPr>
          <p:cNvGrpSpPr/>
          <p:nvPr/>
        </p:nvGrpSpPr>
        <p:grpSpPr>
          <a:xfrm>
            <a:off x="3535179" y="3293326"/>
            <a:ext cx="5511909" cy="3245586"/>
            <a:chOff x="3650059" y="2862024"/>
            <a:chExt cx="5511909" cy="3245586"/>
          </a:xfrm>
        </p:grpSpPr>
        <p:sp>
          <p:nvSpPr>
            <p:cNvPr id="71" name="TextBox 70">
              <a:extLst>
                <a:ext uri="{FF2B5EF4-FFF2-40B4-BE49-F238E27FC236}">
                  <a16:creationId xmlns:a16="http://schemas.microsoft.com/office/drawing/2014/main" id="{66C04E1E-2528-4FFB-9235-0BA367413D0F}"/>
                </a:ext>
              </a:extLst>
            </p:cNvPr>
            <p:cNvSpPr txBox="1"/>
            <p:nvPr/>
          </p:nvSpPr>
          <p:spPr>
            <a:xfrm rot="16200000">
              <a:off x="2842000" y="3670083"/>
              <a:ext cx="2016227" cy="400110"/>
            </a:xfrm>
            <a:prstGeom prst="rect">
              <a:avLst/>
            </a:prstGeom>
            <a:noFill/>
          </p:spPr>
          <p:txBody>
            <a:bodyPr wrap="square" rtlCol="0">
              <a:spAutoFit/>
            </a:bodyPr>
            <a:lstStyle/>
            <a:p>
              <a:r>
                <a:rPr lang="en-US" sz="2000" dirty="0"/>
                <a:t>a  (ft/sec</a:t>
              </a:r>
              <a:r>
                <a:rPr lang="en-US" sz="2000" baseline="30000" dirty="0"/>
                <a:t>2</a:t>
              </a:r>
              <a:r>
                <a:rPr lang="en-US" sz="2000" dirty="0"/>
                <a:t>)</a:t>
              </a:r>
            </a:p>
          </p:txBody>
        </p:sp>
        <p:sp>
          <p:nvSpPr>
            <p:cNvPr id="72" name="TextBox 71">
              <a:extLst>
                <a:ext uri="{FF2B5EF4-FFF2-40B4-BE49-F238E27FC236}">
                  <a16:creationId xmlns:a16="http://schemas.microsoft.com/office/drawing/2014/main" id="{24E52D08-DE0D-4709-9E7A-F4B58557EA25}"/>
                </a:ext>
              </a:extLst>
            </p:cNvPr>
            <p:cNvSpPr txBox="1"/>
            <p:nvPr/>
          </p:nvSpPr>
          <p:spPr>
            <a:xfrm>
              <a:off x="5480183" y="5707500"/>
              <a:ext cx="1621905" cy="400110"/>
            </a:xfrm>
            <a:prstGeom prst="rect">
              <a:avLst/>
            </a:prstGeom>
            <a:noFill/>
          </p:spPr>
          <p:txBody>
            <a:bodyPr wrap="square" rtlCol="0">
              <a:spAutoFit/>
            </a:bodyPr>
            <a:lstStyle/>
            <a:p>
              <a:r>
                <a:rPr lang="en-US" sz="2000" dirty="0"/>
                <a:t>Time  (sec)</a:t>
              </a:r>
            </a:p>
          </p:txBody>
        </p:sp>
        <p:grpSp>
          <p:nvGrpSpPr>
            <p:cNvPr id="73" name="Group 72">
              <a:extLst>
                <a:ext uri="{FF2B5EF4-FFF2-40B4-BE49-F238E27FC236}">
                  <a16:creationId xmlns:a16="http://schemas.microsoft.com/office/drawing/2014/main" id="{BAB4EA42-7F88-4BAE-AB94-1A56DF6B6EC2}"/>
                </a:ext>
              </a:extLst>
            </p:cNvPr>
            <p:cNvGrpSpPr/>
            <p:nvPr/>
          </p:nvGrpSpPr>
          <p:grpSpPr>
            <a:xfrm>
              <a:off x="4194349" y="3244217"/>
              <a:ext cx="4967619" cy="2516300"/>
              <a:chOff x="4194349" y="3244217"/>
              <a:chExt cx="4967619" cy="2516300"/>
            </a:xfrm>
          </p:grpSpPr>
          <p:cxnSp>
            <p:nvCxnSpPr>
              <p:cNvPr id="75" name="Straight Connector 74">
                <a:extLst>
                  <a:ext uri="{FF2B5EF4-FFF2-40B4-BE49-F238E27FC236}">
                    <a16:creationId xmlns:a16="http://schemas.microsoft.com/office/drawing/2014/main" id="{956D55E4-F5DA-4F91-AB2E-660BD648F316}"/>
                  </a:ext>
                </a:extLst>
              </p:cNvPr>
              <p:cNvCxnSpPr>
                <a:cxnSpLocks/>
              </p:cNvCxnSpPr>
              <p:nvPr/>
            </p:nvCxnSpPr>
            <p:spPr>
              <a:xfrm>
                <a:off x="4285561" y="5314309"/>
                <a:ext cx="4113558" cy="37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67C17F78-1017-45CD-A96F-4A67CDD225CD}"/>
                  </a:ext>
                </a:extLst>
              </p:cNvPr>
              <p:cNvSpPr txBox="1"/>
              <p:nvPr/>
            </p:nvSpPr>
            <p:spPr>
              <a:xfrm>
                <a:off x="4194349" y="5446023"/>
                <a:ext cx="605234" cy="307777"/>
              </a:xfrm>
              <a:prstGeom prst="rect">
                <a:avLst/>
              </a:prstGeom>
              <a:noFill/>
            </p:spPr>
            <p:txBody>
              <a:bodyPr wrap="square" rtlCol="0">
                <a:spAutoFit/>
              </a:bodyPr>
              <a:lstStyle/>
              <a:p>
                <a:r>
                  <a:rPr lang="en-US" sz="1400" dirty="0"/>
                  <a:t>0</a:t>
                </a:r>
              </a:p>
            </p:txBody>
          </p:sp>
          <p:sp>
            <p:nvSpPr>
              <p:cNvPr id="77" name="TextBox 76">
                <a:extLst>
                  <a:ext uri="{FF2B5EF4-FFF2-40B4-BE49-F238E27FC236}">
                    <a16:creationId xmlns:a16="http://schemas.microsoft.com/office/drawing/2014/main" id="{03A790A7-CA79-4643-9733-6BC917D661A8}"/>
                  </a:ext>
                </a:extLst>
              </p:cNvPr>
              <p:cNvSpPr txBox="1"/>
              <p:nvPr/>
            </p:nvSpPr>
            <p:spPr>
              <a:xfrm>
                <a:off x="5784577" y="5452740"/>
                <a:ext cx="605234" cy="307777"/>
              </a:xfrm>
              <a:prstGeom prst="rect">
                <a:avLst/>
              </a:prstGeom>
              <a:noFill/>
            </p:spPr>
            <p:txBody>
              <a:bodyPr wrap="square" rtlCol="0">
                <a:spAutoFit/>
              </a:bodyPr>
              <a:lstStyle/>
              <a:p>
                <a:r>
                  <a:rPr lang="en-US" sz="1400" dirty="0"/>
                  <a:t>5</a:t>
                </a:r>
              </a:p>
            </p:txBody>
          </p:sp>
          <p:cxnSp>
            <p:nvCxnSpPr>
              <p:cNvPr id="78" name="Straight Connector 77">
                <a:extLst>
                  <a:ext uri="{FF2B5EF4-FFF2-40B4-BE49-F238E27FC236}">
                    <a16:creationId xmlns:a16="http://schemas.microsoft.com/office/drawing/2014/main" id="{F4F850E7-3200-4EE4-923E-01FF4E1C2082}"/>
                  </a:ext>
                </a:extLst>
              </p:cNvPr>
              <p:cNvCxnSpPr>
                <a:cxnSpLocks/>
              </p:cNvCxnSpPr>
              <p:nvPr/>
            </p:nvCxnSpPr>
            <p:spPr>
              <a:xfrm flipH="1">
                <a:off x="4417349" y="3244217"/>
                <a:ext cx="22194" cy="21946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1BC125C1-3BC2-4D0B-8C6A-58774B34B59E}"/>
                  </a:ext>
                </a:extLst>
              </p:cNvPr>
              <p:cNvCxnSpPr/>
              <p:nvPr/>
            </p:nvCxnSpPr>
            <p:spPr>
              <a:xfrm flipH="1">
                <a:off x="4295527" y="4446204"/>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6C0FA9D0-ECD3-4146-B68C-49410E5C984F}"/>
                  </a:ext>
                </a:extLst>
              </p:cNvPr>
              <p:cNvCxnSpPr/>
              <p:nvPr/>
            </p:nvCxnSpPr>
            <p:spPr>
              <a:xfrm flipH="1">
                <a:off x="4295527" y="4878252"/>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9B5ACE13-8BDF-4156-A9CA-D4EB42DE14F9}"/>
                  </a:ext>
                </a:extLst>
              </p:cNvPr>
              <p:cNvCxnSpPr/>
              <p:nvPr/>
            </p:nvCxnSpPr>
            <p:spPr>
              <a:xfrm flipH="1">
                <a:off x="4295527" y="3654116"/>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DB1AC899-CC09-4147-96FB-656277DA9077}"/>
                  </a:ext>
                </a:extLst>
              </p:cNvPr>
              <p:cNvCxnSpPr/>
              <p:nvPr/>
            </p:nvCxnSpPr>
            <p:spPr>
              <a:xfrm flipV="1">
                <a:off x="4727575" y="520072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E80714D-2BDC-4F14-9AB9-C857BBE36A49}"/>
                  </a:ext>
                </a:extLst>
              </p:cNvPr>
              <p:cNvCxnSpPr/>
              <p:nvPr/>
            </p:nvCxnSpPr>
            <p:spPr>
              <a:xfrm flipV="1">
                <a:off x="5037756"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0E2595F-1BB0-440E-850B-A856AD32D97A}"/>
                  </a:ext>
                </a:extLst>
              </p:cNvPr>
              <p:cNvCxnSpPr/>
              <p:nvPr/>
            </p:nvCxnSpPr>
            <p:spPr>
              <a:xfrm flipV="1">
                <a:off x="5339643"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949D2059-3587-43AE-AA77-26928B7DB2DA}"/>
                  </a:ext>
                </a:extLst>
              </p:cNvPr>
              <p:cNvCxnSpPr/>
              <p:nvPr/>
            </p:nvCxnSpPr>
            <p:spPr>
              <a:xfrm flipV="1">
                <a:off x="5627675"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5374E634-960B-4C62-BFFB-6D7D21F060E7}"/>
                  </a:ext>
                </a:extLst>
              </p:cNvPr>
              <p:cNvCxnSpPr/>
              <p:nvPr/>
            </p:nvCxnSpPr>
            <p:spPr>
              <a:xfrm flipV="1">
                <a:off x="5915707"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2148A95C-C64F-419C-BE9C-03C25C73499B}"/>
                  </a:ext>
                </a:extLst>
              </p:cNvPr>
              <p:cNvCxnSpPr/>
              <p:nvPr/>
            </p:nvCxnSpPr>
            <p:spPr>
              <a:xfrm flipV="1">
                <a:off x="6203739"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054B887E-C239-4AEE-8574-CAFB69EBD1AB}"/>
                  </a:ext>
                </a:extLst>
              </p:cNvPr>
              <p:cNvCxnSpPr/>
              <p:nvPr/>
            </p:nvCxnSpPr>
            <p:spPr>
              <a:xfrm flipV="1">
                <a:off x="6491771"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CBFD6E81-65AB-4005-9C98-6A6B53D65104}"/>
                  </a:ext>
                </a:extLst>
              </p:cNvPr>
              <p:cNvCxnSpPr/>
              <p:nvPr/>
            </p:nvCxnSpPr>
            <p:spPr>
              <a:xfrm flipV="1">
                <a:off x="6791907" y="521457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17918B8-7036-4772-B530-1035171508BD}"/>
                  </a:ext>
                </a:extLst>
              </p:cNvPr>
              <p:cNvCxnSpPr/>
              <p:nvPr/>
            </p:nvCxnSpPr>
            <p:spPr>
              <a:xfrm flipV="1">
                <a:off x="7102088"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BEDE7D95-9B0A-4F7C-8BEF-D1DCB4A9D463}"/>
                  </a:ext>
                </a:extLst>
              </p:cNvPr>
              <p:cNvCxnSpPr/>
              <p:nvPr/>
            </p:nvCxnSpPr>
            <p:spPr>
              <a:xfrm flipV="1">
                <a:off x="7403975"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8E88BBE9-B4C1-40DF-B436-629A0A6F9D86}"/>
                  </a:ext>
                </a:extLst>
              </p:cNvPr>
              <p:cNvCxnSpPr/>
              <p:nvPr/>
            </p:nvCxnSpPr>
            <p:spPr>
              <a:xfrm flipV="1">
                <a:off x="7692007"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8E7C33A2-C481-4C89-BED4-09C1F0BFE607}"/>
                  </a:ext>
                </a:extLst>
              </p:cNvPr>
              <p:cNvCxnSpPr/>
              <p:nvPr/>
            </p:nvCxnSpPr>
            <p:spPr>
              <a:xfrm flipV="1">
                <a:off x="7980039"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14D1D805-B450-4243-BFEE-2869FFB75984}"/>
                  </a:ext>
                </a:extLst>
              </p:cNvPr>
              <p:cNvCxnSpPr/>
              <p:nvPr/>
            </p:nvCxnSpPr>
            <p:spPr>
              <a:xfrm flipV="1">
                <a:off x="8268071"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FE4DC9ED-4477-46A7-B81D-AB570F2FF47D}"/>
                  </a:ext>
                </a:extLst>
              </p:cNvPr>
              <p:cNvCxnSpPr/>
              <p:nvPr/>
            </p:nvCxnSpPr>
            <p:spPr>
              <a:xfrm flipH="1">
                <a:off x="4295525" y="3307748"/>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76802AE5-E3A9-4922-9A37-AAA1B002E9A2}"/>
                  </a:ext>
                </a:extLst>
              </p:cNvPr>
              <p:cNvSpPr txBox="1"/>
              <p:nvPr/>
            </p:nvSpPr>
            <p:spPr>
              <a:xfrm>
                <a:off x="7239320" y="5452735"/>
                <a:ext cx="605234" cy="307777"/>
              </a:xfrm>
              <a:prstGeom prst="rect">
                <a:avLst/>
              </a:prstGeom>
              <a:noFill/>
            </p:spPr>
            <p:txBody>
              <a:bodyPr wrap="square" rtlCol="0">
                <a:spAutoFit/>
              </a:bodyPr>
              <a:lstStyle/>
              <a:p>
                <a:r>
                  <a:rPr lang="en-US" sz="1400" dirty="0"/>
                  <a:t>10</a:t>
                </a:r>
              </a:p>
            </p:txBody>
          </p:sp>
          <p:sp>
            <p:nvSpPr>
              <p:cNvPr id="98" name="TextBox 97">
                <a:extLst>
                  <a:ext uri="{FF2B5EF4-FFF2-40B4-BE49-F238E27FC236}">
                    <a16:creationId xmlns:a16="http://schemas.microsoft.com/office/drawing/2014/main" id="{E120339B-CC61-40E9-85E7-2391E53A3E4B}"/>
                  </a:ext>
                </a:extLst>
              </p:cNvPr>
              <p:cNvSpPr txBox="1"/>
              <p:nvPr/>
            </p:nvSpPr>
            <p:spPr>
              <a:xfrm>
                <a:off x="8399119" y="3822260"/>
                <a:ext cx="762849" cy="369332"/>
              </a:xfrm>
              <a:prstGeom prst="rect">
                <a:avLst/>
              </a:prstGeom>
              <a:noFill/>
            </p:spPr>
            <p:txBody>
              <a:bodyPr wrap="square" rtlCol="0">
                <a:spAutoFit/>
              </a:bodyPr>
              <a:lstStyle/>
              <a:p>
                <a:r>
                  <a:rPr lang="en-US" dirty="0">
                    <a:solidFill>
                      <a:srgbClr val="002060"/>
                    </a:solidFill>
                  </a:rPr>
                  <a:t>Y = 3</a:t>
                </a:r>
              </a:p>
            </p:txBody>
          </p:sp>
          <p:cxnSp>
            <p:nvCxnSpPr>
              <p:cNvPr id="99" name="Straight Connector 98">
                <a:extLst>
                  <a:ext uri="{FF2B5EF4-FFF2-40B4-BE49-F238E27FC236}">
                    <a16:creationId xmlns:a16="http://schemas.microsoft.com/office/drawing/2014/main" id="{3D546A87-D7ED-4E7C-B90E-05DA1AF293C9}"/>
                  </a:ext>
                </a:extLst>
              </p:cNvPr>
              <p:cNvCxnSpPr/>
              <p:nvPr/>
            </p:nvCxnSpPr>
            <p:spPr>
              <a:xfrm>
                <a:off x="4439543" y="4037963"/>
                <a:ext cx="382852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8537915-AC73-4928-98E3-3B72527609DB}"/>
                  </a:ext>
                </a:extLst>
              </p:cNvPr>
              <p:cNvCxnSpPr/>
              <p:nvPr/>
            </p:nvCxnSpPr>
            <p:spPr>
              <a:xfrm flipH="1">
                <a:off x="4295527" y="4037963"/>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00" name="TextBox 99">
            <a:extLst>
              <a:ext uri="{FF2B5EF4-FFF2-40B4-BE49-F238E27FC236}">
                <a16:creationId xmlns:a16="http://schemas.microsoft.com/office/drawing/2014/main" id="{0418163A-1909-4BDE-9C92-725D93FF0012}"/>
              </a:ext>
            </a:extLst>
          </p:cNvPr>
          <p:cNvSpPr txBox="1"/>
          <p:nvPr/>
        </p:nvSpPr>
        <p:spPr>
          <a:xfrm>
            <a:off x="2424825" y="272645"/>
            <a:ext cx="7700211" cy="584775"/>
          </a:xfrm>
          <a:prstGeom prst="rect">
            <a:avLst/>
          </a:prstGeom>
          <a:noFill/>
        </p:spPr>
        <p:txBody>
          <a:bodyPr wrap="square" rtlCol="0">
            <a:spAutoFit/>
          </a:bodyPr>
          <a:lstStyle/>
          <a:p>
            <a:r>
              <a:rPr lang="en-US" sz="3200" dirty="0"/>
              <a:t>What does “area under the curve” imply?</a:t>
            </a:r>
          </a:p>
        </p:txBody>
      </p:sp>
      <p:sp>
        <p:nvSpPr>
          <p:cNvPr id="3" name="TextBox 2">
            <a:extLst>
              <a:ext uri="{FF2B5EF4-FFF2-40B4-BE49-F238E27FC236}">
                <a16:creationId xmlns:a16="http://schemas.microsoft.com/office/drawing/2014/main" id="{695FF978-CDAE-4A5D-AE27-DB9143E409E3}"/>
              </a:ext>
            </a:extLst>
          </p:cNvPr>
          <p:cNvSpPr txBox="1"/>
          <p:nvPr/>
        </p:nvSpPr>
        <p:spPr>
          <a:xfrm>
            <a:off x="9112140" y="3838063"/>
            <a:ext cx="2127855" cy="1200329"/>
          </a:xfrm>
          <a:prstGeom prst="rect">
            <a:avLst/>
          </a:prstGeom>
          <a:noFill/>
        </p:spPr>
        <p:txBody>
          <a:bodyPr wrap="square" rtlCol="0">
            <a:spAutoFit/>
          </a:bodyPr>
          <a:lstStyle/>
          <a:p>
            <a:r>
              <a:rPr lang="en-US" dirty="0"/>
              <a:t>A constant acceleration is a horizontal line on the acceleration plot </a:t>
            </a:r>
          </a:p>
        </p:txBody>
      </p:sp>
    </p:spTree>
    <p:extLst>
      <p:ext uri="{BB962C8B-B14F-4D97-AF65-F5344CB8AC3E}">
        <p14:creationId xmlns:p14="http://schemas.microsoft.com/office/powerpoint/2010/main" val="4113030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AAD82B9C-04F1-4554-904F-043BC3B08F00}"/>
              </a:ext>
            </a:extLst>
          </p:cNvPr>
          <p:cNvSpPr txBox="1"/>
          <p:nvPr/>
        </p:nvSpPr>
        <p:spPr>
          <a:xfrm>
            <a:off x="1311795" y="1172579"/>
            <a:ext cx="9757988" cy="1200329"/>
          </a:xfrm>
          <a:prstGeom prst="rect">
            <a:avLst/>
          </a:prstGeom>
          <a:noFill/>
        </p:spPr>
        <p:txBody>
          <a:bodyPr wrap="square" rtlCol="0">
            <a:spAutoFit/>
          </a:bodyPr>
          <a:lstStyle/>
          <a:p>
            <a:r>
              <a:rPr lang="en-US" sz="2400" dirty="0"/>
              <a:t>Now let’s “integrate” the function between the limits of 0 (zero) and 6.  In the case of our acceleration example, that between 0 sec and 6 sec.  This is depicted by the YELLOW rectangle.		</a:t>
            </a:r>
            <a:endParaRPr lang="en-US" sz="2400" b="1" dirty="0"/>
          </a:p>
        </p:txBody>
      </p:sp>
      <p:sp>
        <p:nvSpPr>
          <p:cNvPr id="43" name="Slide Number Placeholder 42">
            <a:extLst>
              <a:ext uri="{FF2B5EF4-FFF2-40B4-BE49-F238E27FC236}">
                <a16:creationId xmlns:a16="http://schemas.microsoft.com/office/drawing/2014/main" id="{3CF29846-31A2-4D77-B278-BFE37E04C3E9}"/>
              </a:ext>
            </a:extLst>
          </p:cNvPr>
          <p:cNvSpPr>
            <a:spLocks noGrp="1"/>
          </p:cNvSpPr>
          <p:nvPr>
            <p:ph type="sldNum" sz="quarter" idx="12"/>
          </p:nvPr>
        </p:nvSpPr>
        <p:spPr/>
        <p:txBody>
          <a:bodyPr/>
          <a:lstStyle/>
          <a:p>
            <a:fld id="{5988A0CA-B219-41FB-BA22-8C7F34AE4841}" type="slidenum">
              <a:rPr lang="en-US" smtClean="0"/>
              <a:t>5</a:t>
            </a:fld>
            <a:endParaRPr lang="en-US"/>
          </a:p>
        </p:txBody>
      </p:sp>
      <p:sp>
        <p:nvSpPr>
          <p:cNvPr id="44" name="TextBox 43">
            <a:extLst>
              <a:ext uri="{FF2B5EF4-FFF2-40B4-BE49-F238E27FC236}">
                <a16:creationId xmlns:a16="http://schemas.microsoft.com/office/drawing/2014/main" id="{534AB772-010E-45C4-80B9-14EA9E2E9897}"/>
              </a:ext>
            </a:extLst>
          </p:cNvPr>
          <p:cNvSpPr txBox="1"/>
          <p:nvPr/>
        </p:nvSpPr>
        <p:spPr>
          <a:xfrm>
            <a:off x="1311794" y="2491883"/>
            <a:ext cx="9847711" cy="1200329"/>
          </a:xfrm>
          <a:prstGeom prst="rect">
            <a:avLst/>
          </a:prstGeom>
          <a:noFill/>
        </p:spPr>
        <p:txBody>
          <a:bodyPr wrap="square" rtlCol="0">
            <a:spAutoFit/>
          </a:bodyPr>
          <a:lstStyle/>
          <a:p>
            <a:r>
              <a:rPr lang="en-US" sz="2400" dirty="0"/>
              <a:t>“Integrating” the function means we are going to calculate the area under the acceleration curve just as the go-cart begins accelerating (T=0) and 6 seconds…</a:t>
            </a:r>
          </a:p>
        </p:txBody>
      </p:sp>
      <p:grpSp>
        <p:nvGrpSpPr>
          <p:cNvPr id="6" name="Group 5">
            <a:extLst>
              <a:ext uri="{FF2B5EF4-FFF2-40B4-BE49-F238E27FC236}">
                <a16:creationId xmlns:a16="http://schemas.microsoft.com/office/drawing/2014/main" id="{E2A354B9-7B9A-4CC0-A19E-498D3E916239}"/>
              </a:ext>
            </a:extLst>
          </p:cNvPr>
          <p:cNvGrpSpPr/>
          <p:nvPr/>
        </p:nvGrpSpPr>
        <p:grpSpPr>
          <a:xfrm>
            <a:off x="3535179" y="3293326"/>
            <a:ext cx="5511909" cy="3245586"/>
            <a:chOff x="3650059" y="2862024"/>
            <a:chExt cx="5511909" cy="3245586"/>
          </a:xfrm>
        </p:grpSpPr>
        <p:sp>
          <p:nvSpPr>
            <p:cNvPr id="21" name="TextBox 20">
              <a:extLst>
                <a:ext uri="{FF2B5EF4-FFF2-40B4-BE49-F238E27FC236}">
                  <a16:creationId xmlns:a16="http://schemas.microsoft.com/office/drawing/2014/main" id="{21B2B08C-C2BB-4ADA-8E30-167A5C52467B}"/>
                </a:ext>
              </a:extLst>
            </p:cNvPr>
            <p:cNvSpPr txBox="1"/>
            <p:nvPr/>
          </p:nvSpPr>
          <p:spPr>
            <a:xfrm rot="16200000">
              <a:off x="2842000" y="3670083"/>
              <a:ext cx="2016227" cy="400110"/>
            </a:xfrm>
            <a:prstGeom prst="rect">
              <a:avLst/>
            </a:prstGeom>
            <a:noFill/>
          </p:spPr>
          <p:txBody>
            <a:bodyPr wrap="square" rtlCol="0">
              <a:spAutoFit/>
            </a:bodyPr>
            <a:lstStyle/>
            <a:p>
              <a:r>
                <a:rPr lang="en-US" sz="2000" dirty="0"/>
                <a:t>a  (ft/sec</a:t>
              </a:r>
              <a:r>
                <a:rPr lang="en-US" sz="2000" baseline="30000" dirty="0"/>
                <a:t>2</a:t>
              </a:r>
              <a:r>
                <a:rPr lang="en-US" sz="2000" dirty="0"/>
                <a:t>)</a:t>
              </a:r>
            </a:p>
          </p:txBody>
        </p:sp>
        <p:sp>
          <p:nvSpPr>
            <p:cNvPr id="23" name="TextBox 22">
              <a:extLst>
                <a:ext uri="{FF2B5EF4-FFF2-40B4-BE49-F238E27FC236}">
                  <a16:creationId xmlns:a16="http://schemas.microsoft.com/office/drawing/2014/main" id="{40615F72-A291-4095-A961-204A5FAF0C83}"/>
                </a:ext>
              </a:extLst>
            </p:cNvPr>
            <p:cNvSpPr txBox="1"/>
            <p:nvPr/>
          </p:nvSpPr>
          <p:spPr>
            <a:xfrm>
              <a:off x="5480183" y="5707500"/>
              <a:ext cx="1621905" cy="400110"/>
            </a:xfrm>
            <a:prstGeom prst="rect">
              <a:avLst/>
            </a:prstGeom>
            <a:noFill/>
          </p:spPr>
          <p:txBody>
            <a:bodyPr wrap="square" rtlCol="0">
              <a:spAutoFit/>
            </a:bodyPr>
            <a:lstStyle/>
            <a:p>
              <a:r>
                <a:rPr lang="en-US" sz="2000" dirty="0"/>
                <a:t>Time  (sec)</a:t>
              </a:r>
            </a:p>
          </p:txBody>
        </p:sp>
        <p:grpSp>
          <p:nvGrpSpPr>
            <p:cNvPr id="3" name="Group 2">
              <a:extLst>
                <a:ext uri="{FF2B5EF4-FFF2-40B4-BE49-F238E27FC236}">
                  <a16:creationId xmlns:a16="http://schemas.microsoft.com/office/drawing/2014/main" id="{F4D094EB-2EA3-426F-A2E9-6848E32D2AB9}"/>
                </a:ext>
              </a:extLst>
            </p:cNvPr>
            <p:cNvGrpSpPr/>
            <p:nvPr/>
          </p:nvGrpSpPr>
          <p:grpSpPr>
            <a:xfrm>
              <a:off x="4194349" y="3244217"/>
              <a:ext cx="4967619" cy="2516300"/>
              <a:chOff x="4194349" y="3244217"/>
              <a:chExt cx="4967619" cy="2516300"/>
            </a:xfrm>
          </p:grpSpPr>
          <p:sp>
            <p:nvSpPr>
              <p:cNvPr id="2" name="Rectangle 1">
                <a:extLst>
                  <a:ext uri="{FF2B5EF4-FFF2-40B4-BE49-F238E27FC236}">
                    <a16:creationId xmlns:a16="http://schemas.microsoft.com/office/drawing/2014/main" id="{5B087DB8-18D3-45C5-AFAA-DEC050482D95}"/>
                  </a:ext>
                </a:extLst>
              </p:cNvPr>
              <p:cNvSpPr/>
              <p:nvPr/>
            </p:nvSpPr>
            <p:spPr>
              <a:xfrm>
                <a:off x="4417349" y="4037963"/>
                <a:ext cx="1806788" cy="125734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A129EC0C-1FA5-45D4-B826-FAE36C1F9492}"/>
                  </a:ext>
                </a:extLst>
              </p:cNvPr>
              <p:cNvCxnSpPr>
                <a:cxnSpLocks/>
              </p:cNvCxnSpPr>
              <p:nvPr/>
            </p:nvCxnSpPr>
            <p:spPr>
              <a:xfrm>
                <a:off x="4285561" y="5314309"/>
                <a:ext cx="4113558" cy="37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C578D54-BC66-4F22-A20C-474C5DA7C041}"/>
                  </a:ext>
                </a:extLst>
              </p:cNvPr>
              <p:cNvSpPr txBox="1"/>
              <p:nvPr/>
            </p:nvSpPr>
            <p:spPr>
              <a:xfrm>
                <a:off x="4194349" y="5446023"/>
                <a:ext cx="605234" cy="307777"/>
              </a:xfrm>
              <a:prstGeom prst="rect">
                <a:avLst/>
              </a:prstGeom>
              <a:noFill/>
            </p:spPr>
            <p:txBody>
              <a:bodyPr wrap="square" rtlCol="0">
                <a:spAutoFit/>
              </a:bodyPr>
              <a:lstStyle/>
              <a:p>
                <a:r>
                  <a:rPr lang="en-US" sz="1400" dirty="0"/>
                  <a:t>0</a:t>
                </a:r>
              </a:p>
            </p:txBody>
          </p:sp>
          <p:sp>
            <p:nvSpPr>
              <p:cNvPr id="8" name="TextBox 7">
                <a:extLst>
                  <a:ext uri="{FF2B5EF4-FFF2-40B4-BE49-F238E27FC236}">
                    <a16:creationId xmlns:a16="http://schemas.microsoft.com/office/drawing/2014/main" id="{2A9C9713-51BE-4984-BECB-163BD828DFE7}"/>
                  </a:ext>
                </a:extLst>
              </p:cNvPr>
              <p:cNvSpPr txBox="1"/>
              <p:nvPr/>
            </p:nvSpPr>
            <p:spPr>
              <a:xfrm>
                <a:off x="5784577" y="5452740"/>
                <a:ext cx="605234" cy="307777"/>
              </a:xfrm>
              <a:prstGeom prst="rect">
                <a:avLst/>
              </a:prstGeom>
              <a:noFill/>
            </p:spPr>
            <p:txBody>
              <a:bodyPr wrap="square" rtlCol="0">
                <a:spAutoFit/>
              </a:bodyPr>
              <a:lstStyle/>
              <a:p>
                <a:r>
                  <a:rPr lang="en-US" sz="1400" dirty="0"/>
                  <a:t>5</a:t>
                </a:r>
              </a:p>
            </p:txBody>
          </p:sp>
          <p:cxnSp>
            <p:nvCxnSpPr>
              <p:cNvPr id="9" name="Straight Connector 8">
                <a:extLst>
                  <a:ext uri="{FF2B5EF4-FFF2-40B4-BE49-F238E27FC236}">
                    <a16:creationId xmlns:a16="http://schemas.microsoft.com/office/drawing/2014/main" id="{0897BCD8-E407-4A80-ACBF-A7AAFDFCC5D9}"/>
                  </a:ext>
                </a:extLst>
              </p:cNvPr>
              <p:cNvCxnSpPr>
                <a:cxnSpLocks/>
              </p:cNvCxnSpPr>
              <p:nvPr/>
            </p:nvCxnSpPr>
            <p:spPr>
              <a:xfrm flipH="1">
                <a:off x="4417349" y="3244217"/>
                <a:ext cx="22194" cy="21946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3AD16F8-89DA-4E15-A7C9-BAA914DC9429}"/>
                  </a:ext>
                </a:extLst>
              </p:cNvPr>
              <p:cNvCxnSpPr/>
              <p:nvPr/>
            </p:nvCxnSpPr>
            <p:spPr>
              <a:xfrm flipH="1">
                <a:off x="4295527" y="4446204"/>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831F054-8CA5-4A7D-B3D8-46BCB310873A}"/>
                  </a:ext>
                </a:extLst>
              </p:cNvPr>
              <p:cNvCxnSpPr/>
              <p:nvPr/>
            </p:nvCxnSpPr>
            <p:spPr>
              <a:xfrm flipH="1">
                <a:off x="4295527" y="4878252"/>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22BF4DD-5CED-4FB4-A653-24EC30AC91AD}"/>
                  </a:ext>
                </a:extLst>
              </p:cNvPr>
              <p:cNvCxnSpPr/>
              <p:nvPr/>
            </p:nvCxnSpPr>
            <p:spPr>
              <a:xfrm flipH="1">
                <a:off x="4295527" y="3654116"/>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66EC236-8A74-4C8E-BD3A-D9DE6850A8DF}"/>
                  </a:ext>
                </a:extLst>
              </p:cNvPr>
              <p:cNvCxnSpPr/>
              <p:nvPr/>
            </p:nvCxnSpPr>
            <p:spPr>
              <a:xfrm flipV="1">
                <a:off x="4727575" y="520072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01D538-36AB-4B39-B758-1E4DFC984FFF}"/>
                  </a:ext>
                </a:extLst>
              </p:cNvPr>
              <p:cNvCxnSpPr/>
              <p:nvPr/>
            </p:nvCxnSpPr>
            <p:spPr>
              <a:xfrm flipV="1">
                <a:off x="5037756"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AD2A552-7288-47CD-A757-BE8D2BA81ED1}"/>
                  </a:ext>
                </a:extLst>
              </p:cNvPr>
              <p:cNvCxnSpPr/>
              <p:nvPr/>
            </p:nvCxnSpPr>
            <p:spPr>
              <a:xfrm flipV="1">
                <a:off x="5339643"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FB9988F-DFC9-4688-A178-743750ED5365}"/>
                  </a:ext>
                </a:extLst>
              </p:cNvPr>
              <p:cNvCxnSpPr/>
              <p:nvPr/>
            </p:nvCxnSpPr>
            <p:spPr>
              <a:xfrm flipV="1">
                <a:off x="5627675"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07C8C14-6A8C-4112-ADF1-095E18EA3FA3}"/>
                  </a:ext>
                </a:extLst>
              </p:cNvPr>
              <p:cNvCxnSpPr/>
              <p:nvPr/>
            </p:nvCxnSpPr>
            <p:spPr>
              <a:xfrm flipV="1">
                <a:off x="5915707"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2D7D358-D651-4D9C-892B-44B924B718B1}"/>
                  </a:ext>
                </a:extLst>
              </p:cNvPr>
              <p:cNvCxnSpPr/>
              <p:nvPr/>
            </p:nvCxnSpPr>
            <p:spPr>
              <a:xfrm flipV="1">
                <a:off x="6203739"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45085E8-3887-480A-9365-7BE814CE686B}"/>
                  </a:ext>
                </a:extLst>
              </p:cNvPr>
              <p:cNvCxnSpPr/>
              <p:nvPr/>
            </p:nvCxnSpPr>
            <p:spPr>
              <a:xfrm flipV="1">
                <a:off x="6491771"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8C88155-BBB0-4B50-A3A6-5171BCCD1145}"/>
                  </a:ext>
                </a:extLst>
              </p:cNvPr>
              <p:cNvCxnSpPr/>
              <p:nvPr/>
            </p:nvCxnSpPr>
            <p:spPr>
              <a:xfrm flipV="1">
                <a:off x="6791907" y="521457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24174B02-9731-4540-A6A8-A3FC13E242EC}"/>
                  </a:ext>
                </a:extLst>
              </p:cNvPr>
              <p:cNvCxnSpPr/>
              <p:nvPr/>
            </p:nvCxnSpPr>
            <p:spPr>
              <a:xfrm flipV="1">
                <a:off x="7102088"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BAE4C1E-FC2A-49D4-8D83-1F050E6A276D}"/>
                  </a:ext>
                </a:extLst>
              </p:cNvPr>
              <p:cNvCxnSpPr/>
              <p:nvPr/>
            </p:nvCxnSpPr>
            <p:spPr>
              <a:xfrm flipV="1">
                <a:off x="7403975"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75712A1-3858-490B-B0F1-33EF10C56D15}"/>
                  </a:ext>
                </a:extLst>
              </p:cNvPr>
              <p:cNvCxnSpPr/>
              <p:nvPr/>
            </p:nvCxnSpPr>
            <p:spPr>
              <a:xfrm flipV="1">
                <a:off x="7692007"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8E90A63-D852-4588-95F6-570ADED14C3E}"/>
                  </a:ext>
                </a:extLst>
              </p:cNvPr>
              <p:cNvCxnSpPr/>
              <p:nvPr/>
            </p:nvCxnSpPr>
            <p:spPr>
              <a:xfrm flipV="1">
                <a:off x="7980039"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31D30C-8EBA-430F-90F3-6A4FE435C731}"/>
                  </a:ext>
                </a:extLst>
              </p:cNvPr>
              <p:cNvCxnSpPr/>
              <p:nvPr/>
            </p:nvCxnSpPr>
            <p:spPr>
              <a:xfrm flipV="1">
                <a:off x="8268071"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19D4056-70CE-43DC-8753-6FD32BB1679B}"/>
                  </a:ext>
                </a:extLst>
              </p:cNvPr>
              <p:cNvCxnSpPr/>
              <p:nvPr/>
            </p:nvCxnSpPr>
            <p:spPr>
              <a:xfrm flipH="1">
                <a:off x="4295525" y="3307748"/>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CEDC5F38-5932-4E1D-92D8-55DA722599FB}"/>
                  </a:ext>
                </a:extLst>
              </p:cNvPr>
              <p:cNvSpPr txBox="1"/>
              <p:nvPr/>
            </p:nvSpPr>
            <p:spPr>
              <a:xfrm>
                <a:off x="7239320" y="5452735"/>
                <a:ext cx="605234" cy="307777"/>
              </a:xfrm>
              <a:prstGeom prst="rect">
                <a:avLst/>
              </a:prstGeom>
              <a:noFill/>
            </p:spPr>
            <p:txBody>
              <a:bodyPr wrap="square" rtlCol="0">
                <a:spAutoFit/>
              </a:bodyPr>
              <a:lstStyle/>
              <a:p>
                <a:r>
                  <a:rPr lang="en-US" sz="1400" dirty="0"/>
                  <a:t>10</a:t>
                </a:r>
              </a:p>
            </p:txBody>
          </p:sp>
          <p:sp>
            <p:nvSpPr>
              <p:cNvPr id="39" name="TextBox 38">
                <a:extLst>
                  <a:ext uri="{FF2B5EF4-FFF2-40B4-BE49-F238E27FC236}">
                    <a16:creationId xmlns:a16="http://schemas.microsoft.com/office/drawing/2014/main" id="{FE61720B-3D95-4212-93AA-6B3617976A53}"/>
                  </a:ext>
                </a:extLst>
              </p:cNvPr>
              <p:cNvSpPr txBox="1"/>
              <p:nvPr/>
            </p:nvSpPr>
            <p:spPr>
              <a:xfrm>
                <a:off x="8399119" y="3822260"/>
                <a:ext cx="762849" cy="369332"/>
              </a:xfrm>
              <a:prstGeom prst="rect">
                <a:avLst/>
              </a:prstGeom>
              <a:noFill/>
            </p:spPr>
            <p:txBody>
              <a:bodyPr wrap="square" rtlCol="0">
                <a:spAutoFit/>
              </a:bodyPr>
              <a:lstStyle/>
              <a:p>
                <a:r>
                  <a:rPr lang="en-US" dirty="0">
                    <a:solidFill>
                      <a:srgbClr val="002060"/>
                    </a:solidFill>
                  </a:rPr>
                  <a:t>Y = 3</a:t>
                </a:r>
              </a:p>
            </p:txBody>
          </p:sp>
          <p:cxnSp>
            <p:nvCxnSpPr>
              <p:cNvPr id="5" name="Straight Connector 4">
                <a:extLst>
                  <a:ext uri="{FF2B5EF4-FFF2-40B4-BE49-F238E27FC236}">
                    <a16:creationId xmlns:a16="http://schemas.microsoft.com/office/drawing/2014/main" id="{60481E44-BBCB-4C6B-891A-8D50A42F6364}"/>
                  </a:ext>
                </a:extLst>
              </p:cNvPr>
              <p:cNvCxnSpPr/>
              <p:nvPr/>
            </p:nvCxnSpPr>
            <p:spPr>
              <a:xfrm>
                <a:off x="4439543" y="4037963"/>
                <a:ext cx="382852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90BAA0D-6B68-41EA-B033-6E495A88F92E}"/>
                  </a:ext>
                </a:extLst>
              </p:cNvPr>
              <p:cNvCxnSpPr/>
              <p:nvPr/>
            </p:nvCxnSpPr>
            <p:spPr>
              <a:xfrm flipH="1">
                <a:off x="4295527" y="4037963"/>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68" name="TextBox 67">
            <a:extLst>
              <a:ext uri="{FF2B5EF4-FFF2-40B4-BE49-F238E27FC236}">
                <a16:creationId xmlns:a16="http://schemas.microsoft.com/office/drawing/2014/main" id="{CBBC7B20-A8A3-4F41-8108-F889BA2DFAA6}"/>
              </a:ext>
            </a:extLst>
          </p:cNvPr>
          <p:cNvSpPr txBox="1"/>
          <p:nvPr/>
        </p:nvSpPr>
        <p:spPr>
          <a:xfrm>
            <a:off x="2424825" y="272645"/>
            <a:ext cx="7700211" cy="584775"/>
          </a:xfrm>
          <a:prstGeom prst="rect">
            <a:avLst/>
          </a:prstGeom>
          <a:noFill/>
        </p:spPr>
        <p:txBody>
          <a:bodyPr wrap="square" rtlCol="0">
            <a:spAutoFit/>
          </a:bodyPr>
          <a:lstStyle/>
          <a:p>
            <a:r>
              <a:rPr lang="en-US" sz="3200" dirty="0"/>
              <a:t>What does “area under the curve” imply?</a:t>
            </a:r>
          </a:p>
        </p:txBody>
      </p:sp>
    </p:spTree>
    <p:extLst>
      <p:ext uri="{BB962C8B-B14F-4D97-AF65-F5344CB8AC3E}">
        <p14:creationId xmlns:p14="http://schemas.microsoft.com/office/powerpoint/2010/main" val="3340416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AAD82B9C-04F1-4554-904F-043BC3B08F00}"/>
              </a:ext>
            </a:extLst>
          </p:cNvPr>
          <p:cNvSpPr txBox="1"/>
          <p:nvPr/>
        </p:nvSpPr>
        <p:spPr>
          <a:xfrm>
            <a:off x="1362999" y="986833"/>
            <a:ext cx="9568237" cy="1200329"/>
          </a:xfrm>
          <a:prstGeom prst="rect">
            <a:avLst/>
          </a:prstGeom>
          <a:noFill/>
        </p:spPr>
        <p:txBody>
          <a:bodyPr wrap="square" rtlCol="0">
            <a:spAutoFit/>
          </a:bodyPr>
          <a:lstStyle/>
          <a:p>
            <a:r>
              <a:rPr lang="en-US" sz="2400" dirty="0"/>
              <a:t>In this simple case, we can use simple geometry to calculate the area of the YELLOW area.  The are of the rectangle is obtained by multiplying the “base” by the “height”.  That is just simple geometry…</a:t>
            </a:r>
          </a:p>
        </p:txBody>
      </p:sp>
      <p:sp>
        <p:nvSpPr>
          <p:cNvPr id="43" name="Slide Number Placeholder 42">
            <a:extLst>
              <a:ext uri="{FF2B5EF4-FFF2-40B4-BE49-F238E27FC236}">
                <a16:creationId xmlns:a16="http://schemas.microsoft.com/office/drawing/2014/main" id="{3CF29846-31A2-4D77-B278-BFE37E04C3E9}"/>
              </a:ext>
            </a:extLst>
          </p:cNvPr>
          <p:cNvSpPr>
            <a:spLocks noGrp="1"/>
          </p:cNvSpPr>
          <p:nvPr>
            <p:ph type="sldNum" sz="quarter" idx="12"/>
          </p:nvPr>
        </p:nvSpPr>
        <p:spPr/>
        <p:txBody>
          <a:bodyPr/>
          <a:lstStyle/>
          <a:p>
            <a:fld id="{5988A0CA-B219-41FB-BA22-8C7F34AE4841}" type="slidenum">
              <a:rPr lang="en-US" smtClean="0"/>
              <a:t>6</a:t>
            </a:fld>
            <a:endParaRPr lang="en-US"/>
          </a:p>
        </p:txBody>
      </p:sp>
      <p:sp>
        <p:nvSpPr>
          <p:cNvPr id="44" name="TextBox 43">
            <a:extLst>
              <a:ext uri="{FF2B5EF4-FFF2-40B4-BE49-F238E27FC236}">
                <a16:creationId xmlns:a16="http://schemas.microsoft.com/office/drawing/2014/main" id="{534AB772-010E-45C4-80B9-14EA9E2E9897}"/>
              </a:ext>
            </a:extLst>
          </p:cNvPr>
          <p:cNvSpPr txBox="1"/>
          <p:nvPr/>
        </p:nvSpPr>
        <p:spPr>
          <a:xfrm>
            <a:off x="1362999" y="2312653"/>
            <a:ext cx="9568237" cy="1200329"/>
          </a:xfrm>
          <a:prstGeom prst="rect">
            <a:avLst/>
          </a:prstGeom>
          <a:noFill/>
        </p:spPr>
        <p:txBody>
          <a:bodyPr wrap="square" rtlCol="0">
            <a:spAutoFit/>
          </a:bodyPr>
          <a:lstStyle/>
          <a:p>
            <a:r>
              <a:rPr lang="en-US" sz="2400" dirty="0"/>
              <a:t>We can’t forget that the base and height have “units”.  If we multiply </a:t>
            </a:r>
            <a:r>
              <a:rPr lang="en-US" sz="2400" b="1" dirty="0"/>
              <a:t>ft/sec</a:t>
            </a:r>
            <a:r>
              <a:rPr lang="en-US" sz="2400" b="1" baseline="30000" dirty="0"/>
              <a:t>2</a:t>
            </a:r>
            <a:r>
              <a:rPr lang="en-US" sz="2400" dirty="0"/>
              <a:t>  times </a:t>
            </a:r>
            <a:r>
              <a:rPr lang="en-US" sz="2400" b="1" dirty="0"/>
              <a:t>sec</a:t>
            </a:r>
            <a:r>
              <a:rPr lang="en-US" sz="2400" dirty="0"/>
              <a:t>, you will notice that the result is </a:t>
            </a:r>
            <a:r>
              <a:rPr lang="en-US" sz="2400" b="1" dirty="0"/>
              <a:t>ft/sec, </a:t>
            </a:r>
            <a:r>
              <a:rPr lang="en-US" sz="2400" dirty="0"/>
              <a:t>which is the units for velocity.</a:t>
            </a:r>
          </a:p>
        </p:txBody>
      </p:sp>
      <p:grpSp>
        <p:nvGrpSpPr>
          <p:cNvPr id="34" name="Group 33">
            <a:extLst>
              <a:ext uri="{FF2B5EF4-FFF2-40B4-BE49-F238E27FC236}">
                <a16:creationId xmlns:a16="http://schemas.microsoft.com/office/drawing/2014/main" id="{560D39DF-7FEF-4BBD-A7DC-23F3F632F7B2}"/>
              </a:ext>
            </a:extLst>
          </p:cNvPr>
          <p:cNvGrpSpPr/>
          <p:nvPr/>
        </p:nvGrpSpPr>
        <p:grpSpPr>
          <a:xfrm>
            <a:off x="3535179" y="3293326"/>
            <a:ext cx="5511909" cy="3245586"/>
            <a:chOff x="3650059" y="2862024"/>
            <a:chExt cx="5511909" cy="3245586"/>
          </a:xfrm>
        </p:grpSpPr>
        <p:sp>
          <p:nvSpPr>
            <p:cNvPr id="35" name="TextBox 34">
              <a:extLst>
                <a:ext uri="{FF2B5EF4-FFF2-40B4-BE49-F238E27FC236}">
                  <a16:creationId xmlns:a16="http://schemas.microsoft.com/office/drawing/2014/main" id="{B9CBF46B-B7E5-44B5-90C3-1C19C2953FC6}"/>
                </a:ext>
              </a:extLst>
            </p:cNvPr>
            <p:cNvSpPr txBox="1"/>
            <p:nvPr/>
          </p:nvSpPr>
          <p:spPr>
            <a:xfrm rot="16200000">
              <a:off x="2842000" y="3670083"/>
              <a:ext cx="2016227" cy="400110"/>
            </a:xfrm>
            <a:prstGeom prst="rect">
              <a:avLst/>
            </a:prstGeom>
            <a:noFill/>
          </p:spPr>
          <p:txBody>
            <a:bodyPr wrap="square" rtlCol="0">
              <a:spAutoFit/>
            </a:bodyPr>
            <a:lstStyle/>
            <a:p>
              <a:r>
                <a:rPr lang="en-US" sz="2000" dirty="0"/>
                <a:t>a  (ft/sec</a:t>
              </a:r>
              <a:r>
                <a:rPr lang="en-US" sz="2000" baseline="30000" dirty="0"/>
                <a:t>2</a:t>
              </a:r>
              <a:r>
                <a:rPr lang="en-US" sz="2000" dirty="0"/>
                <a:t>)</a:t>
              </a:r>
            </a:p>
          </p:txBody>
        </p:sp>
        <p:sp>
          <p:nvSpPr>
            <p:cNvPr id="38" name="TextBox 37">
              <a:extLst>
                <a:ext uri="{FF2B5EF4-FFF2-40B4-BE49-F238E27FC236}">
                  <a16:creationId xmlns:a16="http://schemas.microsoft.com/office/drawing/2014/main" id="{A9F96C1C-6533-4F04-AF5E-7CFCA80BCC7A}"/>
                </a:ext>
              </a:extLst>
            </p:cNvPr>
            <p:cNvSpPr txBox="1"/>
            <p:nvPr/>
          </p:nvSpPr>
          <p:spPr>
            <a:xfrm>
              <a:off x="5480183" y="5707500"/>
              <a:ext cx="1621905" cy="400110"/>
            </a:xfrm>
            <a:prstGeom prst="rect">
              <a:avLst/>
            </a:prstGeom>
            <a:noFill/>
          </p:spPr>
          <p:txBody>
            <a:bodyPr wrap="square" rtlCol="0">
              <a:spAutoFit/>
            </a:bodyPr>
            <a:lstStyle/>
            <a:p>
              <a:r>
                <a:rPr lang="en-US" sz="2000" dirty="0"/>
                <a:t>Time  (sec)</a:t>
              </a:r>
            </a:p>
          </p:txBody>
        </p:sp>
        <p:grpSp>
          <p:nvGrpSpPr>
            <p:cNvPr id="40" name="Group 39">
              <a:extLst>
                <a:ext uri="{FF2B5EF4-FFF2-40B4-BE49-F238E27FC236}">
                  <a16:creationId xmlns:a16="http://schemas.microsoft.com/office/drawing/2014/main" id="{EDC31B41-AE57-4522-AD4C-D9F59EBD1F7A}"/>
                </a:ext>
              </a:extLst>
            </p:cNvPr>
            <p:cNvGrpSpPr/>
            <p:nvPr/>
          </p:nvGrpSpPr>
          <p:grpSpPr>
            <a:xfrm>
              <a:off x="4194349" y="3244217"/>
              <a:ext cx="4967619" cy="2516300"/>
              <a:chOff x="4194349" y="3244217"/>
              <a:chExt cx="4967619" cy="2516300"/>
            </a:xfrm>
          </p:grpSpPr>
          <p:sp>
            <p:nvSpPr>
              <p:cNvPr id="41" name="Rectangle 40">
                <a:extLst>
                  <a:ext uri="{FF2B5EF4-FFF2-40B4-BE49-F238E27FC236}">
                    <a16:creationId xmlns:a16="http://schemas.microsoft.com/office/drawing/2014/main" id="{D9A2DEBD-A628-402A-B131-A3233B5E7DFB}"/>
                  </a:ext>
                </a:extLst>
              </p:cNvPr>
              <p:cNvSpPr/>
              <p:nvPr/>
            </p:nvSpPr>
            <p:spPr>
              <a:xfrm>
                <a:off x="4417349" y="4037963"/>
                <a:ext cx="1806788" cy="125734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a:extLst>
                  <a:ext uri="{FF2B5EF4-FFF2-40B4-BE49-F238E27FC236}">
                    <a16:creationId xmlns:a16="http://schemas.microsoft.com/office/drawing/2014/main" id="{E8649798-6927-49B6-874D-1C7C24281325}"/>
                  </a:ext>
                </a:extLst>
              </p:cNvPr>
              <p:cNvCxnSpPr>
                <a:cxnSpLocks/>
              </p:cNvCxnSpPr>
              <p:nvPr/>
            </p:nvCxnSpPr>
            <p:spPr>
              <a:xfrm>
                <a:off x="4285561" y="5314309"/>
                <a:ext cx="4113558" cy="37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DD066277-6F31-49A4-A90C-3455D2A94990}"/>
                  </a:ext>
                </a:extLst>
              </p:cNvPr>
              <p:cNvSpPr txBox="1"/>
              <p:nvPr/>
            </p:nvSpPr>
            <p:spPr>
              <a:xfrm>
                <a:off x="4194349" y="5446023"/>
                <a:ext cx="605234" cy="307777"/>
              </a:xfrm>
              <a:prstGeom prst="rect">
                <a:avLst/>
              </a:prstGeom>
              <a:noFill/>
            </p:spPr>
            <p:txBody>
              <a:bodyPr wrap="square" rtlCol="0">
                <a:spAutoFit/>
              </a:bodyPr>
              <a:lstStyle/>
              <a:p>
                <a:r>
                  <a:rPr lang="en-US" sz="1400" dirty="0"/>
                  <a:t>0</a:t>
                </a:r>
              </a:p>
            </p:txBody>
          </p:sp>
          <p:sp>
            <p:nvSpPr>
              <p:cNvPr id="47" name="TextBox 46">
                <a:extLst>
                  <a:ext uri="{FF2B5EF4-FFF2-40B4-BE49-F238E27FC236}">
                    <a16:creationId xmlns:a16="http://schemas.microsoft.com/office/drawing/2014/main" id="{C70BED1C-651E-430F-8C2F-D8F01DD479DC}"/>
                  </a:ext>
                </a:extLst>
              </p:cNvPr>
              <p:cNvSpPr txBox="1"/>
              <p:nvPr/>
            </p:nvSpPr>
            <p:spPr>
              <a:xfrm>
                <a:off x="5784577" y="5452740"/>
                <a:ext cx="605234" cy="307777"/>
              </a:xfrm>
              <a:prstGeom prst="rect">
                <a:avLst/>
              </a:prstGeom>
              <a:noFill/>
            </p:spPr>
            <p:txBody>
              <a:bodyPr wrap="square" rtlCol="0">
                <a:spAutoFit/>
              </a:bodyPr>
              <a:lstStyle/>
              <a:p>
                <a:r>
                  <a:rPr lang="en-US" sz="1400" dirty="0"/>
                  <a:t>5</a:t>
                </a:r>
              </a:p>
            </p:txBody>
          </p:sp>
          <p:cxnSp>
            <p:nvCxnSpPr>
              <p:cNvPr id="48" name="Straight Connector 47">
                <a:extLst>
                  <a:ext uri="{FF2B5EF4-FFF2-40B4-BE49-F238E27FC236}">
                    <a16:creationId xmlns:a16="http://schemas.microsoft.com/office/drawing/2014/main" id="{17E39843-AF89-4385-847D-3725E1089B47}"/>
                  </a:ext>
                </a:extLst>
              </p:cNvPr>
              <p:cNvCxnSpPr>
                <a:cxnSpLocks/>
              </p:cNvCxnSpPr>
              <p:nvPr/>
            </p:nvCxnSpPr>
            <p:spPr>
              <a:xfrm flipH="1">
                <a:off x="4417349" y="3244217"/>
                <a:ext cx="22194" cy="21946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257DCD7-9651-4267-9A39-36535DEB36E1}"/>
                  </a:ext>
                </a:extLst>
              </p:cNvPr>
              <p:cNvCxnSpPr/>
              <p:nvPr/>
            </p:nvCxnSpPr>
            <p:spPr>
              <a:xfrm flipH="1">
                <a:off x="4295527" y="4446204"/>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35627D9A-0D83-44BD-A94A-40231D455EBB}"/>
                  </a:ext>
                </a:extLst>
              </p:cNvPr>
              <p:cNvCxnSpPr/>
              <p:nvPr/>
            </p:nvCxnSpPr>
            <p:spPr>
              <a:xfrm flipH="1">
                <a:off x="4295527" y="4878252"/>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70DD800-0A90-4B43-A2B0-17F1E1576196}"/>
                  </a:ext>
                </a:extLst>
              </p:cNvPr>
              <p:cNvCxnSpPr/>
              <p:nvPr/>
            </p:nvCxnSpPr>
            <p:spPr>
              <a:xfrm flipH="1">
                <a:off x="4295527" y="3654116"/>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0B9FA5C-7477-4F17-961E-92B8C7E7418A}"/>
                  </a:ext>
                </a:extLst>
              </p:cNvPr>
              <p:cNvCxnSpPr/>
              <p:nvPr/>
            </p:nvCxnSpPr>
            <p:spPr>
              <a:xfrm flipV="1">
                <a:off x="4727575" y="520072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86AB898-1D19-48D4-8F13-B8AB267561B9}"/>
                  </a:ext>
                </a:extLst>
              </p:cNvPr>
              <p:cNvCxnSpPr/>
              <p:nvPr/>
            </p:nvCxnSpPr>
            <p:spPr>
              <a:xfrm flipV="1">
                <a:off x="5037756"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B3E50F9-DBF5-4BC0-8D9E-E9B36F5AB4B6}"/>
                  </a:ext>
                </a:extLst>
              </p:cNvPr>
              <p:cNvCxnSpPr/>
              <p:nvPr/>
            </p:nvCxnSpPr>
            <p:spPr>
              <a:xfrm flipV="1">
                <a:off x="5339643"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98A80C1-6479-45DC-9231-F55C62E08F9F}"/>
                  </a:ext>
                </a:extLst>
              </p:cNvPr>
              <p:cNvCxnSpPr/>
              <p:nvPr/>
            </p:nvCxnSpPr>
            <p:spPr>
              <a:xfrm flipV="1">
                <a:off x="5627675"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F6DE5A8-7052-4AB7-8763-57AD9270B7E5}"/>
                  </a:ext>
                </a:extLst>
              </p:cNvPr>
              <p:cNvCxnSpPr/>
              <p:nvPr/>
            </p:nvCxnSpPr>
            <p:spPr>
              <a:xfrm flipV="1">
                <a:off x="5915707"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AD12B926-5669-472C-A163-A71F87D16E9F}"/>
                  </a:ext>
                </a:extLst>
              </p:cNvPr>
              <p:cNvCxnSpPr/>
              <p:nvPr/>
            </p:nvCxnSpPr>
            <p:spPr>
              <a:xfrm flipV="1">
                <a:off x="6203739"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5235C19B-71B4-4841-8134-67E71DECD22A}"/>
                  </a:ext>
                </a:extLst>
              </p:cNvPr>
              <p:cNvCxnSpPr/>
              <p:nvPr/>
            </p:nvCxnSpPr>
            <p:spPr>
              <a:xfrm flipV="1">
                <a:off x="6491771"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C470636-B35B-4446-9510-6E51D766C864}"/>
                  </a:ext>
                </a:extLst>
              </p:cNvPr>
              <p:cNvCxnSpPr/>
              <p:nvPr/>
            </p:nvCxnSpPr>
            <p:spPr>
              <a:xfrm flipV="1">
                <a:off x="6791907" y="521457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6158F0C-5DEF-47E1-9281-2C1320DAC94D}"/>
                  </a:ext>
                </a:extLst>
              </p:cNvPr>
              <p:cNvCxnSpPr/>
              <p:nvPr/>
            </p:nvCxnSpPr>
            <p:spPr>
              <a:xfrm flipV="1">
                <a:off x="7102088"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C0FB747D-1924-49BC-9D61-7FDF98995FDB}"/>
                  </a:ext>
                </a:extLst>
              </p:cNvPr>
              <p:cNvCxnSpPr/>
              <p:nvPr/>
            </p:nvCxnSpPr>
            <p:spPr>
              <a:xfrm flipV="1">
                <a:off x="7403975"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6074B44-CEE3-4F1D-8F72-DC97DA98C11D}"/>
                  </a:ext>
                </a:extLst>
              </p:cNvPr>
              <p:cNvCxnSpPr/>
              <p:nvPr/>
            </p:nvCxnSpPr>
            <p:spPr>
              <a:xfrm flipV="1">
                <a:off x="7692007"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2BB640A-DB06-45F8-AED2-CFA4E3C3B504}"/>
                  </a:ext>
                </a:extLst>
              </p:cNvPr>
              <p:cNvCxnSpPr/>
              <p:nvPr/>
            </p:nvCxnSpPr>
            <p:spPr>
              <a:xfrm flipV="1">
                <a:off x="7980039"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F81D25F-412B-4084-AC9C-7527FDD87E6D}"/>
                  </a:ext>
                </a:extLst>
              </p:cNvPr>
              <p:cNvCxnSpPr/>
              <p:nvPr/>
            </p:nvCxnSpPr>
            <p:spPr>
              <a:xfrm flipV="1">
                <a:off x="8268071"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33D0EF5-022B-4E53-80C3-E2A5306CB56A}"/>
                  </a:ext>
                </a:extLst>
              </p:cNvPr>
              <p:cNvCxnSpPr/>
              <p:nvPr/>
            </p:nvCxnSpPr>
            <p:spPr>
              <a:xfrm flipH="1">
                <a:off x="4295525" y="3307748"/>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342303B6-5664-4BFD-88B0-B12AE2682989}"/>
                  </a:ext>
                </a:extLst>
              </p:cNvPr>
              <p:cNvSpPr txBox="1"/>
              <p:nvPr/>
            </p:nvSpPr>
            <p:spPr>
              <a:xfrm>
                <a:off x="7239320" y="5452735"/>
                <a:ext cx="605234" cy="307777"/>
              </a:xfrm>
              <a:prstGeom prst="rect">
                <a:avLst/>
              </a:prstGeom>
              <a:noFill/>
            </p:spPr>
            <p:txBody>
              <a:bodyPr wrap="square" rtlCol="0">
                <a:spAutoFit/>
              </a:bodyPr>
              <a:lstStyle/>
              <a:p>
                <a:r>
                  <a:rPr lang="en-US" sz="1400" dirty="0"/>
                  <a:t>10</a:t>
                </a:r>
              </a:p>
            </p:txBody>
          </p:sp>
          <p:sp>
            <p:nvSpPr>
              <p:cNvPr id="68" name="TextBox 67">
                <a:extLst>
                  <a:ext uri="{FF2B5EF4-FFF2-40B4-BE49-F238E27FC236}">
                    <a16:creationId xmlns:a16="http://schemas.microsoft.com/office/drawing/2014/main" id="{27946333-40AA-485E-A43C-67442B3BD165}"/>
                  </a:ext>
                </a:extLst>
              </p:cNvPr>
              <p:cNvSpPr txBox="1"/>
              <p:nvPr/>
            </p:nvSpPr>
            <p:spPr>
              <a:xfrm>
                <a:off x="8399119" y="3822260"/>
                <a:ext cx="762849" cy="369332"/>
              </a:xfrm>
              <a:prstGeom prst="rect">
                <a:avLst/>
              </a:prstGeom>
              <a:noFill/>
            </p:spPr>
            <p:txBody>
              <a:bodyPr wrap="square" rtlCol="0">
                <a:spAutoFit/>
              </a:bodyPr>
              <a:lstStyle/>
              <a:p>
                <a:r>
                  <a:rPr lang="en-US" dirty="0">
                    <a:solidFill>
                      <a:srgbClr val="002060"/>
                    </a:solidFill>
                  </a:rPr>
                  <a:t>Y = 3</a:t>
                </a:r>
              </a:p>
            </p:txBody>
          </p:sp>
          <p:cxnSp>
            <p:nvCxnSpPr>
              <p:cNvPr id="69" name="Straight Connector 68">
                <a:extLst>
                  <a:ext uri="{FF2B5EF4-FFF2-40B4-BE49-F238E27FC236}">
                    <a16:creationId xmlns:a16="http://schemas.microsoft.com/office/drawing/2014/main" id="{5D736FCA-94CB-46D9-9285-E7387C52D098}"/>
                  </a:ext>
                </a:extLst>
              </p:cNvPr>
              <p:cNvCxnSpPr/>
              <p:nvPr/>
            </p:nvCxnSpPr>
            <p:spPr>
              <a:xfrm>
                <a:off x="4439543" y="4037963"/>
                <a:ext cx="382852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F94B8600-9E3F-4FE5-BB05-CCD0FE18BBBE}"/>
                  </a:ext>
                </a:extLst>
              </p:cNvPr>
              <p:cNvCxnSpPr/>
              <p:nvPr/>
            </p:nvCxnSpPr>
            <p:spPr>
              <a:xfrm flipH="1">
                <a:off x="4295527" y="4037963"/>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70" name="TextBox 69">
            <a:extLst>
              <a:ext uri="{FF2B5EF4-FFF2-40B4-BE49-F238E27FC236}">
                <a16:creationId xmlns:a16="http://schemas.microsoft.com/office/drawing/2014/main" id="{ECAE6045-2815-4E2E-BFF8-D31CEF00817B}"/>
              </a:ext>
            </a:extLst>
          </p:cNvPr>
          <p:cNvSpPr txBox="1"/>
          <p:nvPr/>
        </p:nvSpPr>
        <p:spPr>
          <a:xfrm>
            <a:off x="2424825" y="272645"/>
            <a:ext cx="7700211" cy="584775"/>
          </a:xfrm>
          <a:prstGeom prst="rect">
            <a:avLst/>
          </a:prstGeom>
          <a:noFill/>
        </p:spPr>
        <p:txBody>
          <a:bodyPr wrap="square" rtlCol="0">
            <a:spAutoFit/>
          </a:bodyPr>
          <a:lstStyle/>
          <a:p>
            <a:r>
              <a:rPr lang="en-US" sz="3200" dirty="0"/>
              <a:t>What does “area under the curve” imply?</a:t>
            </a:r>
          </a:p>
        </p:txBody>
      </p:sp>
      <p:sp>
        <p:nvSpPr>
          <p:cNvPr id="6" name="TextBox 5">
            <a:extLst>
              <a:ext uri="{FF2B5EF4-FFF2-40B4-BE49-F238E27FC236}">
                <a16:creationId xmlns:a16="http://schemas.microsoft.com/office/drawing/2014/main" id="{31526E97-AF94-4386-82FF-8EA2CC8415C6}"/>
              </a:ext>
            </a:extLst>
          </p:cNvPr>
          <p:cNvSpPr txBox="1"/>
          <p:nvPr/>
        </p:nvSpPr>
        <p:spPr>
          <a:xfrm>
            <a:off x="4612695" y="4622894"/>
            <a:ext cx="1306840" cy="923330"/>
          </a:xfrm>
          <a:prstGeom prst="rect">
            <a:avLst/>
          </a:prstGeom>
          <a:noFill/>
        </p:spPr>
        <p:txBody>
          <a:bodyPr wrap="square" rtlCol="0">
            <a:spAutoFit/>
          </a:bodyPr>
          <a:lstStyle/>
          <a:p>
            <a:r>
              <a:rPr lang="en-US" dirty="0"/>
              <a:t>A = B * H</a:t>
            </a:r>
          </a:p>
          <a:p>
            <a:r>
              <a:rPr lang="en-US" dirty="0"/>
              <a:t>A = 3 * 6 </a:t>
            </a:r>
          </a:p>
          <a:p>
            <a:r>
              <a:rPr lang="en-US" dirty="0"/>
              <a:t>A = 18</a:t>
            </a:r>
          </a:p>
        </p:txBody>
      </p:sp>
      <p:sp>
        <p:nvSpPr>
          <p:cNvPr id="22" name="TextBox 21">
            <a:extLst>
              <a:ext uri="{FF2B5EF4-FFF2-40B4-BE49-F238E27FC236}">
                <a16:creationId xmlns:a16="http://schemas.microsoft.com/office/drawing/2014/main" id="{349D9D2B-F8E2-4322-B1A0-934A1CA2D1DA}"/>
              </a:ext>
            </a:extLst>
          </p:cNvPr>
          <p:cNvSpPr txBox="1"/>
          <p:nvPr/>
        </p:nvSpPr>
        <p:spPr>
          <a:xfrm>
            <a:off x="6376890" y="4877506"/>
            <a:ext cx="3748137" cy="369332"/>
          </a:xfrm>
          <a:prstGeom prst="rect">
            <a:avLst/>
          </a:prstGeom>
          <a:noFill/>
        </p:spPr>
        <p:txBody>
          <a:bodyPr wrap="square" rtlCol="0">
            <a:spAutoFit/>
          </a:bodyPr>
          <a:lstStyle/>
          <a:p>
            <a:r>
              <a:rPr lang="en-US" dirty="0"/>
              <a:t>Units  =  ft/sec</a:t>
            </a:r>
            <a:r>
              <a:rPr lang="en-US" baseline="30000" dirty="0"/>
              <a:t>2</a:t>
            </a:r>
            <a:r>
              <a:rPr lang="en-US" dirty="0"/>
              <a:t>  *  sec  =  ft/sec</a:t>
            </a:r>
          </a:p>
        </p:txBody>
      </p:sp>
    </p:spTree>
    <p:extLst>
      <p:ext uri="{BB962C8B-B14F-4D97-AF65-F5344CB8AC3E}">
        <p14:creationId xmlns:p14="http://schemas.microsoft.com/office/powerpoint/2010/main" val="199113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AAD82B9C-04F1-4554-904F-043BC3B08F00}"/>
              </a:ext>
            </a:extLst>
          </p:cNvPr>
          <p:cNvSpPr txBox="1"/>
          <p:nvPr/>
        </p:nvSpPr>
        <p:spPr>
          <a:xfrm>
            <a:off x="1362999" y="1004332"/>
            <a:ext cx="9958681" cy="830997"/>
          </a:xfrm>
          <a:prstGeom prst="rect">
            <a:avLst/>
          </a:prstGeom>
          <a:noFill/>
        </p:spPr>
        <p:txBody>
          <a:bodyPr wrap="square" rtlCol="0">
            <a:spAutoFit/>
          </a:bodyPr>
          <a:lstStyle/>
          <a:p>
            <a:r>
              <a:rPr lang="en-US" sz="2400" dirty="0"/>
              <a:t>From this, we can see that the </a:t>
            </a:r>
            <a:r>
              <a:rPr lang="en-US" sz="2400" b="1" dirty="0"/>
              <a:t>area under an acceleration curve</a:t>
            </a:r>
            <a:r>
              <a:rPr lang="en-US" sz="2400" dirty="0"/>
              <a:t> is </a:t>
            </a:r>
            <a:r>
              <a:rPr lang="en-US" sz="2400" b="1" dirty="0"/>
              <a:t>velocity (ft/sec)</a:t>
            </a:r>
            <a:r>
              <a:rPr lang="en-US" sz="2400" dirty="0"/>
              <a:t>…</a:t>
            </a:r>
          </a:p>
        </p:txBody>
      </p:sp>
      <p:sp>
        <p:nvSpPr>
          <p:cNvPr id="43" name="Slide Number Placeholder 42">
            <a:extLst>
              <a:ext uri="{FF2B5EF4-FFF2-40B4-BE49-F238E27FC236}">
                <a16:creationId xmlns:a16="http://schemas.microsoft.com/office/drawing/2014/main" id="{3CF29846-31A2-4D77-B278-BFE37E04C3E9}"/>
              </a:ext>
            </a:extLst>
          </p:cNvPr>
          <p:cNvSpPr>
            <a:spLocks noGrp="1"/>
          </p:cNvSpPr>
          <p:nvPr>
            <p:ph type="sldNum" sz="quarter" idx="12"/>
          </p:nvPr>
        </p:nvSpPr>
        <p:spPr/>
        <p:txBody>
          <a:bodyPr/>
          <a:lstStyle/>
          <a:p>
            <a:fld id="{5988A0CA-B219-41FB-BA22-8C7F34AE4841}" type="slidenum">
              <a:rPr lang="en-US" smtClean="0"/>
              <a:t>7</a:t>
            </a:fld>
            <a:endParaRPr lang="en-US"/>
          </a:p>
        </p:txBody>
      </p:sp>
      <p:sp>
        <p:nvSpPr>
          <p:cNvPr id="44" name="TextBox 43">
            <a:extLst>
              <a:ext uri="{FF2B5EF4-FFF2-40B4-BE49-F238E27FC236}">
                <a16:creationId xmlns:a16="http://schemas.microsoft.com/office/drawing/2014/main" id="{534AB772-010E-45C4-80B9-14EA9E2E9897}"/>
              </a:ext>
            </a:extLst>
          </p:cNvPr>
          <p:cNvSpPr txBox="1"/>
          <p:nvPr/>
        </p:nvSpPr>
        <p:spPr>
          <a:xfrm>
            <a:off x="1362998" y="1904404"/>
            <a:ext cx="9679076" cy="830997"/>
          </a:xfrm>
          <a:prstGeom prst="rect">
            <a:avLst/>
          </a:prstGeom>
          <a:noFill/>
        </p:spPr>
        <p:txBody>
          <a:bodyPr wrap="square" rtlCol="0">
            <a:spAutoFit/>
          </a:bodyPr>
          <a:lstStyle/>
          <a:p>
            <a:r>
              <a:rPr lang="en-US" sz="2400" dirty="0"/>
              <a:t>This is kind of profound, if we integrate an acceleration curve, we get velocity.  </a:t>
            </a:r>
          </a:p>
        </p:txBody>
      </p:sp>
      <p:grpSp>
        <p:nvGrpSpPr>
          <p:cNvPr id="34" name="Group 33">
            <a:extLst>
              <a:ext uri="{FF2B5EF4-FFF2-40B4-BE49-F238E27FC236}">
                <a16:creationId xmlns:a16="http://schemas.microsoft.com/office/drawing/2014/main" id="{91F92B82-A061-46F1-8189-AF524350CFAD}"/>
              </a:ext>
            </a:extLst>
          </p:cNvPr>
          <p:cNvGrpSpPr/>
          <p:nvPr/>
        </p:nvGrpSpPr>
        <p:grpSpPr>
          <a:xfrm>
            <a:off x="3535179" y="3293326"/>
            <a:ext cx="5511909" cy="3245586"/>
            <a:chOff x="3650059" y="2862024"/>
            <a:chExt cx="5511909" cy="3245586"/>
          </a:xfrm>
        </p:grpSpPr>
        <p:sp>
          <p:nvSpPr>
            <p:cNvPr id="35" name="TextBox 34">
              <a:extLst>
                <a:ext uri="{FF2B5EF4-FFF2-40B4-BE49-F238E27FC236}">
                  <a16:creationId xmlns:a16="http://schemas.microsoft.com/office/drawing/2014/main" id="{BBD008C6-CD22-4FFC-A3F9-2F0E9E5B37DE}"/>
                </a:ext>
              </a:extLst>
            </p:cNvPr>
            <p:cNvSpPr txBox="1"/>
            <p:nvPr/>
          </p:nvSpPr>
          <p:spPr>
            <a:xfrm rot="16200000">
              <a:off x="2842000" y="3670083"/>
              <a:ext cx="2016227" cy="400110"/>
            </a:xfrm>
            <a:prstGeom prst="rect">
              <a:avLst/>
            </a:prstGeom>
            <a:noFill/>
          </p:spPr>
          <p:txBody>
            <a:bodyPr wrap="square" rtlCol="0">
              <a:spAutoFit/>
            </a:bodyPr>
            <a:lstStyle/>
            <a:p>
              <a:r>
                <a:rPr lang="en-US" sz="2000" dirty="0"/>
                <a:t>a  (ft/sec</a:t>
              </a:r>
              <a:r>
                <a:rPr lang="en-US" sz="2000" baseline="30000" dirty="0"/>
                <a:t>2</a:t>
              </a:r>
              <a:r>
                <a:rPr lang="en-US" sz="2000" dirty="0"/>
                <a:t>)</a:t>
              </a:r>
            </a:p>
          </p:txBody>
        </p:sp>
        <p:sp>
          <p:nvSpPr>
            <p:cNvPr id="38" name="TextBox 37">
              <a:extLst>
                <a:ext uri="{FF2B5EF4-FFF2-40B4-BE49-F238E27FC236}">
                  <a16:creationId xmlns:a16="http://schemas.microsoft.com/office/drawing/2014/main" id="{55DFE786-7280-492C-9D4E-25E6F94A177C}"/>
                </a:ext>
              </a:extLst>
            </p:cNvPr>
            <p:cNvSpPr txBox="1"/>
            <p:nvPr/>
          </p:nvSpPr>
          <p:spPr>
            <a:xfrm>
              <a:off x="5480183" y="5707500"/>
              <a:ext cx="1621905" cy="400110"/>
            </a:xfrm>
            <a:prstGeom prst="rect">
              <a:avLst/>
            </a:prstGeom>
            <a:noFill/>
          </p:spPr>
          <p:txBody>
            <a:bodyPr wrap="square" rtlCol="0">
              <a:spAutoFit/>
            </a:bodyPr>
            <a:lstStyle/>
            <a:p>
              <a:r>
                <a:rPr lang="en-US" sz="2000" dirty="0"/>
                <a:t>Time  (sec)</a:t>
              </a:r>
            </a:p>
          </p:txBody>
        </p:sp>
        <p:grpSp>
          <p:nvGrpSpPr>
            <p:cNvPr id="40" name="Group 39">
              <a:extLst>
                <a:ext uri="{FF2B5EF4-FFF2-40B4-BE49-F238E27FC236}">
                  <a16:creationId xmlns:a16="http://schemas.microsoft.com/office/drawing/2014/main" id="{99436DE6-1178-4322-B877-EF2F8CF72829}"/>
                </a:ext>
              </a:extLst>
            </p:cNvPr>
            <p:cNvGrpSpPr/>
            <p:nvPr/>
          </p:nvGrpSpPr>
          <p:grpSpPr>
            <a:xfrm>
              <a:off x="4194349" y="3244217"/>
              <a:ext cx="4967619" cy="2516300"/>
              <a:chOff x="4194349" y="3244217"/>
              <a:chExt cx="4967619" cy="2516300"/>
            </a:xfrm>
          </p:grpSpPr>
          <p:sp>
            <p:nvSpPr>
              <p:cNvPr id="41" name="Rectangle 40">
                <a:extLst>
                  <a:ext uri="{FF2B5EF4-FFF2-40B4-BE49-F238E27FC236}">
                    <a16:creationId xmlns:a16="http://schemas.microsoft.com/office/drawing/2014/main" id="{34D66BD7-8E12-41ED-BE29-C4A6DF120D06}"/>
                  </a:ext>
                </a:extLst>
              </p:cNvPr>
              <p:cNvSpPr/>
              <p:nvPr/>
            </p:nvSpPr>
            <p:spPr>
              <a:xfrm>
                <a:off x="4417349" y="4037963"/>
                <a:ext cx="1806788" cy="125734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a:extLst>
                  <a:ext uri="{FF2B5EF4-FFF2-40B4-BE49-F238E27FC236}">
                    <a16:creationId xmlns:a16="http://schemas.microsoft.com/office/drawing/2014/main" id="{7AD2990A-ABF5-4878-95E9-08A038031B3C}"/>
                  </a:ext>
                </a:extLst>
              </p:cNvPr>
              <p:cNvCxnSpPr>
                <a:cxnSpLocks/>
              </p:cNvCxnSpPr>
              <p:nvPr/>
            </p:nvCxnSpPr>
            <p:spPr>
              <a:xfrm>
                <a:off x="4285561" y="5314309"/>
                <a:ext cx="4113558" cy="37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AA7E5E93-0591-4CB6-9FAB-83A16E1B8CA0}"/>
                  </a:ext>
                </a:extLst>
              </p:cNvPr>
              <p:cNvSpPr txBox="1"/>
              <p:nvPr/>
            </p:nvSpPr>
            <p:spPr>
              <a:xfrm>
                <a:off x="4194349" y="5446023"/>
                <a:ext cx="605234" cy="307777"/>
              </a:xfrm>
              <a:prstGeom prst="rect">
                <a:avLst/>
              </a:prstGeom>
              <a:noFill/>
            </p:spPr>
            <p:txBody>
              <a:bodyPr wrap="square" rtlCol="0">
                <a:spAutoFit/>
              </a:bodyPr>
              <a:lstStyle/>
              <a:p>
                <a:r>
                  <a:rPr lang="en-US" sz="1400" dirty="0"/>
                  <a:t>0</a:t>
                </a:r>
              </a:p>
            </p:txBody>
          </p:sp>
          <p:sp>
            <p:nvSpPr>
              <p:cNvPr id="47" name="TextBox 46">
                <a:extLst>
                  <a:ext uri="{FF2B5EF4-FFF2-40B4-BE49-F238E27FC236}">
                    <a16:creationId xmlns:a16="http://schemas.microsoft.com/office/drawing/2014/main" id="{71383821-6C48-4F6C-A9FD-EB654483A33E}"/>
                  </a:ext>
                </a:extLst>
              </p:cNvPr>
              <p:cNvSpPr txBox="1"/>
              <p:nvPr/>
            </p:nvSpPr>
            <p:spPr>
              <a:xfrm>
                <a:off x="5784577" y="5452740"/>
                <a:ext cx="605234" cy="307777"/>
              </a:xfrm>
              <a:prstGeom prst="rect">
                <a:avLst/>
              </a:prstGeom>
              <a:noFill/>
            </p:spPr>
            <p:txBody>
              <a:bodyPr wrap="square" rtlCol="0">
                <a:spAutoFit/>
              </a:bodyPr>
              <a:lstStyle/>
              <a:p>
                <a:r>
                  <a:rPr lang="en-US" sz="1400" dirty="0"/>
                  <a:t>5</a:t>
                </a:r>
              </a:p>
            </p:txBody>
          </p:sp>
          <p:cxnSp>
            <p:nvCxnSpPr>
              <p:cNvPr id="48" name="Straight Connector 47">
                <a:extLst>
                  <a:ext uri="{FF2B5EF4-FFF2-40B4-BE49-F238E27FC236}">
                    <a16:creationId xmlns:a16="http://schemas.microsoft.com/office/drawing/2014/main" id="{232502CA-EB7E-406A-A14F-5C1EEAF47DD0}"/>
                  </a:ext>
                </a:extLst>
              </p:cNvPr>
              <p:cNvCxnSpPr>
                <a:cxnSpLocks/>
              </p:cNvCxnSpPr>
              <p:nvPr/>
            </p:nvCxnSpPr>
            <p:spPr>
              <a:xfrm flipH="1">
                <a:off x="4417349" y="3244217"/>
                <a:ext cx="22194" cy="21946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425AC20-E9FF-469A-9478-E815211D76E1}"/>
                  </a:ext>
                </a:extLst>
              </p:cNvPr>
              <p:cNvCxnSpPr/>
              <p:nvPr/>
            </p:nvCxnSpPr>
            <p:spPr>
              <a:xfrm flipH="1">
                <a:off x="4295527" y="4446204"/>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135C607-509B-428E-96F0-319F47A62748}"/>
                  </a:ext>
                </a:extLst>
              </p:cNvPr>
              <p:cNvCxnSpPr/>
              <p:nvPr/>
            </p:nvCxnSpPr>
            <p:spPr>
              <a:xfrm flipH="1">
                <a:off x="4295527" y="4878252"/>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271B4F49-607C-4D24-BC71-03F2261EB88F}"/>
                  </a:ext>
                </a:extLst>
              </p:cNvPr>
              <p:cNvCxnSpPr/>
              <p:nvPr/>
            </p:nvCxnSpPr>
            <p:spPr>
              <a:xfrm flipH="1">
                <a:off x="4295527" y="3654116"/>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D4BBE61-3481-479A-A2E1-F89DB933369E}"/>
                  </a:ext>
                </a:extLst>
              </p:cNvPr>
              <p:cNvCxnSpPr/>
              <p:nvPr/>
            </p:nvCxnSpPr>
            <p:spPr>
              <a:xfrm flipV="1">
                <a:off x="4727575" y="520072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331FFFAC-B3E4-4D8D-8D5F-370C012EB953}"/>
                  </a:ext>
                </a:extLst>
              </p:cNvPr>
              <p:cNvCxnSpPr/>
              <p:nvPr/>
            </p:nvCxnSpPr>
            <p:spPr>
              <a:xfrm flipV="1">
                <a:off x="5037756"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DBF3964E-DD38-4A42-BA97-2D6B44DF4E8C}"/>
                  </a:ext>
                </a:extLst>
              </p:cNvPr>
              <p:cNvCxnSpPr/>
              <p:nvPr/>
            </p:nvCxnSpPr>
            <p:spPr>
              <a:xfrm flipV="1">
                <a:off x="5339643"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8ED1A15-9560-46CD-A5CB-DDA027675F97}"/>
                  </a:ext>
                </a:extLst>
              </p:cNvPr>
              <p:cNvCxnSpPr/>
              <p:nvPr/>
            </p:nvCxnSpPr>
            <p:spPr>
              <a:xfrm flipV="1">
                <a:off x="5627675"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210F296-DAA0-44AE-9DE1-1E549C455969}"/>
                  </a:ext>
                </a:extLst>
              </p:cNvPr>
              <p:cNvCxnSpPr/>
              <p:nvPr/>
            </p:nvCxnSpPr>
            <p:spPr>
              <a:xfrm flipV="1">
                <a:off x="5915707"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837F524B-2B8A-4F20-A33F-23DB0E9F1DAA}"/>
                  </a:ext>
                </a:extLst>
              </p:cNvPr>
              <p:cNvCxnSpPr/>
              <p:nvPr/>
            </p:nvCxnSpPr>
            <p:spPr>
              <a:xfrm flipV="1">
                <a:off x="6203739"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90F96D5-FCEB-44A7-A8A2-0369BBCC3BDE}"/>
                  </a:ext>
                </a:extLst>
              </p:cNvPr>
              <p:cNvCxnSpPr/>
              <p:nvPr/>
            </p:nvCxnSpPr>
            <p:spPr>
              <a:xfrm flipV="1">
                <a:off x="6491771" y="520228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8623B805-BB24-4FED-8166-435FB1414396}"/>
                  </a:ext>
                </a:extLst>
              </p:cNvPr>
              <p:cNvCxnSpPr/>
              <p:nvPr/>
            </p:nvCxnSpPr>
            <p:spPr>
              <a:xfrm flipV="1">
                <a:off x="6791907" y="5214571"/>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3FED805C-B70E-46A3-BCF3-FB62CB156EBC}"/>
                  </a:ext>
                </a:extLst>
              </p:cNvPr>
              <p:cNvCxnSpPr/>
              <p:nvPr/>
            </p:nvCxnSpPr>
            <p:spPr>
              <a:xfrm flipV="1">
                <a:off x="7102088"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DA656859-2968-4E7B-89B7-A9C0C47E0A82}"/>
                  </a:ext>
                </a:extLst>
              </p:cNvPr>
              <p:cNvCxnSpPr/>
              <p:nvPr/>
            </p:nvCxnSpPr>
            <p:spPr>
              <a:xfrm flipV="1">
                <a:off x="7403975"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3F51ECE9-BDA5-46D8-83BE-6AEA18CFD3E7}"/>
                  </a:ext>
                </a:extLst>
              </p:cNvPr>
              <p:cNvCxnSpPr/>
              <p:nvPr/>
            </p:nvCxnSpPr>
            <p:spPr>
              <a:xfrm flipV="1">
                <a:off x="7692007"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81B4CDEB-F250-428C-95C7-70C0B7B1824E}"/>
                  </a:ext>
                </a:extLst>
              </p:cNvPr>
              <p:cNvCxnSpPr/>
              <p:nvPr/>
            </p:nvCxnSpPr>
            <p:spPr>
              <a:xfrm flipV="1">
                <a:off x="7980039"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4F7C1AF0-04B1-42A6-A776-ED01DB7F96A4}"/>
                  </a:ext>
                </a:extLst>
              </p:cNvPr>
              <p:cNvCxnSpPr/>
              <p:nvPr/>
            </p:nvCxnSpPr>
            <p:spPr>
              <a:xfrm flipV="1">
                <a:off x="8268071" y="5216139"/>
                <a:ext cx="0" cy="23144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05FF6B0-D30B-4796-928A-AE2CD631E416}"/>
                  </a:ext>
                </a:extLst>
              </p:cNvPr>
              <p:cNvCxnSpPr/>
              <p:nvPr/>
            </p:nvCxnSpPr>
            <p:spPr>
              <a:xfrm flipH="1">
                <a:off x="4295525" y="3307748"/>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772FA509-93F8-453B-8A43-F3C1D1C37D23}"/>
                  </a:ext>
                </a:extLst>
              </p:cNvPr>
              <p:cNvSpPr txBox="1"/>
              <p:nvPr/>
            </p:nvSpPr>
            <p:spPr>
              <a:xfrm>
                <a:off x="7239320" y="5452735"/>
                <a:ext cx="605234" cy="307777"/>
              </a:xfrm>
              <a:prstGeom prst="rect">
                <a:avLst/>
              </a:prstGeom>
              <a:noFill/>
            </p:spPr>
            <p:txBody>
              <a:bodyPr wrap="square" rtlCol="0">
                <a:spAutoFit/>
              </a:bodyPr>
              <a:lstStyle/>
              <a:p>
                <a:r>
                  <a:rPr lang="en-US" sz="1400" dirty="0"/>
                  <a:t>10</a:t>
                </a:r>
              </a:p>
            </p:txBody>
          </p:sp>
          <p:sp>
            <p:nvSpPr>
              <p:cNvPr id="68" name="TextBox 67">
                <a:extLst>
                  <a:ext uri="{FF2B5EF4-FFF2-40B4-BE49-F238E27FC236}">
                    <a16:creationId xmlns:a16="http://schemas.microsoft.com/office/drawing/2014/main" id="{C9B81DB5-B6DC-4A80-BE79-B78AB1733570}"/>
                  </a:ext>
                </a:extLst>
              </p:cNvPr>
              <p:cNvSpPr txBox="1"/>
              <p:nvPr/>
            </p:nvSpPr>
            <p:spPr>
              <a:xfrm>
                <a:off x="8399119" y="3822260"/>
                <a:ext cx="762849" cy="369332"/>
              </a:xfrm>
              <a:prstGeom prst="rect">
                <a:avLst/>
              </a:prstGeom>
              <a:noFill/>
            </p:spPr>
            <p:txBody>
              <a:bodyPr wrap="square" rtlCol="0">
                <a:spAutoFit/>
              </a:bodyPr>
              <a:lstStyle/>
              <a:p>
                <a:r>
                  <a:rPr lang="en-US" dirty="0">
                    <a:solidFill>
                      <a:srgbClr val="002060"/>
                    </a:solidFill>
                  </a:rPr>
                  <a:t>Y = 3</a:t>
                </a:r>
              </a:p>
            </p:txBody>
          </p:sp>
          <p:cxnSp>
            <p:nvCxnSpPr>
              <p:cNvPr id="69" name="Straight Connector 68">
                <a:extLst>
                  <a:ext uri="{FF2B5EF4-FFF2-40B4-BE49-F238E27FC236}">
                    <a16:creationId xmlns:a16="http://schemas.microsoft.com/office/drawing/2014/main" id="{A14C5FD2-55A1-4A41-BBE4-9512D5420577}"/>
                  </a:ext>
                </a:extLst>
              </p:cNvPr>
              <p:cNvCxnSpPr/>
              <p:nvPr/>
            </p:nvCxnSpPr>
            <p:spPr>
              <a:xfrm>
                <a:off x="4439543" y="4037963"/>
                <a:ext cx="382852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D02E4336-4186-4508-B5C7-048365601395}"/>
                  </a:ext>
                </a:extLst>
              </p:cNvPr>
              <p:cNvCxnSpPr/>
              <p:nvPr/>
            </p:nvCxnSpPr>
            <p:spPr>
              <a:xfrm flipH="1">
                <a:off x="4295527" y="4037963"/>
                <a:ext cx="2436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70" name="TextBox 69">
            <a:extLst>
              <a:ext uri="{FF2B5EF4-FFF2-40B4-BE49-F238E27FC236}">
                <a16:creationId xmlns:a16="http://schemas.microsoft.com/office/drawing/2014/main" id="{09AE6D1A-A7A4-4DAD-9FE2-0D662153A5E5}"/>
              </a:ext>
            </a:extLst>
          </p:cNvPr>
          <p:cNvSpPr txBox="1"/>
          <p:nvPr/>
        </p:nvSpPr>
        <p:spPr>
          <a:xfrm>
            <a:off x="2424825" y="272645"/>
            <a:ext cx="7700211" cy="584775"/>
          </a:xfrm>
          <a:prstGeom prst="rect">
            <a:avLst/>
          </a:prstGeom>
          <a:noFill/>
        </p:spPr>
        <p:txBody>
          <a:bodyPr wrap="square" rtlCol="0">
            <a:spAutoFit/>
          </a:bodyPr>
          <a:lstStyle/>
          <a:p>
            <a:r>
              <a:rPr lang="en-US" sz="3200" dirty="0"/>
              <a:t>What does “area under the curve” imply?</a:t>
            </a:r>
          </a:p>
        </p:txBody>
      </p:sp>
      <p:sp>
        <p:nvSpPr>
          <p:cNvPr id="71" name="TextBox 70">
            <a:extLst>
              <a:ext uri="{FF2B5EF4-FFF2-40B4-BE49-F238E27FC236}">
                <a16:creationId xmlns:a16="http://schemas.microsoft.com/office/drawing/2014/main" id="{F5B5D7BF-EC5B-49ED-BC61-BBC0D303ECA0}"/>
              </a:ext>
            </a:extLst>
          </p:cNvPr>
          <p:cNvSpPr txBox="1"/>
          <p:nvPr/>
        </p:nvSpPr>
        <p:spPr>
          <a:xfrm>
            <a:off x="1362998" y="2742927"/>
            <a:ext cx="9825516" cy="830997"/>
          </a:xfrm>
          <a:prstGeom prst="rect">
            <a:avLst/>
          </a:prstGeom>
          <a:noFill/>
        </p:spPr>
        <p:txBody>
          <a:bodyPr wrap="square" rtlCol="0">
            <a:spAutoFit/>
          </a:bodyPr>
          <a:lstStyle/>
          <a:p>
            <a:r>
              <a:rPr lang="en-US" sz="2400" dirty="0"/>
              <a:t>If we apply the same thought process to the resulting velocity curve, we would see that the integral of velocity is distance (</a:t>
            </a:r>
            <a:r>
              <a:rPr lang="en-US" sz="2400" b="1" dirty="0"/>
              <a:t>ft</a:t>
            </a:r>
            <a:r>
              <a:rPr lang="en-US" sz="2400" dirty="0"/>
              <a:t>).</a:t>
            </a:r>
          </a:p>
        </p:txBody>
      </p:sp>
    </p:spTree>
    <p:extLst>
      <p:ext uri="{BB962C8B-B14F-4D97-AF65-F5344CB8AC3E}">
        <p14:creationId xmlns:p14="http://schemas.microsoft.com/office/powerpoint/2010/main" val="2168108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
                                        </p:tgtEl>
                                        <p:attrNameLst>
                                          <p:attrName>style.visibility</p:attrName>
                                        </p:attrNameLst>
                                      </p:cBhvr>
                                      <p:to>
                                        <p:strVal val="visible"/>
                                      </p:to>
                                    </p:set>
                                    <p:animEffect transition="in" filter="fade">
                                      <p:cBhvr>
                                        <p:cTn id="12"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7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7A23B1-71D4-4D57-884D-F74240E4F1F0}"/>
              </a:ext>
            </a:extLst>
          </p:cNvPr>
          <p:cNvSpPr>
            <a:spLocks noGrp="1"/>
          </p:cNvSpPr>
          <p:nvPr>
            <p:ph type="sldNum" sz="quarter" idx="12"/>
          </p:nvPr>
        </p:nvSpPr>
        <p:spPr/>
        <p:txBody>
          <a:bodyPr/>
          <a:lstStyle/>
          <a:p>
            <a:fld id="{5988A0CA-B219-41FB-BA22-8C7F34AE4841}" type="slidenum">
              <a:rPr lang="en-US" smtClean="0"/>
              <a:t>8</a:t>
            </a:fld>
            <a:endParaRPr lang="en-US"/>
          </a:p>
        </p:txBody>
      </p:sp>
      <p:sp>
        <p:nvSpPr>
          <p:cNvPr id="3" name="TextBox 2">
            <a:extLst>
              <a:ext uri="{FF2B5EF4-FFF2-40B4-BE49-F238E27FC236}">
                <a16:creationId xmlns:a16="http://schemas.microsoft.com/office/drawing/2014/main" id="{D4813256-79B2-4835-9383-F6DBC7EEF401}"/>
              </a:ext>
            </a:extLst>
          </p:cNvPr>
          <p:cNvSpPr txBox="1"/>
          <p:nvPr/>
        </p:nvSpPr>
        <p:spPr>
          <a:xfrm>
            <a:off x="1198415" y="1604210"/>
            <a:ext cx="9788236" cy="3108543"/>
          </a:xfrm>
          <a:prstGeom prst="rect">
            <a:avLst/>
          </a:prstGeom>
          <a:noFill/>
        </p:spPr>
        <p:txBody>
          <a:bodyPr wrap="square" rtlCol="0">
            <a:spAutoFit/>
          </a:bodyPr>
          <a:lstStyle/>
          <a:p>
            <a:r>
              <a:rPr lang="en-US" sz="2800" dirty="0"/>
              <a:t>If we can calculate the velocity and displacement by integrating an acceleration we can calculate the motion of an object (integrating with respect to “time).</a:t>
            </a:r>
          </a:p>
          <a:p>
            <a:endParaRPr lang="en-US" sz="2800" dirty="0"/>
          </a:p>
          <a:p>
            <a:r>
              <a:rPr lang="en-US" sz="2800" dirty="0"/>
              <a:t>Or, if we know the heat input for every length along a jet engine, we can calculate the temperature of the gas as it moves though the combustion chamber (integrating with respect to “distance”).</a:t>
            </a:r>
          </a:p>
        </p:txBody>
      </p:sp>
    </p:spTree>
    <p:extLst>
      <p:ext uri="{BB962C8B-B14F-4D97-AF65-F5344CB8AC3E}">
        <p14:creationId xmlns:p14="http://schemas.microsoft.com/office/powerpoint/2010/main" val="2406375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993D0D1-AA0E-42F9-9EDA-B3606AB28E1F}"/>
              </a:ext>
            </a:extLst>
          </p:cNvPr>
          <p:cNvSpPr>
            <a:spLocks noGrp="1"/>
          </p:cNvSpPr>
          <p:nvPr>
            <p:ph type="sldNum" sz="quarter" idx="12"/>
          </p:nvPr>
        </p:nvSpPr>
        <p:spPr/>
        <p:txBody>
          <a:bodyPr/>
          <a:lstStyle/>
          <a:p>
            <a:fld id="{5988A0CA-B219-41FB-BA22-8C7F34AE4841}" type="slidenum">
              <a:rPr lang="en-US" smtClean="0"/>
              <a:t>9</a:t>
            </a:fld>
            <a:endParaRPr lang="en-US"/>
          </a:p>
        </p:txBody>
      </p:sp>
      <p:sp>
        <p:nvSpPr>
          <p:cNvPr id="3" name="TextBox 2">
            <a:extLst>
              <a:ext uri="{FF2B5EF4-FFF2-40B4-BE49-F238E27FC236}">
                <a16:creationId xmlns:a16="http://schemas.microsoft.com/office/drawing/2014/main" id="{5E1C9E9E-2D78-434A-BFC4-F07CFAB2FF1C}"/>
              </a:ext>
            </a:extLst>
          </p:cNvPr>
          <p:cNvSpPr txBox="1"/>
          <p:nvPr/>
        </p:nvSpPr>
        <p:spPr>
          <a:xfrm>
            <a:off x="2189675" y="1422400"/>
            <a:ext cx="7852228" cy="1754326"/>
          </a:xfrm>
          <a:prstGeom prst="rect">
            <a:avLst/>
          </a:prstGeom>
          <a:noFill/>
        </p:spPr>
        <p:txBody>
          <a:bodyPr wrap="square" rtlCol="0">
            <a:spAutoFit/>
          </a:bodyPr>
          <a:lstStyle/>
          <a:p>
            <a:pPr algn="ctr"/>
            <a:r>
              <a:rPr lang="en-US" sz="3600" dirty="0"/>
              <a:t>Let’s apply this simple concept to a real world problem where acceleration is a constant – A free falling body…</a:t>
            </a:r>
          </a:p>
        </p:txBody>
      </p:sp>
      <p:sp>
        <p:nvSpPr>
          <p:cNvPr id="4" name="TextBox 3">
            <a:extLst>
              <a:ext uri="{FF2B5EF4-FFF2-40B4-BE49-F238E27FC236}">
                <a16:creationId xmlns:a16="http://schemas.microsoft.com/office/drawing/2014/main" id="{D71A8024-7B86-4EB9-8585-3BB2B0ED2E8B}"/>
              </a:ext>
            </a:extLst>
          </p:cNvPr>
          <p:cNvSpPr txBox="1"/>
          <p:nvPr/>
        </p:nvSpPr>
        <p:spPr>
          <a:xfrm>
            <a:off x="2059046" y="4120206"/>
            <a:ext cx="7852228" cy="646331"/>
          </a:xfrm>
          <a:prstGeom prst="rect">
            <a:avLst/>
          </a:prstGeom>
          <a:noFill/>
        </p:spPr>
        <p:txBody>
          <a:bodyPr wrap="square" rtlCol="0">
            <a:spAutoFit/>
          </a:bodyPr>
          <a:lstStyle/>
          <a:p>
            <a:pPr algn="ctr"/>
            <a:r>
              <a:rPr lang="en-US" sz="3600" dirty="0">
                <a:solidFill>
                  <a:srgbClr val="0070C0"/>
                </a:solidFill>
              </a:rPr>
              <a:t>Acceleration  =  a  =  32.2 ft/sec</a:t>
            </a:r>
            <a:r>
              <a:rPr lang="en-US" sz="3600" baseline="30000" dirty="0">
                <a:solidFill>
                  <a:srgbClr val="0070C0"/>
                </a:solidFill>
              </a:rPr>
              <a:t>2</a:t>
            </a:r>
          </a:p>
        </p:txBody>
      </p:sp>
    </p:spTree>
    <p:extLst>
      <p:ext uri="{BB962C8B-B14F-4D97-AF65-F5344CB8AC3E}">
        <p14:creationId xmlns:p14="http://schemas.microsoft.com/office/powerpoint/2010/main" val="754671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TotalTime>
  <Words>1726</Words>
  <Application>Microsoft Office PowerPoint</Application>
  <PresentationFormat>Widescreen</PresentationFormat>
  <Paragraphs>220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37</cp:revision>
  <dcterms:created xsi:type="dcterms:W3CDTF">2018-04-04T23:52:51Z</dcterms:created>
  <dcterms:modified xsi:type="dcterms:W3CDTF">2018-07-16T21:18:13Z</dcterms:modified>
</cp:coreProperties>
</file>