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 id="2147483674" r:id="rId5"/>
    <p:sldMasterId id="2147483708" r:id="rId6"/>
  </p:sldMasterIdLst>
  <p:notesMasterIdLst>
    <p:notesMasterId r:id="rId69"/>
  </p:notesMasterIdLst>
  <p:sldIdLst>
    <p:sldId id="278" r:id="rId7"/>
    <p:sldId id="348" r:id="rId8"/>
    <p:sldId id="351" r:id="rId9"/>
    <p:sldId id="279" r:id="rId10"/>
    <p:sldId id="281" r:id="rId11"/>
    <p:sldId id="282" r:id="rId12"/>
    <p:sldId id="283" r:id="rId13"/>
    <p:sldId id="284" r:id="rId14"/>
    <p:sldId id="285" r:id="rId15"/>
    <p:sldId id="286" r:id="rId16"/>
    <p:sldId id="287" r:id="rId17"/>
    <p:sldId id="288" r:id="rId18"/>
    <p:sldId id="289" r:id="rId19"/>
    <p:sldId id="290" r:id="rId20"/>
    <p:sldId id="291" r:id="rId21"/>
    <p:sldId id="292" r:id="rId22"/>
    <p:sldId id="293" r:id="rId23"/>
    <p:sldId id="350" r:id="rId24"/>
    <p:sldId id="294" r:id="rId25"/>
    <p:sldId id="349" r:id="rId26"/>
    <p:sldId id="295" r:id="rId27"/>
    <p:sldId id="296" r:id="rId28"/>
    <p:sldId id="297" r:id="rId29"/>
    <p:sldId id="298" r:id="rId30"/>
    <p:sldId id="299" r:id="rId31"/>
    <p:sldId id="300" r:id="rId32"/>
    <p:sldId id="301" r:id="rId33"/>
    <p:sldId id="302" r:id="rId34"/>
    <p:sldId id="303" r:id="rId35"/>
    <p:sldId id="304" r:id="rId36"/>
    <p:sldId id="305" r:id="rId37"/>
    <p:sldId id="306" r:id="rId38"/>
    <p:sldId id="307" r:id="rId39"/>
    <p:sldId id="308" r:id="rId40"/>
    <p:sldId id="309" r:id="rId41"/>
    <p:sldId id="310" r:id="rId42"/>
    <p:sldId id="311" r:id="rId43"/>
    <p:sldId id="312" r:id="rId44"/>
    <p:sldId id="313" r:id="rId45"/>
    <p:sldId id="314" r:id="rId46"/>
    <p:sldId id="315" r:id="rId47"/>
    <p:sldId id="323" r:id="rId48"/>
    <p:sldId id="324" r:id="rId49"/>
    <p:sldId id="325" r:id="rId50"/>
    <p:sldId id="358" r:id="rId51"/>
    <p:sldId id="337" r:id="rId52"/>
    <p:sldId id="322" r:id="rId53"/>
    <p:sldId id="316" r:id="rId54"/>
    <p:sldId id="317" r:id="rId55"/>
    <p:sldId id="319" r:id="rId56"/>
    <p:sldId id="318" r:id="rId57"/>
    <p:sldId id="326" r:id="rId58"/>
    <p:sldId id="320" r:id="rId59"/>
    <p:sldId id="321" r:id="rId60"/>
    <p:sldId id="352" r:id="rId61"/>
    <p:sldId id="354" r:id="rId62"/>
    <p:sldId id="355" r:id="rId63"/>
    <p:sldId id="356" r:id="rId64"/>
    <p:sldId id="357" r:id="rId65"/>
    <p:sldId id="344" r:id="rId66"/>
    <p:sldId id="336" r:id="rId67"/>
    <p:sldId id="334" r:id="rId68"/>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729" autoAdjust="0"/>
    <p:restoredTop sz="94660"/>
  </p:normalViewPr>
  <p:slideViewPr>
    <p:cSldViewPr>
      <p:cViewPr varScale="1">
        <p:scale>
          <a:sx n="69" d="100"/>
          <a:sy n="69" d="100"/>
        </p:scale>
        <p:origin x="462" y="66"/>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665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slide" Target="slides/slide57.xml"/><Relationship Id="rId68" Type="http://schemas.openxmlformats.org/officeDocument/2006/relationships/slide" Target="slides/slide62.xml"/><Relationship Id="rId7" Type="http://schemas.openxmlformats.org/officeDocument/2006/relationships/slide" Target="slides/slide1.xml"/><Relationship Id="rId71"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slide" Target="slides/slide60.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61" Type="http://schemas.openxmlformats.org/officeDocument/2006/relationships/slide" Target="slides/slide55.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notesMaster" Target="notesMasters/notesMaster1.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7" rIns="93172" bIns="46587"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2" tIns="46587" rIns="93172" bIns="46587" rtlCol="0"/>
          <a:lstStyle>
            <a:lvl1pPr algn="r" fontAlgn="auto">
              <a:spcBef>
                <a:spcPts val="0"/>
              </a:spcBef>
              <a:spcAft>
                <a:spcPts val="0"/>
              </a:spcAft>
              <a:defRPr sz="1200" smtClean="0">
                <a:latin typeface="+mn-lt"/>
              </a:defRPr>
            </a:lvl1pPr>
          </a:lstStyle>
          <a:p>
            <a:pPr>
              <a:defRPr/>
            </a:pPr>
            <a:fld id="{7F443F30-80E9-4B8D-9F0F-6FAF5FC8F6CF}" type="datetimeFigureOut">
              <a:rPr lang="en-US"/>
              <a:pPr>
                <a:defRPr/>
              </a:pPr>
              <a:t>4/20/2018</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2" tIns="46587" rIns="93172" bIns="46587"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7" rIns="93172" bIns="46587"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7" rIns="93172" bIns="46587"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7" rIns="93172" bIns="46587" rtlCol="0" anchor="b"/>
          <a:lstStyle>
            <a:lvl1pPr algn="r" fontAlgn="auto">
              <a:spcBef>
                <a:spcPts val="0"/>
              </a:spcBef>
              <a:spcAft>
                <a:spcPts val="0"/>
              </a:spcAft>
              <a:defRPr sz="1200" smtClean="0">
                <a:latin typeface="+mn-lt"/>
              </a:defRPr>
            </a:lvl1pPr>
          </a:lstStyle>
          <a:p>
            <a:pPr>
              <a:defRPr/>
            </a:pPr>
            <a:fld id="{7F7869FD-BDF8-4409-ADA2-7C75B9190F57}" type="slidenum">
              <a:rPr lang="en-US"/>
              <a:pPr>
                <a:defRPr/>
              </a:pPr>
              <a:t>‹#›</a:t>
            </a:fld>
            <a:endParaRPr lang="en-US"/>
          </a:p>
        </p:txBody>
      </p:sp>
    </p:spTree>
    <p:extLst>
      <p:ext uri="{BB962C8B-B14F-4D97-AF65-F5344CB8AC3E}">
        <p14:creationId xmlns:p14="http://schemas.microsoft.com/office/powerpoint/2010/main" val="415467434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F7869FD-BDF8-4409-ADA2-7C75B9190F57}" type="slidenum">
              <a:rPr lang="en-US" smtClean="0"/>
              <a:pPr>
                <a:defRPr/>
              </a:pPr>
              <a:t>1</a:t>
            </a:fld>
            <a:endParaRPr lang="en-US"/>
          </a:p>
        </p:txBody>
      </p:sp>
    </p:spTree>
    <p:extLst>
      <p:ext uri="{BB962C8B-B14F-4D97-AF65-F5344CB8AC3E}">
        <p14:creationId xmlns:p14="http://schemas.microsoft.com/office/powerpoint/2010/main" val="3861654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3667" y="1905001"/>
            <a:ext cx="10242551"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973666" y="4344989"/>
            <a:ext cx="10242551"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508000" y="1411553"/>
            <a:ext cx="11176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508000" y="1411553"/>
            <a:ext cx="11176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1" y="6238876"/>
            <a:ext cx="12192001" cy="619125"/>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mj-lt"/>
              </a:defRPr>
            </a:lvl1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825625" y="649805"/>
            <a:ext cx="9390944"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825273" y="4344989"/>
            <a:ext cx="9390944"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p:nvPr>
        </p:nvSpPr>
        <p:spPr>
          <a:xfrm>
            <a:off x="962732" y="2355850"/>
            <a:ext cx="10253485"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963084" y="1905000"/>
            <a:ext cx="10720917" cy="21082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664797"/>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41549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9A2DD5D0-96F6-48D3-932D-DF807BFB73EA}" type="datetime1">
              <a:rPr lang="en-US" smtClean="0"/>
              <a:t>4/20/2018</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3A13C82D-DB7A-4335-A068-1DC7C3AFE577}"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28213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09600" y="6356351"/>
            <a:ext cx="2844800" cy="365125"/>
          </a:xfrm>
          <a:prstGeom prst="rect">
            <a:avLst/>
          </a:prstGeom>
        </p:spPr>
        <p:txBody>
          <a:bodyPr/>
          <a:lstStyle/>
          <a:p>
            <a:fld id="{4C15CE74-69DE-4FD3-AC5D-B588BBC8F569}" type="datetime1">
              <a:rPr lang="en-US" smtClean="0"/>
              <a:t>4/20/2018</a:t>
            </a:fld>
            <a:endParaRPr lang="en-US"/>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p>
            <a:fld id="{3A13C82D-DB7A-4335-A068-1DC7C3AFE577}"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1BE4A18-7C20-4C28-99A3-96E9BFC57BBA}" type="datetime1">
              <a:rPr lang="en-US" smtClean="0"/>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6B30B-CB57-43A3-A176-F29CAAF84654}" type="slidenum">
              <a:rPr lang="en-US" smtClean="0"/>
              <a:t>‹#›</a:t>
            </a:fld>
            <a:endParaRPr lang="en-US"/>
          </a:p>
        </p:txBody>
      </p:sp>
    </p:spTree>
    <p:extLst>
      <p:ext uri="{BB962C8B-B14F-4D97-AF65-F5344CB8AC3E}">
        <p14:creationId xmlns:p14="http://schemas.microsoft.com/office/powerpoint/2010/main" val="3325760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3153B-3F16-4B47-9DCD-B813F4B3A882}" type="datetime1">
              <a:rPr lang="en-US" smtClean="0"/>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6B30B-CB57-43A3-A176-F29CAAF84654}" type="slidenum">
              <a:rPr lang="en-US" smtClean="0"/>
              <a:t>‹#›</a:t>
            </a:fld>
            <a:endParaRPr lang="en-US"/>
          </a:p>
        </p:txBody>
      </p:sp>
    </p:spTree>
    <p:extLst>
      <p:ext uri="{BB962C8B-B14F-4D97-AF65-F5344CB8AC3E}">
        <p14:creationId xmlns:p14="http://schemas.microsoft.com/office/powerpoint/2010/main" val="3697183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D5E255-4888-484F-AE60-2D0EA5B95532}" type="datetime1">
              <a:rPr lang="en-US" smtClean="0"/>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6B30B-CB57-43A3-A176-F29CAAF84654}" type="slidenum">
              <a:rPr lang="en-US" smtClean="0"/>
              <a:t>‹#›</a:t>
            </a:fld>
            <a:endParaRPr lang="en-US"/>
          </a:p>
        </p:txBody>
      </p:sp>
    </p:spTree>
    <p:extLst>
      <p:ext uri="{BB962C8B-B14F-4D97-AF65-F5344CB8AC3E}">
        <p14:creationId xmlns:p14="http://schemas.microsoft.com/office/powerpoint/2010/main" val="3547428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825625" y="649805"/>
            <a:ext cx="9390944"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825273" y="4344989"/>
            <a:ext cx="9390944"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p:nvPr>
        </p:nvSpPr>
        <p:spPr>
          <a:xfrm>
            <a:off x="962732" y="2355850"/>
            <a:ext cx="10253485"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91CF494-AD29-4159-8DB7-5BBC81BE5632}" type="datetime1">
              <a:rPr lang="en-US" smtClean="0"/>
              <a:t>4/20/2018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F6B30B-CB57-43A3-A176-F29CAAF84654}" type="slidenum">
              <a:rPr lang="en-US" smtClean="0"/>
              <a:t>‹#›</a:t>
            </a:fld>
            <a:endParaRPr lang="en-US"/>
          </a:p>
        </p:txBody>
      </p:sp>
    </p:spTree>
    <p:extLst>
      <p:ext uri="{BB962C8B-B14F-4D97-AF65-F5344CB8AC3E}">
        <p14:creationId xmlns:p14="http://schemas.microsoft.com/office/powerpoint/2010/main" val="4010020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28E19DA-F021-4DD1-98A6-8597706B7DC1}" type="datetime1">
              <a:rPr lang="en-US" smtClean="0"/>
              <a:t>4/20/2018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F6B30B-CB57-43A3-A176-F29CAAF84654}" type="slidenum">
              <a:rPr lang="en-US" smtClean="0"/>
              <a:t>‹#›</a:t>
            </a:fld>
            <a:endParaRPr lang="en-US"/>
          </a:p>
        </p:txBody>
      </p:sp>
    </p:spTree>
    <p:extLst>
      <p:ext uri="{BB962C8B-B14F-4D97-AF65-F5344CB8AC3E}">
        <p14:creationId xmlns:p14="http://schemas.microsoft.com/office/powerpoint/2010/main" val="1516788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68A9B39-F259-40E4-AB48-7292DB571FF7}" type="datetime1">
              <a:rPr lang="en-US" smtClean="0"/>
              <a:t>4/20/2018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F6B30B-CB57-43A3-A176-F29CAAF84654}" type="slidenum">
              <a:rPr lang="en-US" smtClean="0"/>
              <a:t>‹#›</a:t>
            </a:fld>
            <a:endParaRPr lang="en-US"/>
          </a:p>
        </p:txBody>
      </p:sp>
    </p:spTree>
    <p:extLst>
      <p:ext uri="{BB962C8B-B14F-4D97-AF65-F5344CB8AC3E}">
        <p14:creationId xmlns:p14="http://schemas.microsoft.com/office/powerpoint/2010/main" val="1866071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99B924-FD76-4C57-8603-7497D859D5ED}" type="datetime1">
              <a:rPr lang="en-US" smtClean="0"/>
              <a:t>4/20/2018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F6B30B-CB57-43A3-A176-F29CAAF84654}" type="slidenum">
              <a:rPr lang="en-US" smtClean="0"/>
              <a:t>‹#›</a:t>
            </a:fld>
            <a:endParaRPr lang="en-US"/>
          </a:p>
        </p:txBody>
      </p:sp>
    </p:spTree>
    <p:extLst>
      <p:ext uri="{BB962C8B-B14F-4D97-AF65-F5344CB8AC3E}">
        <p14:creationId xmlns:p14="http://schemas.microsoft.com/office/powerpoint/2010/main" val="2831707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1FBACA-32AA-40A1-9040-0AE4EED222E8}" type="datetime1">
              <a:rPr lang="en-US" smtClean="0"/>
              <a:t>4/20/2018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F6B30B-CB57-43A3-A176-F29CAAF84654}" type="slidenum">
              <a:rPr lang="en-US" smtClean="0"/>
              <a:t>‹#›</a:t>
            </a:fld>
            <a:endParaRPr lang="en-US"/>
          </a:p>
        </p:txBody>
      </p:sp>
    </p:spTree>
    <p:extLst>
      <p:ext uri="{BB962C8B-B14F-4D97-AF65-F5344CB8AC3E}">
        <p14:creationId xmlns:p14="http://schemas.microsoft.com/office/powerpoint/2010/main" val="3042967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55A495-6842-4C67-8370-3E0015EE9A35}" type="datetime1">
              <a:rPr lang="en-US" smtClean="0"/>
              <a:t>4/20/2018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F6B30B-CB57-43A3-A176-F29CAAF84654}" type="slidenum">
              <a:rPr lang="en-US" smtClean="0"/>
              <a:t>‹#›</a:t>
            </a:fld>
            <a:endParaRPr lang="en-US"/>
          </a:p>
        </p:txBody>
      </p:sp>
    </p:spTree>
    <p:extLst>
      <p:ext uri="{BB962C8B-B14F-4D97-AF65-F5344CB8AC3E}">
        <p14:creationId xmlns:p14="http://schemas.microsoft.com/office/powerpoint/2010/main" val="548391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77B7F8-DAB0-4594-950E-35CD1F3761FB}" type="datetime1">
              <a:rPr lang="en-US" smtClean="0"/>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6B30B-CB57-43A3-A176-F29CAAF84654}" type="slidenum">
              <a:rPr lang="en-US" smtClean="0"/>
              <a:t>‹#›</a:t>
            </a:fld>
            <a:endParaRPr lang="en-US"/>
          </a:p>
        </p:txBody>
      </p:sp>
    </p:spTree>
    <p:extLst>
      <p:ext uri="{BB962C8B-B14F-4D97-AF65-F5344CB8AC3E}">
        <p14:creationId xmlns:p14="http://schemas.microsoft.com/office/powerpoint/2010/main" val="1042536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096D7F-BE72-455B-9D89-1C473A35807A}" type="datetime1">
              <a:rPr lang="en-US" smtClean="0"/>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6B30B-CB57-43A3-A176-F29CAAF84654}" type="slidenum">
              <a:rPr lang="en-US" smtClean="0"/>
              <a:t>‹#›</a:t>
            </a:fld>
            <a:endParaRPr lang="en-US"/>
          </a:p>
        </p:txBody>
      </p:sp>
    </p:spTree>
    <p:extLst>
      <p:ext uri="{BB962C8B-B14F-4D97-AF65-F5344CB8AC3E}">
        <p14:creationId xmlns:p14="http://schemas.microsoft.com/office/powerpoint/2010/main" val="2267351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508000" y="1411552"/>
            <a:ext cx="11176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508000" y="1412875"/>
            <a:ext cx="11176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8000" y="1411553"/>
            <a:ext cx="5486400" cy="1742015"/>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411553"/>
            <a:ext cx="5486400" cy="1742015"/>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08000" y="1757802"/>
            <a:ext cx="5486400"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507999" y="2174875"/>
            <a:ext cx="54864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4642" y="1757802"/>
            <a:ext cx="5489359"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490632"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4.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8000" y="230188"/>
            <a:ext cx="11176000" cy="665162"/>
          </a:xfrm>
          <a:prstGeom prst="rect">
            <a:avLst/>
          </a:prstGeom>
        </p:spPr>
        <p:txBody>
          <a:bodyPr vert="horz" wrap="square" lIns="0" tIns="0" rIns="0" bIns="0" rtlCol="0" anchor="t">
            <a:spAutoFit/>
          </a:bodyPr>
          <a:lstStyle/>
          <a:p>
            <a:r>
              <a:rPr lang="en-US"/>
              <a:t>Click to edit Master title style</a:t>
            </a:r>
            <a:endParaRPr lang="en-US" dirty="0"/>
          </a:p>
        </p:txBody>
      </p:sp>
      <p:sp>
        <p:nvSpPr>
          <p:cNvPr id="1027" name="Text Placeholder 2"/>
          <p:cNvSpPr>
            <a:spLocks noGrp="1"/>
          </p:cNvSpPr>
          <p:nvPr>
            <p:ph type="body" idx="1"/>
          </p:nvPr>
        </p:nvSpPr>
        <p:spPr bwMode="auto">
          <a:xfrm>
            <a:off x="508000" y="1412875"/>
            <a:ext cx="11176000" cy="213518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9" r:id="rId10"/>
    <p:sldLayoutId id="2147483690" r:id="rId11"/>
    <p:sldLayoutId id="2147483687"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2813" rtl="0" fontAlgn="base">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Calibri" pitchFamily="34" charset="0"/>
          <a:cs typeface="Arial" charset="0"/>
        </a:defRPr>
      </a:lvl2pPr>
      <a:lvl3pPr algn="l" defTabSz="912813" rtl="0" fontAlgn="base">
        <a:lnSpc>
          <a:spcPct val="90000"/>
        </a:lnSpc>
        <a:spcBef>
          <a:spcPct val="0"/>
        </a:spcBef>
        <a:spcAft>
          <a:spcPct val="0"/>
        </a:spcAft>
        <a:defRPr sz="4800">
          <a:solidFill>
            <a:schemeClr val="tx1"/>
          </a:solidFill>
          <a:latin typeface="Calibri" pitchFamily="34" charset="0"/>
          <a:cs typeface="Arial" charset="0"/>
        </a:defRPr>
      </a:lvl3pPr>
      <a:lvl4pPr algn="l" defTabSz="912813" rtl="0" fontAlgn="base">
        <a:lnSpc>
          <a:spcPct val="90000"/>
        </a:lnSpc>
        <a:spcBef>
          <a:spcPct val="0"/>
        </a:spcBef>
        <a:spcAft>
          <a:spcPct val="0"/>
        </a:spcAft>
        <a:defRPr sz="4800">
          <a:solidFill>
            <a:schemeClr val="tx1"/>
          </a:solidFill>
          <a:latin typeface="Calibri" pitchFamily="34" charset="0"/>
          <a:cs typeface="Arial" charset="0"/>
        </a:defRPr>
      </a:lvl4pPr>
      <a:lvl5pPr algn="l" defTabSz="912813" rtl="0" fontAlgn="base">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p:titleStyle>
    <p:bodyStyle>
      <a:lvl1pPr marL="396875" indent="-396875" algn="l" defTabSz="912813" rtl="0" fontAlgn="base">
        <a:lnSpc>
          <a:spcPct val="90000"/>
        </a:lnSpc>
        <a:spcBef>
          <a:spcPct val="20000"/>
        </a:spcBef>
        <a:spcAft>
          <a:spcPct val="0"/>
        </a:spcAft>
        <a:buBlip>
          <a:blip r:embed="rId15"/>
        </a:buBlip>
        <a:defRPr sz="3200" kern="1200">
          <a:solidFill>
            <a:schemeClr val="tx1"/>
          </a:solidFill>
          <a:latin typeface="+mn-lt"/>
          <a:ea typeface="+mn-ea"/>
          <a:cs typeface="+mn-cs"/>
        </a:defRPr>
      </a:lvl1pPr>
      <a:lvl2pPr marL="914400" indent="-396875" algn="l" defTabSz="912813" rtl="0" fontAlgn="base">
        <a:lnSpc>
          <a:spcPct val="90000"/>
        </a:lnSpc>
        <a:spcBef>
          <a:spcPct val="20000"/>
        </a:spcBef>
        <a:spcAft>
          <a:spcPct val="0"/>
        </a:spcAft>
        <a:buBlip>
          <a:blip r:embed="rId16"/>
        </a:buBlip>
        <a:defRPr sz="2800" kern="1200">
          <a:solidFill>
            <a:schemeClr val="tx1"/>
          </a:solidFill>
          <a:latin typeface="+mn-lt"/>
          <a:ea typeface="+mn-ea"/>
          <a:cs typeface="+mn-cs"/>
        </a:defRPr>
      </a:lvl2pPr>
      <a:lvl3pPr marL="1258888" indent="-344488" algn="l" defTabSz="912813" rtl="0" fontAlgn="base">
        <a:lnSpc>
          <a:spcPct val="90000"/>
        </a:lnSpc>
        <a:spcBef>
          <a:spcPct val="20000"/>
        </a:spcBef>
        <a:spcAft>
          <a:spcPct val="0"/>
        </a:spcAft>
        <a:buBlip>
          <a:blip r:embed="rId16"/>
        </a:buBlip>
        <a:defRPr sz="2400" kern="1200">
          <a:solidFill>
            <a:schemeClr val="tx1"/>
          </a:solidFill>
          <a:latin typeface="+mn-lt"/>
          <a:ea typeface="+mn-ea"/>
          <a:cs typeface="+mn-cs"/>
        </a:defRPr>
      </a:lvl3pPr>
      <a:lvl4pPr marL="1604963" indent="-346075" algn="l" defTabSz="912813" rtl="0" fontAlgn="base">
        <a:lnSpc>
          <a:spcPct val="90000"/>
        </a:lnSpc>
        <a:spcBef>
          <a:spcPct val="20000"/>
        </a:spcBef>
        <a:spcAft>
          <a:spcPct val="0"/>
        </a:spcAft>
        <a:buBlip>
          <a:blip r:embed="rId16"/>
        </a:buBlip>
        <a:defRPr sz="2400" kern="1200">
          <a:solidFill>
            <a:schemeClr val="tx1"/>
          </a:solidFill>
          <a:latin typeface="+mn-lt"/>
          <a:ea typeface="+mn-ea"/>
          <a:cs typeface="+mn-cs"/>
        </a:defRPr>
      </a:lvl4pPr>
      <a:lvl5pPr marL="1941513" indent="-336550" algn="l" defTabSz="912813" rtl="0" fontAlgn="base">
        <a:lnSpc>
          <a:spcPct val="90000"/>
        </a:lnSpc>
        <a:spcBef>
          <a:spcPct val="20000"/>
        </a:spcBef>
        <a:spcAft>
          <a:spcPct val="0"/>
        </a:spcAft>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cstate="print">
            <a:lum/>
          </a:blip>
          <a:srcRect/>
          <a:stretch>
            <a:fillRect l="-1000" r="-1000"/>
          </a:stretch>
        </a:blipFill>
        <a:effectLst/>
      </p:bgPr>
    </p:bg>
    <p:spTree>
      <p:nvGrpSpPr>
        <p:cNvPr id="1" name=""/>
        <p:cNvGrpSpPr/>
        <p:nvPr/>
      </p:nvGrpSpPr>
      <p:grpSpPr>
        <a:xfrm>
          <a:off x="0" y="0"/>
          <a:ext cx="0" cy="0"/>
          <a:chOff x="0" y="0"/>
          <a:chExt cx="0" cy="0"/>
        </a:xfrm>
      </p:grpSpPr>
      <p:pic>
        <p:nvPicPr>
          <p:cNvPr id="2050" name="Picture 3" descr="white rectangle.png"/>
          <p:cNvPicPr>
            <a:picLocks noChangeAspect="1"/>
          </p:cNvPicPr>
          <p:nvPr/>
        </p:nvPicPr>
        <p:blipFill>
          <a:blip r:embed="rId7" cstate="print"/>
          <a:srcRect b="10452"/>
          <a:stretch>
            <a:fillRect/>
          </a:stretch>
        </p:blipFill>
        <p:spPr bwMode="auto">
          <a:xfrm>
            <a:off x="0" y="1300164"/>
            <a:ext cx="12192000" cy="5557837"/>
          </a:xfrm>
          <a:prstGeom prst="rect">
            <a:avLst/>
          </a:prstGeom>
          <a:noFill/>
          <a:ln w="9525">
            <a:noFill/>
            <a:miter lim="800000"/>
            <a:headEnd/>
            <a:tailEnd/>
          </a:ln>
        </p:spPr>
      </p:pic>
      <p:sp>
        <p:nvSpPr>
          <p:cNvPr id="2" name="Title Placeholder 1"/>
          <p:cNvSpPr>
            <a:spLocks noGrp="1"/>
          </p:cNvSpPr>
          <p:nvPr>
            <p:ph type="title"/>
          </p:nvPr>
        </p:nvSpPr>
        <p:spPr>
          <a:xfrm>
            <a:off x="508000" y="230188"/>
            <a:ext cx="11176000" cy="665162"/>
          </a:xfrm>
          <a:prstGeom prst="rect">
            <a:avLst/>
          </a:prstGeom>
        </p:spPr>
        <p:txBody>
          <a:bodyPr vert="horz" wrap="square" lIns="0" tIns="0" rIns="0" bIns="0" rtlCol="0" anchor="t">
            <a:spAutoFit/>
          </a:bodyPr>
          <a:lstStyle/>
          <a:p>
            <a:r>
              <a:rPr lang="en-US" dirty="0"/>
              <a:t>Click to edit Master title style</a:t>
            </a:r>
          </a:p>
        </p:txBody>
      </p:sp>
      <p:sp>
        <p:nvSpPr>
          <p:cNvPr id="2052" name="Text Placeholder 2"/>
          <p:cNvSpPr>
            <a:spLocks noGrp="1"/>
          </p:cNvSpPr>
          <p:nvPr>
            <p:ph type="body" idx="1"/>
          </p:nvPr>
        </p:nvSpPr>
        <p:spPr bwMode="auto">
          <a:xfrm>
            <a:off x="963085" y="1905000"/>
            <a:ext cx="10720916" cy="21082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88" r:id="rId1"/>
    <p:sldLayoutId id="2147483705" r:id="rId2"/>
    <p:sldLayoutId id="2147483707" r:id="rId3"/>
    <p:sldLayoutId id="2147483706"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2813" rtl="0" fontAlgn="base">
        <a:lnSpc>
          <a:spcPct val="90000"/>
        </a:lnSpc>
        <a:spcBef>
          <a:spcPct val="0"/>
        </a:spcBef>
        <a:spcAft>
          <a:spcPct val="0"/>
        </a:spcAft>
        <a:defRPr lang="en-US" sz="4800" kern="1200" spc="-125"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Calibri" pitchFamily="34" charset="0"/>
          <a:cs typeface="Arial" charset="0"/>
        </a:defRPr>
      </a:lvl2pPr>
      <a:lvl3pPr algn="l" defTabSz="912813" rtl="0" fontAlgn="base">
        <a:lnSpc>
          <a:spcPct val="90000"/>
        </a:lnSpc>
        <a:spcBef>
          <a:spcPct val="0"/>
        </a:spcBef>
        <a:spcAft>
          <a:spcPct val="0"/>
        </a:spcAft>
        <a:defRPr sz="4800">
          <a:solidFill>
            <a:schemeClr val="tx1"/>
          </a:solidFill>
          <a:latin typeface="Calibri" pitchFamily="34" charset="0"/>
          <a:cs typeface="Arial" charset="0"/>
        </a:defRPr>
      </a:lvl3pPr>
      <a:lvl4pPr algn="l" defTabSz="912813" rtl="0" fontAlgn="base">
        <a:lnSpc>
          <a:spcPct val="90000"/>
        </a:lnSpc>
        <a:spcBef>
          <a:spcPct val="0"/>
        </a:spcBef>
        <a:spcAft>
          <a:spcPct val="0"/>
        </a:spcAft>
        <a:defRPr sz="4800">
          <a:solidFill>
            <a:schemeClr val="tx1"/>
          </a:solidFill>
          <a:latin typeface="Calibri" pitchFamily="34" charset="0"/>
          <a:cs typeface="Arial" charset="0"/>
        </a:defRPr>
      </a:lvl4pPr>
      <a:lvl5pPr algn="l" defTabSz="912813" rtl="0" fontAlgn="base">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p:titleStyle>
    <p:bodyStyle>
      <a:lvl1pPr algn="l" defTabSz="912813" rtl="0" fontAlgn="base">
        <a:lnSpc>
          <a:spcPct val="90000"/>
        </a:lnSpc>
        <a:spcBef>
          <a:spcPct val="20000"/>
        </a:spcBef>
        <a:spcAft>
          <a:spcPct val="0"/>
        </a:spcAft>
        <a:buFont typeface="Arial" charset="0"/>
        <a:defRPr sz="3000" b="1" kern="1200">
          <a:solidFill>
            <a:schemeClr val="tx1"/>
          </a:solidFill>
          <a:latin typeface="Courier New" pitchFamily="49" charset="0"/>
          <a:ea typeface="+mn-ea"/>
          <a:cs typeface="Courier New" pitchFamily="49" charset="0"/>
        </a:defRPr>
      </a:lvl1pPr>
      <a:lvl2pPr marL="384175" indent="-6350" algn="l" defTabSz="912813" rtl="0" fontAlgn="base">
        <a:lnSpc>
          <a:spcPct val="90000"/>
        </a:lnSpc>
        <a:spcBef>
          <a:spcPct val="20000"/>
        </a:spcBef>
        <a:spcAft>
          <a:spcPct val="0"/>
        </a:spcAft>
        <a:buFont typeface="Arial" charset="0"/>
        <a:defRPr sz="2800" b="1" kern="1200">
          <a:solidFill>
            <a:schemeClr val="tx1"/>
          </a:solidFill>
          <a:latin typeface="Courier New" pitchFamily="49" charset="0"/>
          <a:ea typeface="+mn-ea"/>
          <a:cs typeface="Courier New" pitchFamily="49" charset="0"/>
        </a:defRPr>
      </a:lvl2pPr>
      <a:lvl3pPr marL="760413" indent="-6350" algn="l" defTabSz="912813" rtl="0" fontAlgn="base">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3pPr>
      <a:lvl4pPr marL="1093788" indent="6350" algn="l" defTabSz="912813" rtl="0" fontAlgn="base">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4pPr>
      <a:lvl5pPr marL="1425575" algn="l" defTabSz="912813" rtl="0" fontAlgn="base">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3F5251-848B-42C8-B151-602E5001F113}" type="datetime1">
              <a:rPr lang="en-US" smtClean="0"/>
              <a:t>4/20/2018</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F6B30B-CB57-43A3-A176-F29CAAF84654}" type="slidenum">
              <a:rPr lang="en-US" smtClean="0"/>
              <a:t>‹#›</a:t>
            </a:fld>
            <a:endParaRPr lang="en-US"/>
          </a:p>
        </p:txBody>
      </p:sp>
    </p:spTree>
    <p:extLst>
      <p:ext uri="{BB962C8B-B14F-4D97-AF65-F5344CB8AC3E}">
        <p14:creationId xmlns:p14="http://schemas.microsoft.com/office/powerpoint/2010/main" val="119251543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3.xml"/><Relationship Id="rId4" Type="http://schemas.openxmlformats.org/officeDocument/2006/relationships/image" Target="../media/image10.jpeg"/></Relationships>
</file>

<file path=ppt/slides/_rels/slide4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479647" y="1887537"/>
            <a:ext cx="4952851" cy="1711325"/>
          </a:xfrm>
        </p:spPr>
        <p:txBody>
          <a:bodyPr>
            <a:noAutofit/>
          </a:bodyPr>
          <a:lstStyle/>
          <a:p>
            <a:r>
              <a:rPr lang="en-US" sz="6000" b="1" dirty="0">
                <a:solidFill>
                  <a:srgbClr val="FF0000"/>
                </a:solidFill>
              </a:rPr>
              <a:t>Rocketry </a:t>
            </a:r>
            <a:r>
              <a:rPr lang="en-US" sz="4800" b="1" dirty="0">
                <a:solidFill>
                  <a:srgbClr val="0070C0"/>
                </a:solidFill>
              </a:rPr>
              <a:t>Trajectory Basics</a:t>
            </a:r>
          </a:p>
        </p:txBody>
      </p:sp>
      <p:sp>
        <p:nvSpPr>
          <p:cNvPr id="4" name="Slide Number Placeholder 3"/>
          <p:cNvSpPr>
            <a:spLocks noGrp="1"/>
          </p:cNvSpPr>
          <p:nvPr>
            <p:ph type="sldNum" sz="quarter" idx="12"/>
          </p:nvPr>
        </p:nvSpPr>
        <p:spPr/>
        <p:txBody>
          <a:bodyPr/>
          <a:lstStyle/>
          <a:p>
            <a:fld id="{F9F6B30B-CB57-43A3-A176-F29CAAF84654}" type="slidenum">
              <a:rPr lang="en-US" smtClean="0"/>
              <a:t>1</a:t>
            </a:fld>
            <a:endParaRPr lang="en-US"/>
          </a:p>
        </p:txBody>
      </p:sp>
      <p:sp>
        <p:nvSpPr>
          <p:cNvPr id="6" name="TextBox 5">
            <a:extLst>
              <a:ext uri="{FF2B5EF4-FFF2-40B4-BE49-F238E27FC236}">
                <a16:creationId xmlns:a16="http://schemas.microsoft.com/office/drawing/2014/main" id="{96899255-EA4C-437E-BD60-D66251DBF2DA}"/>
              </a:ext>
            </a:extLst>
          </p:cNvPr>
          <p:cNvSpPr txBox="1"/>
          <p:nvPr/>
        </p:nvSpPr>
        <p:spPr>
          <a:xfrm>
            <a:off x="1300455" y="4114800"/>
            <a:ext cx="3311237" cy="954107"/>
          </a:xfrm>
          <a:prstGeom prst="rect">
            <a:avLst/>
          </a:prstGeom>
          <a:noFill/>
        </p:spPr>
        <p:txBody>
          <a:bodyPr wrap="square" rtlCol="0">
            <a:spAutoFit/>
          </a:bodyPr>
          <a:lstStyle/>
          <a:p>
            <a:pPr algn="ctr"/>
            <a:r>
              <a:rPr lang="en-US" sz="2800" b="1" dirty="0" err="1"/>
              <a:t>LabRat</a:t>
            </a:r>
            <a:r>
              <a:rPr lang="en-US" sz="2800" b="1" dirty="0"/>
              <a:t> Scientific</a:t>
            </a:r>
          </a:p>
          <a:p>
            <a:pPr algn="ctr"/>
            <a:r>
              <a:rPr lang="en-US" sz="2800" b="1" dirty="0"/>
              <a:t>© 2018</a:t>
            </a:r>
          </a:p>
        </p:txBody>
      </p:sp>
      <p:pic>
        <p:nvPicPr>
          <p:cNvPr id="7" name="Picture 3">
            <a:extLst>
              <a:ext uri="{FF2B5EF4-FFF2-40B4-BE49-F238E27FC236}">
                <a16:creationId xmlns:a16="http://schemas.microsoft.com/office/drawing/2014/main" id="{D4CF53E1-0CAC-409B-8B2B-5343BCF81C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6136" y="885265"/>
            <a:ext cx="5765396" cy="50874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5" name="Straight Arrow Connector 14"/>
          <p:cNvCxnSpPr/>
          <p:nvPr/>
        </p:nvCxnSpPr>
        <p:spPr>
          <a:xfrm rot="5400000" flipH="1" flipV="1">
            <a:off x="3125670" y="6147302"/>
            <a:ext cx="504056" cy="108012"/>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3215678" y="5085182"/>
            <a:ext cx="792092" cy="216024"/>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3467706" y="3789038"/>
            <a:ext cx="1080124" cy="36004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4151782" y="2456894"/>
            <a:ext cx="828096" cy="39604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242628" y="1868635"/>
            <a:ext cx="3125180" cy="1200329"/>
          </a:xfrm>
          <a:prstGeom prst="rect">
            <a:avLst/>
          </a:prstGeom>
          <a:noFill/>
        </p:spPr>
        <p:txBody>
          <a:bodyPr wrap="square" rtlCol="0">
            <a:spAutoFit/>
          </a:bodyPr>
          <a:lstStyle/>
          <a:p>
            <a:r>
              <a:rPr lang="en-US" dirty="0"/>
              <a:t>After burnout, only gravity and drag are acting on the rocket.  Both are trying to slow down the rocket…</a:t>
            </a:r>
          </a:p>
        </p:txBody>
      </p:sp>
      <p:sp>
        <p:nvSpPr>
          <p:cNvPr id="9" name="Title 12"/>
          <p:cNvSpPr txBox="1">
            <a:spLocks/>
          </p:cNvSpPr>
          <p:nvPr/>
        </p:nvSpPr>
        <p:spPr>
          <a:xfrm>
            <a:off x="2067763" y="152400"/>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a:t>General Rocket Velocity</a:t>
            </a:r>
            <a:endParaRPr lang="en-US" sz="3600" dirty="0"/>
          </a:p>
        </p:txBody>
      </p:sp>
      <p:sp>
        <p:nvSpPr>
          <p:cNvPr id="2" name="Slide Number Placeholder 1"/>
          <p:cNvSpPr>
            <a:spLocks noGrp="1"/>
          </p:cNvSpPr>
          <p:nvPr>
            <p:ph type="sldNum" sz="quarter" idx="12"/>
          </p:nvPr>
        </p:nvSpPr>
        <p:spPr/>
        <p:txBody>
          <a:bodyPr/>
          <a:lstStyle/>
          <a:p>
            <a:fld id="{F9F6B30B-CB57-43A3-A176-F29CAAF84654}" type="slidenum">
              <a:rPr lang="en-US" smtClean="0"/>
              <a:t>10</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5" name="Straight Arrow Connector 14"/>
          <p:cNvCxnSpPr/>
          <p:nvPr/>
        </p:nvCxnSpPr>
        <p:spPr>
          <a:xfrm rot="5400000" flipH="1" flipV="1">
            <a:off x="3125670" y="6147302"/>
            <a:ext cx="504056" cy="108012"/>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3215678" y="5085182"/>
            <a:ext cx="792092" cy="216024"/>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3467706" y="3789038"/>
            <a:ext cx="1080124" cy="36004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4151782" y="2456894"/>
            <a:ext cx="828096" cy="39604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269084" y="1897230"/>
            <a:ext cx="1944216" cy="923330"/>
          </a:xfrm>
          <a:prstGeom prst="rect">
            <a:avLst/>
          </a:prstGeom>
          <a:noFill/>
        </p:spPr>
        <p:txBody>
          <a:bodyPr wrap="square" rtlCol="0">
            <a:spAutoFit/>
          </a:bodyPr>
          <a:lstStyle/>
          <a:p>
            <a:r>
              <a:rPr lang="en-US" dirty="0"/>
              <a:t>The rocket slows down as it reaches apogee.</a:t>
            </a:r>
          </a:p>
        </p:txBody>
      </p:sp>
      <p:cxnSp>
        <p:nvCxnSpPr>
          <p:cNvPr id="11" name="Straight Arrow Connector 10"/>
          <p:cNvCxnSpPr/>
          <p:nvPr/>
        </p:nvCxnSpPr>
        <p:spPr>
          <a:xfrm rot="5400000" flipH="1" flipV="1">
            <a:off x="5033880" y="1430780"/>
            <a:ext cx="468056" cy="43204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2" name="Title 12"/>
          <p:cNvSpPr txBox="1">
            <a:spLocks/>
          </p:cNvSpPr>
          <p:nvPr/>
        </p:nvSpPr>
        <p:spPr>
          <a:xfrm>
            <a:off x="2067763" y="152400"/>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a:t>General Rocket Velocity</a:t>
            </a:r>
            <a:endParaRPr lang="en-US" sz="3600" dirty="0"/>
          </a:p>
        </p:txBody>
      </p:sp>
      <p:sp>
        <p:nvSpPr>
          <p:cNvPr id="2" name="Slide Number Placeholder 1"/>
          <p:cNvSpPr>
            <a:spLocks noGrp="1"/>
          </p:cNvSpPr>
          <p:nvPr>
            <p:ph type="sldNum" sz="quarter" idx="12"/>
          </p:nvPr>
        </p:nvSpPr>
        <p:spPr/>
        <p:txBody>
          <a:bodyPr/>
          <a:lstStyle/>
          <a:p>
            <a:fld id="{F9F6B30B-CB57-43A3-A176-F29CAAF84654}" type="slidenum">
              <a:rPr lang="en-US" smtClean="0"/>
              <a:t>11</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5" name="Straight Arrow Connector 14"/>
          <p:cNvCxnSpPr/>
          <p:nvPr/>
        </p:nvCxnSpPr>
        <p:spPr>
          <a:xfrm rot="5400000" flipH="1" flipV="1">
            <a:off x="3125670" y="6147302"/>
            <a:ext cx="504056" cy="108012"/>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3215678" y="5085182"/>
            <a:ext cx="792092" cy="216024"/>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3467706" y="3789038"/>
            <a:ext cx="1080124" cy="36004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4151782" y="2456894"/>
            <a:ext cx="828096" cy="39604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5033880" y="1430780"/>
            <a:ext cx="468056" cy="43204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059996" y="1124744"/>
            <a:ext cx="432048" cy="158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284233" y="1861638"/>
            <a:ext cx="2225354" cy="1754326"/>
          </a:xfrm>
          <a:prstGeom prst="rect">
            <a:avLst/>
          </a:prstGeom>
          <a:noFill/>
        </p:spPr>
        <p:txBody>
          <a:bodyPr wrap="square" rtlCol="0">
            <a:spAutoFit/>
          </a:bodyPr>
          <a:lstStyle/>
          <a:p>
            <a:r>
              <a:rPr lang="en-US" b="1" dirty="0"/>
              <a:t>Apogee</a:t>
            </a:r>
            <a:r>
              <a:rPr lang="en-US" dirty="0"/>
              <a:t> is the highest point in the flight.  It is also the point where the rocket is flying the slowest…</a:t>
            </a:r>
          </a:p>
        </p:txBody>
      </p:sp>
      <p:sp>
        <p:nvSpPr>
          <p:cNvPr id="14" name="Title 12"/>
          <p:cNvSpPr txBox="1">
            <a:spLocks/>
          </p:cNvSpPr>
          <p:nvPr/>
        </p:nvSpPr>
        <p:spPr>
          <a:xfrm>
            <a:off x="2067763" y="152400"/>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a:t>General Rocket Velocity</a:t>
            </a:r>
            <a:endParaRPr lang="en-US" sz="3600" dirty="0"/>
          </a:p>
        </p:txBody>
      </p:sp>
      <p:sp>
        <p:nvSpPr>
          <p:cNvPr id="2" name="Slide Number Placeholder 1"/>
          <p:cNvSpPr>
            <a:spLocks noGrp="1"/>
          </p:cNvSpPr>
          <p:nvPr>
            <p:ph type="sldNum" sz="quarter" idx="12"/>
          </p:nvPr>
        </p:nvSpPr>
        <p:spPr/>
        <p:txBody>
          <a:bodyPr/>
          <a:lstStyle/>
          <a:p>
            <a:fld id="{F9F6B30B-CB57-43A3-A176-F29CAAF84654}" type="slidenum">
              <a:rPr lang="en-US" smtClean="0"/>
              <a:t>12</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5" name="Straight Arrow Connector 14"/>
          <p:cNvCxnSpPr/>
          <p:nvPr/>
        </p:nvCxnSpPr>
        <p:spPr>
          <a:xfrm rot="5400000" flipH="1" flipV="1">
            <a:off x="3125670" y="6147302"/>
            <a:ext cx="504056" cy="108012"/>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3215678" y="5085182"/>
            <a:ext cx="792092" cy="216024"/>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3467706" y="3789038"/>
            <a:ext cx="1080124" cy="36004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4151782" y="2456894"/>
            <a:ext cx="828096" cy="39604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5033880" y="1430780"/>
            <a:ext cx="468056" cy="43204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059996" y="1124744"/>
            <a:ext cx="432048" cy="158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287888" y="1969092"/>
            <a:ext cx="2212268" cy="1477328"/>
          </a:xfrm>
          <a:prstGeom prst="rect">
            <a:avLst/>
          </a:prstGeom>
          <a:noFill/>
        </p:spPr>
        <p:txBody>
          <a:bodyPr wrap="square" rtlCol="0">
            <a:spAutoFit/>
          </a:bodyPr>
          <a:lstStyle/>
          <a:p>
            <a:r>
              <a:rPr lang="en-US" dirty="0"/>
              <a:t>On the down leg, gravity acts to accelerate the rocket so the speed begins to increase.</a:t>
            </a:r>
          </a:p>
        </p:txBody>
      </p:sp>
      <p:cxnSp>
        <p:nvCxnSpPr>
          <p:cNvPr id="14" name="Straight Arrow Connector 13"/>
          <p:cNvCxnSpPr/>
          <p:nvPr/>
        </p:nvCxnSpPr>
        <p:spPr>
          <a:xfrm rot="16200000" flipH="1">
            <a:off x="7050106" y="1430778"/>
            <a:ext cx="468052" cy="43204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6" name="Title 12"/>
          <p:cNvSpPr txBox="1">
            <a:spLocks/>
          </p:cNvSpPr>
          <p:nvPr/>
        </p:nvSpPr>
        <p:spPr>
          <a:xfrm>
            <a:off x="2067763" y="152400"/>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a:t>General Rocket Velocity</a:t>
            </a:r>
            <a:endParaRPr lang="en-US" sz="3600" dirty="0"/>
          </a:p>
        </p:txBody>
      </p:sp>
      <p:sp>
        <p:nvSpPr>
          <p:cNvPr id="2" name="Slide Number Placeholder 1"/>
          <p:cNvSpPr>
            <a:spLocks noGrp="1"/>
          </p:cNvSpPr>
          <p:nvPr>
            <p:ph type="sldNum" sz="quarter" idx="12"/>
          </p:nvPr>
        </p:nvSpPr>
        <p:spPr/>
        <p:txBody>
          <a:bodyPr/>
          <a:lstStyle/>
          <a:p>
            <a:fld id="{F9F6B30B-CB57-43A3-A176-F29CAAF84654}" type="slidenum">
              <a:rPr lang="en-US" smtClean="0"/>
              <a:t>13</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5" name="Straight Arrow Connector 14"/>
          <p:cNvCxnSpPr/>
          <p:nvPr/>
        </p:nvCxnSpPr>
        <p:spPr>
          <a:xfrm rot="5400000" flipH="1" flipV="1">
            <a:off x="3125670" y="6147302"/>
            <a:ext cx="504056" cy="108012"/>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3215678" y="5085182"/>
            <a:ext cx="792092" cy="216024"/>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3467706" y="3789038"/>
            <a:ext cx="1080124" cy="36004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4151782" y="2456894"/>
            <a:ext cx="828096" cy="39604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5033880" y="1430780"/>
            <a:ext cx="468056" cy="43204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059996" y="1124744"/>
            <a:ext cx="432048" cy="158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451854" y="2768728"/>
            <a:ext cx="2669970" cy="1200329"/>
          </a:xfrm>
          <a:prstGeom prst="rect">
            <a:avLst/>
          </a:prstGeom>
          <a:noFill/>
        </p:spPr>
        <p:txBody>
          <a:bodyPr wrap="square" rtlCol="0">
            <a:spAutoFit/>
          </a:bodyPr>
          <a:lstStyle/>
          <a:p>
            <a:r>
              <a:rPr lang="en-US" dirty="0"/>
              <a:t>The velocity continues to increase as the rocket freefalls towards the ground.</a:t>
            </a:r>
          </a:p>
        </p:txBody>
      </p:sp>
      <p:cxnSp>
        <p:nvCxnSpPr>
          <p:cNvPr id="14" name="Straight Arrow Connector 13"/>
          <p:cNvCxnSpPr/>
          <p:nvPr/>
        </p:nvCxnSpPr>
        <p:spPr>
          <a:xfrm rot="16200000" flipH="1">
            <a:off x="7050106" y="1430778"/>
            <a:ext cx="468052" cy="43204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H="1">
            <a:off x="7626170" y="2690918"/>
            <a:ext cx="864096" cy="39604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8" name="Title 12"/>
          <p:cNvSpPr txBox="1">
            <a:spLocks/>
          </p:cNvSpPr>
          <p:nvPr/>
        </p:nvSpPr>
        <p:spPr>
          <a:xfrm>
            <a:off x="2067763" y="152400"/>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a:t>General Rocket Velocity</a:t>
            </a:r>
            <a:endParaRPr lang="en-US" sz="3600" dirty="0"/>
          </a:p>
        </p:txBody>
      </p:sp>
      <p:sp>
        <p:nvSpPr>
          <p:cNvPr id="2" name="Slide Number Placeholder 1"/>
          <p:cNvSpPr>
            <a:spLocks noGrp="1"/>
          </p:cNvSpPr>
          <p:nvPr>
            <p:ph type="sldNum" sz="quarter" idx="12"/>
          </p:nvPr>
        </p:nvSpPr>
        <p:spPr/>
        <p:txBody>
          <a:bodyPr/>
          <a:lstStyle/>
          <a:p>
            <a:fld id="{F9F6B30B-CB57-43A3-A176-F29CAAF84654}" type="slidenum">
              <a:rPr lang="en-US" smtClean="0"/>
              <a:t>14</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5" name="Straight Arrow Connector 14"/>
          <p:cNvCxnSpPr/>
          <p:nvPr/>
        </p:nvCxnSpPr>
        <p:spPr>
          <a:xfrm rot="5400000" flipH="1" flipV="1">
            <a:off x="3125670" y="6147302"/>
            <a:ext cx="504056" cy="108012"/>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3215678" y="5085182"/>
            <a:ext cx="792092" cy="216024"/>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3467706" y="3789038"/>
            <a:ext cx="1080124" cy="36004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4151782" y="2456894"/>
            <a:ext cx="828096" cy="39604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5033880" y="1430780"/>
            <a:ext cx="468056" cy="43204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059996" y="1124744"/>
            <a:ext cx="432048" cy="158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555178" y="2802573"/>
            <a:ext cx="2657400" cy="1200329"/>
          </a:xfrm>
          <a:prstGeom prst="rect">
            <a:avLst/>
          </a:prstGeom>
          <a:noFill/>
        </p:spPr>
        <p:txBody>
          <a:bodyPr wrap="square" rtlCol="0">
            <a:spAutoFit/>
          </a:bodyPr>
          <a:lstStyle/>
          <a:p>
            <a:r>
              <a:rPr lang="en-US" dirty="0"/>
              <a:t>However, drag is still acting on the rocket, and that drag retards the acceleration…</a:t>
            </a:r>
          </a:p>
        </p:txBody>
      </p:sp>
      <p:cxnSp>
        <p:nvCxnSpPr>
          <p:cNvPr id="14" name="Straight Arrow Connector 13"/>
          <p:cNvCxnSpPr/>
          <p:nvPr/>
        </p:nvCxnSpPr>
        <p:spPr>
          <a:xfrm rot="16200000" flipH="1">
            <a:off x="7050106" y="1430778"/>
            <a:ext cx="468052" cy="43204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H="1">
            <a:off x="7626170" y="2690918"/>
            <a:ext cx="864096" cy="39604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8" name="Title 12"/>
          <p:cNvSpPr txBox="1">
            <a:spLocks/>
          </p:cNvSpPr>
          <p:nvPr/>
        </p:nvSpPr>
        <p:spPr>
          <a:xfrm>
            <a:off x="2067763" y="152400"/>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a:t>General Rocket Velocity</a:t>
            </a:r>
            <a:endParaRPr lang="en-US" sz="3600" dirty="0"/>
          </a:p>
        </p:txBody>
      </p:sp>
      <p:sp>
        <p:nvSpPr>
          <p:cNvPr id="2" name="Slide Number Placeholder 1"/>
          <p:cNvSpPr>
            <a:spLocks noGrp="1"/>
          </p:cNvSpPr>
          <p:nvPr>
            <p:ph type="sldNum" sz="quarter" idx="12"/>
          </p:nvPr>
        </p:nvSpPr>
        <p:spPr/>
        <p:txBody>
          <a:bodyPr/>
          <a:lstStyle/>
          <a:p>
            <a:fld id="{F9F6B30B-CB57-43A3-A176-F29CAAF84654}" type="slidenum">
              <a:rPr lang="en-US" smtClean="0"/>
              <a:t>15</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5" name="Straight Arrow Connector 14"/>
          <p:cNvCxnSpPr/>
          <p:nvPr/>
        </p:nvCxnSpPr>
        <p:spPr>
          <a:xfrm rot="5400000" flipH="1" flipV="1">
            <a:off x="3125670" y="6147302"/>
            <a:ext cx="504056" cy="108012"/>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3215678" y="5085182"/>
            <a:ext cx="792092" cy="216024"/>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3467706" y="3789038"/>
            <a:ext cx="1080124" cy="36004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4151782" y="2456894"/>
            <a:ext cx="828096" cy="39604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5033880" y="1430780"/>
            <a:ext cx="468056" cy="43204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059996" y="1124744"/>
            <a:ext cx="432048" cy="158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867400" y="3969060"/>
            <a:ext cx="2064804" cy="1754326"/>
          </a:xfrm>
          <a:prstGeom prst="rect">
            <a:avLst/>
          </a:prstGeom>
          <a:noFill/>
        </p:spPr>
        <p:txBody>
          <a:bodyPr wrap="square" rtlCol="0">
            <a:spAutoFit/>
          </a:bodyPr>
          <a:lstStyle/>
          <a:p>
            <a:r>
              <a:rPr lang="en-US" dirty="0"/>
              <a:t>At some point, the drag force will equal the weight of the rocket and acceleration will become zero.</a:t>
            </a:r>
          </a:p>
        </p:txBody>
      </p:sp>
      <p:cxnSp>
        <p:nvCxnSpPr>
          <p:cNvPr id="14" name="Straight Arrow Connector 13"/>
          <p:cNvCxnSpPr/>
          <p:nvPr/>
        </p:nvCxnSpPr>
        <p:spPr>
          <a:xfrm rot="16200000" flipH="1">
            <a:off x="7050106" y="1430778"/>
            <a:ext cx="468052" cy="43204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H="1">
            <a:off x="7626170" y="2690918"/>
            <a:ext cx="864096" cy="39604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6200000" flipH="1">
            <a:off x="8068476" y="3939824"/>
            <a:ext cx="878609" cy="289009"/>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8" name="Title 12"/>
          <p:cNvSpPr txBox="1">
            <a:spLocks/>
          </p:cNvSpPr>
          <p:nvPr/>
        </p:nvSpPr>
        <p:spPr>
          <a:xfrm>
            <a:off x="2067763" y="152400"/>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a:t>General Rocket Velocity</a:t>
            </a:r>
            <a:endParaRPr lang="en-US" sz="3600" dirty="0"/>
          </a:p>
        </p:txBody>
      </p:sp>
      <p:sp>
        <p:nvSpPr>
          <p:cNvPr id="2" name="Slide Number Placeholder 1"/>
          <p:cNvSpPr>
            <a:spLocks noGrp="1"/>
          </p:cNvSpPr>
          <p:nvPr>
            <p:ph type="sldNum" sz="quarter" idx="12"/>
          </p:nvPr>
        </p:nvSpPr>
        <p:spPr/>
        <p:txBody>
          <a:bodyPr/>
          <a:lstStyle/>
          <a:p>
            <a:fld id="{F9F6B30B-CB57-43A3-A176-F29CAAF84654}" type="slidenum">
              <a:rPr lang="en-US" smtClean="0"/>
              <a:t>16</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5" name="Straight Arrow Connector 14"/>
          <p:cNvCxnSpPr/>
          <p:nvPr/>
        </p:nvCxnSpPr>
        <p:spPr>
          <a:xfrm rot="5400000" flipH="1" flipV="1">
            <a:off x="3125670" y="6147302"/>
            <a:ext cx="504056" cy="108012"/>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3215678" y="5085182"/>
            <a:ext cx="792092" cy="216024"/>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3467706" y="3789038"/>
            <a:ext cx="1080124" cy="36004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4151782" y="2456894"/>
            <a:ext cx="828096" cy="39604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5033880" y="1430780"/>
            <a:ext cx="468056" cy="43204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059996" y="1124744"/>
            <a:ext cx="432048" cy="158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059996" y="5121188"/>
            <a:ext cx="2520280" cy="923330"/>
          </a:xfrm>
          <a:prstGeom prst="rect">
            <a:avLst/>
          </a:prstGeom>
          <a:noFill/>
        </p:spPr>
        <p:txBody>
          <a:bodyPr wrap="square" rtlCol="0">
            <a:spAutoFit/>
          </a:bodyPr>
          <a:lstStyle/>
          <a:p>
            <a:r>
              <a:rPr lang="en-US" dirty="0"/>
              <a:t>This condition is known as “</a:t>
            </a:r>
            <a:r>
              <a:rPr lang="en-US" b="1" dirty="0"/>
              <a:t>terminal velocity</a:t>
            </a:r>
            <a:r>
              <a:rPr lang="en-US" dirty="0"/>
              <a:t>”.</a:t>
            </a:r>
          </a:p>
        </p:txBody>
      </p:sp>
      <p:cxnSp>
        <p:nvCxnSpPr>
          <p:cNvPr id="14" name="Straight Arrow Connector 13"/>
          <p:cNvCxnSpPr/>
          <p:nvPr/>
        </p:nvCxnSpPr>
        <p:spPr>
          <a:xfrm rot="16200000" flipH="1">
            <a:off x="7050106" y="1430778"/>
            <a:ext cx="468052" cy="43204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H="1">
            <a:off x="7626170" y="2690918"/>
            <a:ext cx="864096" cy="39604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6200000" flipH="1">
            <a:off x="8068476" y="3939824"/>
            <a:ext cx="878609" cy="289009"/>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6200000" flipH="1">
            <a:off x="8400256" y="5337212"/>
            <a:ext cx="864096" cy="21602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21" name="Title 12"/>
          <p:cNvSpPr txBox="1">
            <a:spLocks/>
          </p:cNvSpPr>
          <p:nvPr/>
        </p:nvSpPr>
        <p:spPr>
          <a:xfrm>
            <a:off x="2067763" y="152400"/>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a:t>General Rocket Velocity</a:t>
            </a:r>
            <a:endParaRPr lang="en-US" sz="3600" dirty="0"/>
          </a:p>
        </p:txBody>
      </p:sp>
      <p:sp>
        <p:nvSpPr>
          <p:cNvPr id="2" name="Slide Number Placeholder 1"/>
          <p:cNvSpPr>
            <a:spLocks noGrp="1"/>
          </p:cNvSpPr>
          <p:nvPr>
            <p:ph type="sldNum" sz="quarter" idx="12"/>
          </p:nvPr>
        </p:nvSpPr>
        <p:spPr/>
        <p:txBody>
          <a:bodyPr/>
          <a:lstStyle/>
          <a:p>
            <a:fld id="{F9F6B30B-CB57-43A3-A176-F29CAAF84654}" type="slidenum">
              <a:rPr lang="en-US" smtClean="0"/>
              <a:t>17</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9CA99C5-746D-498E-BD01-3FACEA12F359}"/>
              </a:ext>
            </a:extLst>
          </p:cNvPr>
          <p:cNvSpPr>
            <a:spLocks noGrp="1"/>
          </p:cNvSpPr>
          <p:nvPr>
            <p:ph type="sldNum" sz="quarter" idx="12"/>
          </p:nvPr>
        </p:nvSpPr>
        <p:spPr/>
        <p:txBody>
          <a:bodyPr/>
          <a:lstStyle/>
          <a:p>
            <a:fld id="{F9F6B30B-CB57-43A3-A176-F29CAAF84654}" type="slidenum">
              <a:rPr lang="en-US" smtClean="0"/>
              <a:t>18</a:t>
            </a:fld>
            <a:endParaRPr lang="en-US"/>
          </a:p>
        </p:txBody>
      </p:sp>
      <p:grpSp>
        <p:nvGrpSpPr>
          <p:cNvPr id="3" name="Group 11">
            <a:extLst>
              <a:ext uri="{FF2B5EF4-FFF2-40B4-BE49-F238E27FC236}">
                <a16:creationId xmlns:a16="http://schemas.microsoft.com/office/drawing/2014/main" id="{AE099566-8056-4BB9-BAFC-B2E0C04D1940}"/>
              </a:ext>
            </a:extLst>
          </p:cNvPr>
          <p:cNvGrpSpPr/>
          <p:nvPr/>
        </p:nvGrpSpPr>
        <p:grpSpPr>
          <a:xfrm rot="2365982">
            <a:off x="4594523" y="2418733"/>
            <a:ext cx="1123882" cy="3832766"/>
            <a:chOff x="971600" y="2204864"/>
            <a:chExt cx="432048" cy="1080120"/>
          </a:xfrm>
        </p:grpSpPr>
        <p:sp>
          <p:nvSpPr>
            <p:cNvPr id="4" name="Rectangle 3">
              <a:extLst>
                <a:ext uri="{FF2B5EF4-FFF2-40B4-BE49-F238E27FC236}">
                  <a16:creationId xmlns:a16="http://schemas.microsoft.com/office/drawing/2014/main" id="{3FDBD267-DDBD-430A-B938-10EB0F1F62C6}"/>
                </a:ext>
              </a:extLst>
            </p:cNvPr>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Triangle 4">
              <a:extLst>
                <a:ext uri="{FF2B5EF4-FFF2-40B4-BE49-F238E27FC236}">
                  <a16:creationId xmlns:a16="http://schemas.microsoft.com/office/drawing/2014/main" id="{141ECC6D-C00D-467D-BC91-7B69D139FEFA}"/>
                </a:ext>
              </a:extLst>
            </p:cNvPr>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Triangle 5">
              <a:extLst>
                <a:ext uri="{FF2B5EF4-FFF2-40B4-BE49-F238E27FC236}">
                  <a16:creationId xmlns:a16="http://schemas.microsoft.com/office/drawing/2014/main" id="{B222F717-1F35-47AB-B191-B5A4525B5B9F}"/>
                </a:ext>
              </a:extLst>
            </p:cNvPr>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Isosceles Triangle 6">
              <a:extLst>
                <a:ext uri="{FF2B5EF4-FFF2-40B4-BE49-F238E27FC236}">
                  <a16:creationId xmlns:a16="http://schemas.microsoft.com/office/drawing/2014/main" id="{437FE54B-E06E-4BA0-BBD7-38310A6AF244}"/>
                </a:ext>
              </a:extLst>
            </p:cNvPr>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itle 12">
            <a:extLst>
              <a:ext uri="{FF2B5EF4-FFF2-40B4-BE49-F238E27FC236}">
                <a16:creationId xmlns:a16="http://schemas.microsoft.com/office/drawing/2014/main" id="{84E30F92-4E65-42D3-AC58-920E6B3FE781}"/>
              </a:ext>
            </a:extLst>
          </p:cNvPr>
          <p:cNvSpPr txBox="1">
            <a:spLocks/>
          </p:cNvSpPr>
          <p:nvPr/>
        </p:nvSpPr>
        <p:spPr>
          <a:xfrm>
            <a:off x="1981200" y="195811"/>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dirty="0"/>
              <a:t>Body Attitude vs. Velocity Vector</a:t>
            </a:r>
          </a:p>
        </p:txBody>
      </p:sp>
      <p:cxnSp>
        <p:nvCxnSpPr>
          <p:cNvPr id="10" name="Straight Connector 9">
            <a:extLst>
              <a:ext uri="{FF2B5EF4-FFF2-40B4-BE49-F238E27FC236}">
                <a16:creationId xmlns:a16="http://schemas.microsoft.com/office/drawing/2014/main" id="{E04E8013-4141-46B5-8667-6C0F2F8761BF}"/>
              </a:ext>
            </a:extLst>
          </p:cNvPr>
          <p:cNvCxnSpPr>
            <a:cxnSpLocks/>
          </p:cNvCxnSpPr>
          <p:nvPr/>
        </p:nvCxnSpPr>
        <p:spPr>
          <a:xfrm flipV="1">
            <a:off x="3657600" y="1912910"/>
            <a:ext cx="3505200" cy="4242721"/>
          </a:xfrm>
          <a:prstGeom prst="line">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1748CD4-602C-4865-8FF5-4E5BCED5D052}"/>
              </a:ext>
            </a:extLst>
          </p:cNvPr>
          <p:cNvCxnSpPr/>
          <p:nvPr/>
        </p:nvCxnSpPr>
        <p:spPr>
          <a:xfrm>
            <a:off x="2133600" y="4729823"/>
            <a:ext cx="8153400" cy="0"/>
          </a:xfrm>
          <a:prstGeom prst="line">
            <a:avLst/>
          </a:prstGeom>
          <a:ln w="57150">
            <a:solidFill>
              <a:srgbClr val="7030A0"/>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E9552FE-7E4A-46CE-B742-CE4F04A78156}"/>
              </a:ext>
            </a:extLst>
          </p:cNvPr>
          <p:cNvCxnSpPr>
            <a:cxnSpLocks/>
          </p:cNvCxnSpPr>
          <p:nvPr/>
        </p:nvCxnSpPr>
        <p:spPr>
          <a:xfrm flipV="1">
            <a:off x="3293834" y="2882034"/>
            <a:ext cx="4572000" cy="2782631"/>
          </a:xfrm>
          <a:prstGeom prst="line">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E5DEABE7-BBB2-4751-A3AB-210ECBDAD4DC}"/>
              </a:ext>
            </a:extLst>
          </p:cNvPr>
          <p:cNvSpPr txBox="1"/>
          <p:nvPr/>
        </p:nvSpPr>
        <p:spPr>
          <a:xfrm>
            <a:off x="3124200" y="1342752"/>
            <a:ext cx="3733800" cy="1323439"/>
          </a:xfrm>
          <a:prstGeom prst="rect">
            <a:avLst/>
          </a:prstGeom>
          <a:noFill/>
        </p:spPr>
        <p:txBody>
          <a:bodyPr wrap="square" rtlCol="0">
            <a:spAutoFit/>
          </a:bodyPr>
          <a:lstStyle/>
          <a:p>
            <a:r>
              <a:rPr lang="en-US" sz="2000" dirty="0"/>
              <a:t>The </a:t>
            </a:r>
            <a:r>
              <a:rPr lang="en-US" sz="2000" b="1" dirty="0"/>
              <a:t>Body Attitude</a:t>
            </a:r>
            <a:r>
              <a:rPr lang="en-US" sz="2000" dirty="0"/>
              <a:t> is the angle between the local horizontal and the “long axis” of the rocket.</a:t>
            </a:r>
          </a:p>
        </p:txBody>
      </p:sp>
      <p:sp>
        <p:nvSpPr>
          <p:cNvPr id="18" name="TextBox 17">
            <a:extLst>
              <a:ext uri="{FF2B5EF4-FFF2-40B4-BE49-F238E27FC236}">
                <a16:creationId xmlns:a16="http://schemas.microsoft.com/office/drawing/2014/main" id="{2E044310-FA99-4497-8565-DF48A336571E}"/>
              </a:ext>
            </a:extLst>
          </p:cNvPr>
          <p:cNvSpPr txBox="1"/>
          <p:nvPr/>
        </p:nvSpPr>
        <p:spPr>
          <a:xfrm>
            <a:off x="8160124" y="2126286"/>
            <a:ext cx="3733800" cy="1938992"/>
          </a:xfrm>
          <a:prstGeom prst="rect">
            <a:avLst/>
          </a:prstGeom>
          <a:noFill/>
        </p:spPr>
        <p:txBody>
          <a:bodyPr wrap="square" rtlCol="0">
            <a:spAutoFit/>
          </a:bodyPr>
          <a:lstStyle/>
          <a:p>
            <a:r>
              <a:rPr lang="en-US" sz="2000" dirty="0"/>
              <a:t>The </a:t>
            </a:r>
            <a:r>
              <a:rPr lang="en-US" sz="2000" b="1" dirty="0"/>
              <a:t>Velocity Vector </a:t>
            </a:r>
            <a:r>
              <a:rPr lang="en-US" sz="2000" dirty="0"/>
              <a:t>is a line that represents the direction the rocket is actually moving.  It is also referenced to the local horizontal.  </a:t>
            </a:r>
          </a:p>
          <a:p>
            <a:endParaRPr lang="en-US" sz="2000" dirty="0"/>
          </a:p>
        </p:txBody>
      </p:sp>
      <p:sp>
        <p:nvSpPr>
          <p:cNvPr id="19" name="TextBox 18">
            <a:extLst>
              <a:ext uri="{FF2B5EF4-FFF2-40B4-BE49-F238E27FC236}">
                <a16:creationId xmlns:a16="http://schemas.microsoft.com/office/drawing/2014/main" id="{3B4A5F21-7DE0-437D-8C2C-5ECBF57D2F05}"/>
              </a:ext>
            </a:extLst>
          </p:cNvPr>
          <p:cNvSpPr txBox="1"/>
          <p:nvPr/>
        </p:nvSpPr>
        <p:spPr>
          <a:xfrm>
            <a:off x="8077198" y="4827912"/>
            <a:ext cx="2057400" cy="369332"/>
          </a:xfrm>
          <a:prstGeom prst="rect">
            <a:avLst/>
          </a:prstGeom>
          <a:noFill/>
        </p:spPr>
        <p:txBody>
          <a:bodyPr wrap="square" rtlCol="0">
            <a:spAutoFit/>
          </a:bodyPr>
          <a:lstStyle/>
          <a:p>
            <a:r>
              <a:rPr lang="en-US" dirty="0"/>
              <a:t>Local Horizontal</a:t>
            </a:r>
          </a:p>
        </p:txBody>
      </p:sp>
    </p:spTree>
    <p:extLst>
      <p:ext uri="{BB962C8B-B14F-4D97-AF65-F5344CB8AC3E}">
        <p14:creationId xmlns:p14="http://schemas.microsoft.com/office/powerpoint/2010/main" val="3748963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itle 12"/>
          <p:cNvSpPr>
            <a:spLocks noGrp="1"/>
          </p:cNvSpPr>
          <p:nvPr>
            <p:ph type="title" idx="4294967295"/>
          </p:nvPr>
        </p:nvSpPr>
        <p:spPr>
          <a:xfrm>
            <a:off x="1981200" y="149469"/>
            <a:ext cx="8229600" cy="741362"/>
          </a:xfrm>
        </p:spPr>
        <p:txBody>
          <a:bodyPr>
            <a:normAutofit/>
          </a:bodyPr>
          <a:lstStyle/>
          <a:p>
            <a:r>
              <a:rPr lang="en-US" sz="3600" dirty="0"/>
              <a:t>Flight Path Angle</a:t>
            </a:r>
          </a:p>
        </p:txBody>
      </p:sp>
      <p:cxnSp>
        <p:nvCxnSpPr>
          <p:cNvPr id="15" name="Straight Arrow Connector 14"/>
          <p:cNvCxnSpPr/>
          <p:nvPr/>
        </p:nvCxnSpPr>
        <p:spPr>
          <a:xfrm rot="5400000" flipH="1" flipV="1">
            <a:off x="3125670" y="6147302"/>
            <a:ext cx="504056" cy="108012"/>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3215678" y="5085182"/>
            <a:ext cx="792092" cy="216024"/>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3467706" y="3789038"/>
            <a:ext cx="1080124" cy="36004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4151782" y="2456894"/>
            <a:ext cx="828096" cy="39604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5033880" y="1430780"/>
            <a:ext cx="468056" cy="43204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059996" y="1124744"/>
            <a:ext cx="432048" cy="158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6200000" flipH="1">
            <a:off x="7050106" y="1430778"/>
            <a:ext cx="468052" cy="43204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H="1">
            <a:off x="7626170" y="2690918"/>
            <a:ext cx="864096" cy="39604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6200000" flipH="1">
            <a:off x="8068476" y="3939824"/>
            <a:ext cx="878609" cy="289009"/>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6200000" flipH="1">
            <a:off x="8400256" y="5337212"/>
            <a:ext cx="864096" cy="21602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4" idx="0"/>
          </p:cNvCxnSpPr>
          <p:nvPr/>
        </p:nvCxnSpPr>
        <p:spPr>
          <a:xfrm>
            <a:off x="3352802" y="6447658"/>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505202" y="5589241"/>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856858" y="4509121"/>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367809" y="3068961"/>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087889" y="1880829"/>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059997" y="1124745"/>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7068109" y="1412777"/>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7824193" y="2456893"/>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8364253" y="3645025"/>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8724293" y="5013177"/>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33" name="Arc 32"/>
          <p:cNvSpPr/>
          <p:nvPr/>
        </p:nvSpPr>
        <p:spPr>
          <a:xfrm>
            <a:off x="2999656" y="6093296"/>
            <a:ext cx="684076" cy="648072"/>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Arc 33"/>
          <p:cNvSpPr/>
          <p:nvPr/>
        </p:nvSpPr>
        <p:spPr>
          <a:xfrm>
            <a:off x="3179676" y="5265204"/>
            <a:ext cx="684076" cy="648072"/>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Arc 34"/>
          <p:cNvSpPr/>
          <p:nvPr/>
        </p:nvSpPr>
        <p:spPr>
          <a:xfrm>
            <a:off x="3539716" y="4221088"/>
            <a:ext cx="684076" cy="576064"/>
          </a:xfrm>
          <a:prstGeom prst="arc">
            <a:avLst>
              <a:gd name="adj1" fmla="val 17381957"/>
              <a:gd name="adj2" fmla="val 21599999"/>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Arc 35"/>
          <p:cNvSpPr/>
          <p:nvPr/>
        </p:nvSpPr>
        <p:spPr>
          <a:xfrm>
            <a:off x="4115780" y="2744924"/>
            <a:ext cx="684076" cy="648072"/>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Arc 36"/>
          <p:cNvSpPr/>
          <p:nvPr/>
        </p:nvSpPr>
        <p:spPr>
          <a:xfrm>
            <a:off x="4907868" y="1628800"/>
            <a:ext cx="504056" cy="576064"/>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Arc 37"/>
          <p:cNvSpPr/>
          <p:nvPr/>
        </p:nvSpPr>
        <p:spPr>
          <a:xfrm rot="5400000">
            <a:off x="8490266" y="4635134"/>
            <a:ext cx="684076" cy="648072"/>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Arc 38"/>
          <p:cNvSpPr/>
          <p:nvPr/>
        </p:nvSpPr>
        <p:spPr>
          <a:xfrm rot="5400000">
            <a:off x="8094222" y="3230978"/>
            <a:ext cx="684076" cy="648072"/>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Arc 39"/>
          <p:cNvSpPr/>
          <p:nvPr/>
        </p:nvSpPr>
        <p:spPr>
          <a:xfrm rot="5400000">
            <a:off x="7626170" y="2150858"/>
            <a:ext cx="684076" cy="504056"/>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Arc 40"/>
          <p:cNvSpPr/>
          <p:nvPr/>
        </p:nvSpPr>
        <p:spPr>
          <a:xfrm rot="5400000">
            <a:off x="6978098" y="1106742"/>
            <a:ext cx="684076" cy="504056"/>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TextBox 41"/>
          <p:cNvSpPr txBox="1"/>
          <p:nvPr/>
        </p:nvSpPr>
        <p:spPr>
          <a:xfrm>
            <a:off x="965399" y="1593231"/>
            <a:ext cx="3179427" cy="1323439"/>
          </a:xfrm>
          <a:prstGeom prst="rect">
            <a:avLst/>
          </a:prstGeom>
          <a:noFill/>
        </p:spPr>
        <p:txBody>
          <a:bodyPr wrap="square" rtlCol="0">
            <a:spAutoFit/>
          </a:bodyPr>
          <a:lstStyle/>
          <a:p>
            <a:r>
              <a:rPr lang="en-US" sz="2000" dirty="0"/>
              <a:t>The Flight Path Angle is the angle between the </a:t>
            </a:r>
            <a:r>
              <a:rPr lang="en-US" sz="2000" b="1" dirty="0"/>
              <a:t>velocity</a:t>
            </a:r>
            <a:r>
              <a:rPr lang="en-US" sz="2000" dirty="0"/>
              <a:t> </a:t>
            </a:r>
            <a:r>
              <a:rPr lang="en-US" sz="2000" b="1" dirty="0"/>
              <a:t>vector</a:t>
            </a:r>
            <a:r>
              <a:rPr lang="en-US" sz="2000" dirty="0"/>
              <a:t> and the </a:t>
            </a:r>
            <a:r>
              <a:rPr lang="en-US" sz="2000" b="1" dirty="0"/>
              <a:t>local</a:t>
            </a:r>
            <a:r>
              <a:rPr lang="en-US" sz="2000" dirty="0"/>
              <a:t> </a:t>
            </a:r>
            <a:r>
              <a:rPr lang="en-US" sz="2000" b="1" dirty="0"/>
              <a:t>horizontal</a:t>
            </a:r>
            <a:r>
              <a:rPr lang="en-US" sz="2000" dirty="0"/>
              <a:t>.</a:t>
            </a:r>
          </a:p>
        </p:txBody>
      </p:sp>
      <p:sp>
        <p:nvSpPr>
          <p:cNvPr id="43" name="TextBox 42"/>
          <p:cNvSpPr txBox="1"/>
          <p:nvPr/>
        </p:nvSpPr>
        <p:spPr>
          <a:xfrm>
            <a:off x="5249907" y="3719460"/>
            <a:ext cx="2710430" cy="2246769"/>
          </a:xfrm>
          <a:prstGeom prst="rect">
            <a:avLst/>
          </a:prstGeom>
          <a:noFill/>
        </p:spPr>
        <p:txBody>
          <a:bodyPr wrap="square" rtlCol="0">
            <a:spAutoFit/>
          </a:bodyPr>
          <a:lstStyle/>
          <a:p>
            <a:r>
              <a:rPr lang="en-US" sz="2000" dirty="0"/>
              <a:t>The flight path angle can be referenced from the vertical or the horizontal.  This lesson references the flight path angle to the local horizontal.</a:t>
            </a:r>
          </a:p>
        </p:txBody>
      </p:sp>
      <p:sp>
        <p:nvSpPr>
          <p:cNvPr id="2" name="Slide Number Placeholder 1"/>
          <p:cNvSpPr>
            <a:spLocks noGrp="1"/>
          </p:cNvSpPr>
          <p:nvPr>
            <p:ph type="sldNum" sz="quarter" idx="12"/>
          </p:nvPr>
        </p:nvSpPr>
        <p:spPr/>
        <p:txBody>
          <a:bodyPr/>
          <a:lstStyle/>
          <a:p>
            <a:fld id="{F9F6B30B-CB57-43A3-A176-F29CAAF84654}" type="slidenum">
              <a:rPr lang="en-US" smtClean="0"/>
              <a:t>19</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1F047B0-DBEF-4F7E-9377-15E3F1C2524B}"/>
              </a:ext>
            </a:extLst>
          </p:cNvPr>
          <p:cNvSpPr>
            <a:spLocks noGrp="1"/>
          </p:cNvSpPr>
          <p:nvPr>
            <p:ph type="sldNum" sz="quarter" idx="12"/>
          </p:nvPr>
        </p:nvSpPr>
        <p:spPr/>
        <p:txBody>
          <a:bodyPr/>
          <a:lstStyle/>
          <a:p>
            <a:fld id="{F9F6B30B-CB57-43A3-A176-F29CAAF84654}" type="slidenum">
              <a:rPr lang="en-US" smtClean="0"/>
              <a:t>2</a:t>
            </a:fld>
            <a:endParaRPr lang="en-US"/>
          </a:p>
        </p:txBody>
      </p:sp>
      <p:sp>
        <p:nvSpPr>
          <p:cNvPr id="3" name="Title 12">
            <a:extLst>
              <a:ext uri="{FF2B5EF4-FFF2-40B4-BE49-F238E27FC236}">
                <a16:creationId xmlns:a16="http://schemas.microsoft.com/office/drawing/2014/main" id="{1872F11A-30EE-4D0E-800E-C41B2585789F}"/>
              </a:ext>
            </a:extLst>
          </p:cNvPr>
          <p:cNvSpPr txBox="1">
            <a:spLocks/>
          </p:cNvSpPr>
          <p:nvPr/>
        </p:nvSpPr>
        <p:spPr>
          <a:xfrm>
            <a:off x="876300" y="152400"/>
            <a:ext cx="10439400" cy="967134"/>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dirty="0"/>
              <a:t>Difference Between Orbital and Sub-Orbital Trajectories</a:t>
            </a:r>
          </a:p>
        </p:txBody>
      </p:sp>
      <p:grpSp>
        <p:nvGrpSpPr>
          <p:cNvPr id="13" name="Group 12">
            <a:extLst>
              <a:ext uri="{FF2B5EF4-FFF2-40B4-BE49-F238E27FC236}">
                <a16:creationId xmlns:a16="http://schemas.microsoft.com/office/drawing/2014/main" id="{1FB0FB6E-E2E4-42E3-A03A-661A254325FD}"/>
              </a:ext>
            </a:extLst>
          </p:cNvPr>
          <p:cNvGrpSpPr/>
          <p:nvPr/>
        </p:nvGrpSpPr>
        <p:grpSpPr>
          <a:xfrm>
            <a:off x="609600" y="1330017"/>
            <a:ext cx="5093326" cy="4815851"/>
            <a:chOff x="1066799" y="1180237"/>
            <a:chExt cx="5331682" cy="5176114"/>
          </a:xfrm>
        </p:grpSpPr>
        <p:grpSp>
          <p:nvGrpSpPr>
            <p:cNvPr id="4" name="Group 3">
              <a:extLst>
                <a:ext uri="{FF2B5EF4-FFF2-40B4-BE49-F238E27FC236}">
                  <a16:creationId xmlns:a16="http://schemas.microsoft.com/office/drawing/2014/main" id="{5D889200-B692-40CD-AD80-DFF3A6BBCB64}"/>
                </a:ext>
              </a:extLst>
            </p:cNvPr>
            <p:cNvGrpSpPr/>
            <p:nvPr/>
          </p:nvGrpSpPr>
          <p:grpSpPr>
            <a:xfrm>
              <a:off x="1066799" y="1427747"/>
              <a:ext cx="5077736" cy="4928604"/>
              <a:chOff x="6497781" y="1420091"/>
              <a:chExt cx="4168088" cy="4017817"/>
            </a:xfrm>
          </p:grpSpPr>
          <p:sp>
            <p:nvSpPr>
              <p:cNvPr id="7" name="Oval 6">
                <a:extLst>
                  <a:ext uri="{FF2B5EF4-FFF2-40B4-BE49-F238E27FC236}">
                    <a16:creationId xmlns:a16="http://schemas.microsoft.com/office/drawing/2014/main" id="{645BC845-C331-47EE-A280-F17B54A3B053}"/>
                  </a:ext>
                </a:extLst>
              </p:cNvPr>
              <p:cNvSpPr>
                <a:spLocks noChangeArrowheads="1"/>
              </p:cNvSpPr>
              <p:nvPr/>
            </p:nvSpPr>
            <p:spPr bwMode="auto">
              <a:xfrm>
                <a:off x="6497781" y="1420091"/>
                <a:ext cx="4168088" cy="4017817"/>
              </a:xfrm>
              <a:prstGeom prst="ellipse">
                <a:avLst/>
              </a:prstGeom>
              <a:noFill/>
              <a:ln w="38100">
                <a:solidFill>
                  <a:srgbClr val="008000"/>
                </a:solidFill>
                <a:prstDash val="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6" name="Picture 5">
                <a:extLst>
                  <a:ext uri="{FF2B5EF4-FFF2-40B4-BE49-F238E27FC236}">
                    <a16:creationId xmlns:a16="http://schemas.microsoft.com/office/drawing/2014/main" id="{9F8D87A5-0CAA-4C4B-BDF4-74753F9BF186}"/>
                  </a:ext>
                </a:extLst>
              </p:cNvPr>
              <p:cNvPicPr>
                <a:picLocks noChangeAspect="1"/>
              </p:cNvPicPr>
              <p:nvPr/>
            </p:nvPicPr>
            <p:blipFill>
              <a:blip r:embed="rId2"/>
              <a:stretch>
                <a:fillRect/>
              </a:stretch>
            </p:blipFill>
            <p:spPr>
              <a:xfrm>
                <a:off x="7187679" y="2014599"/>
                <a:ext cx="2845841" cy="2828801"/>
              </a:xfrm>
              <a:prstGeom prst="rect">
                <a:avLst/>
              </a:prstGeom>
            </p:spPr>
          </p:pic>
        </p:grpSp>
        <p:pic>
          <p:nvPicPr>
            <p:cNvPr id="9" name="Picture 2" descr="Rocket : Space rocket Stock Photo">
              <a:extLst>
                <a:ext uri="{FF2B5EF4-FFF2-40B4-BE49-F238E27FC236}">
                  <a16:creationId xmlns:a16="http://schemas.microsoft.com/office/drawing/2014/main" id="{57381BD6-CF63-4891-82B9-C6017E81B0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6956865">
              <a:off x="5694143" y="2927652"/>
              <a:ext cx="751294" cy="657382"/>
            </a:xfrm>
            <a:prstGeom prst="rect">
              <a:avLst/>
            </a:prstGeom>
            <a:noFill/>
            <a:extLst>
              <a:ext uri="{909E8E84-426E-40DD-AFC4-6F175D3DCCD1}">
                <a14:hiddenFill xmlns:a14="http://schemas.microsoft.com/office/drawing/2010/main">
                  <a:solidFill>
                    <a:srgbClr val="FFFFFF"/>
                  </a:solidFill>
                </a14:hiddenFill>
              </a:ext>
            </a:extLst>
          </p:spPr>
        </p:pic>
        <p:sp>
          <p:nvSpPr>
            <p:cNvPr id="10" name="Freeform: Shape 9">
              <a:extLst>
                <a:ext uri="{FF2B5EF4-FFF2-40B4-BE49-F238E27FC236}">
                  <a16:creationId xmlns:a16="http://schemas.microsoft.com/office/drawing/2014/main" id="{56EE0164-ADB0-4F6B-9563-7C5F419CEF34}"/>
                </a:ext>
              </a:extLst>
            </p:cNvPr>
            <p:cNvSpPr/>
            <p:nvPr/>
          </p:nvSpPr>
          <p:spPr>
            <a:xfrm rot="21080367">
              <a:off x="2631333" y="1180237"/>
              <a:ext cx="1149927" cy="1637521"/>
            </a:xfrm>
            <a:custGeom>
              <a:avLst/>
              <a:gdLst>
                <a:gd name="connsiteX0" fmla="*/ 0 w 1429684"/>
                <a:gd name="connsiteY0" fmla="*/ 1238630 h 1238630"/>
                <a:gd name="connsiteX1" fmla="*/ 69272 w 1429684"/>
                <a:gd name="connsiteY1" fmla="*/ 670593 h 1238630"/>
                <a:gd name="connsiteX2" fmla="*/ 277091 w 1429684"/>
                <a:gd name="connsiteY2" fmla="*/ 282666 h 1238630"/>
                <a:gd name="connsiteX3" fmla="*/ 526472 w 1429684"/>
                <a:gd name="connsiteY3" fmla="*/ 60993 h 1238630"/>
                <a:gd name="connsiteX4" fmla="*/ 720436 w 1429684"/>
                <a:gd name="connsiteY4" fmla="*/ 5575 h 1238630"/>
                <a:gd name="connsiteX5" fmla="*/ 969818 w 1429684"/>
                <a:gd name="connsiteY5" fmla="*/ 33284 h 1238630"/>
                <a:gd name="connsiteX6" fmla="*/ 1260763 w 1429684"/>
                <a:gd name="connsiteY6" fmla="*/ 282666 h 1238630"/>
                <a:gd name="connsiteX7" fmla="*/ 1399309 w 1429684"/>
                <a:gd name="connsiteY7" fmla="*/ 642884 h 1238630"/>
                <a:gd name="connsiteX8" fmla="*/ 1427018 w 1429684"/>
                <a:gd name="connsiteY8" fmla="*/ 961539 h 1238630"/>
                <a:gd name="connsiteX9" fmla="*/ 1427018 w 1429684"/>
                <a:gd name="connsiteY9" fmla="*/ 1113939 h 1238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29684" h="1238630">
                  <a:moveTo>
                    <a:pt x="0" y="1238630"/>
                  </a:moveTo>
                  <a:cubicBezTo>
                    <a:pt x="11545" y="1034275"/>
                    <a:pt x="23090" y="829920"/>
                    <a:pt x="69272" y="670593"/>
                  </a:cubicBezTo>
                  <a:cubicBezTo>
                    <a:pt x="115454" y="511266"/>
                    <a:pt x="200891" y="384266"/>
                    <a:pt x="277091" y="282666"/>
                  </a:cubicBezTo>
                  <a:cubicBezTo>
                    <a:pt x="353291" y="181066"/>
                    <a:pt x="452581" y="107175"/>
                    <a:pt x="526472" y="60993"/>
                  </a:cubicBezTo>
                  <a:cubicBezTo>
                    <a:pt x="600363" y="14811"/>
                    <a:pt x="646545" y="10193"/>
                    <a:pt x="720436" y="5575"/>
                  </a:cubicBezTo>
                  <a:cubicBezTo>
                    <a:pt x="794327" y="957"/>
                    <a:pt x="879764" y="-12898"/>
                    <a:pt x="969818" y="33284"/>
                  </a:cubicBezTo>
                  <a:cubicBezTo>
                    <a:pt x="1059873" y="79466"/>
                    <a:pt x="1189181" y="181066"/>
                    <a:pt x="1260763" y="282666"/>
                  </a:cubicBezTo>
                  <a:cubicBezTo>
                    <a:pt x="1332345" y="384266"/>
                    <a:pt x="1371600" y="529738"/>
                    <a:pt x="1399309" y="642884"/>
                  </a:cubicBezTo>
                  <a:cubicBezTo>
                    <a:pt x="1427018" y="756029"/>
                    <a:pt x="1422400" y="883030"/>
                    <a:pt x="1427018" y="961539"/>
                  </a:cubicBezTo>
                  <a:cubicBezTo>
                    <a:pt x="1431636" y="1040048"/>
                    <a:pt x="1429327" y="1076993"/>
                    <a:pt x="1427018" y="1113939"/>
                  </a:cubicBezTo>
                </a:path>
              </a:pathLst>
            </a:custGeom>
            <a:noFill/>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2" descr="Rocket : Space rocket Stock Photo">
              <a:extLst>
                <a:ext uri="{FF2B5EF4-FFF2-40B4-BE49-F238E27FC236}">
                  <a16:creationId xmlns:a16="http://schemas.microsoft.com/office/drawing/2014/main" id="{8695503E-3CFA-49EB-9E4F-815590F7A5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8799564">
              <a:off x="2333604" y="1939660"/>
              <a:ext cx="751294" cy="657382"/>
            </a:xfrm>
            <a:prstGeom prst="rect">
              <a:avLst/>
            </a:prstGeom>
            <a:noFill/>
            <a:extLst>
              <a:ext uri="{909E8E84-426E-40DD-AFC4-6F175D3DCCD1}">
                <a14:hiddenFill xmlns:a14="http://schemas.microsoft.com/office/drawing/2010/main">
                  <a:solidFill>
                    <a:srgbClr val="FFFFFF"/>
                  </a:solidFill>
                </a14:hiddenFill>
              </a:ext>
            </a:extLst>
          </p:spPr>
        </p:pic>
      </p:grpSp>
      <p:sp>
        <p:nvSpPr>
          <p:cNvPr id="12" name="TextBox 11">
            <a:extLst>
              <a:ext uri="{FF2B5EF4-FFF2-40B4-BE49-F238E27FC236}">
                <a16:creationId xmlns:a16="http://schemas.microsoft.com/office/drawing/2014/main" id="{CF179884-5A00-4A08-8CEF-3F4CC7D4F6D5}"/>
              </a:ext>
            </a:extLst>
          </p:cNvPr>
          <p:cNvSpPr txBox="1"/>
          <p:nvPr/>
        </p:nvSpPr>
        <p:spPr>
          <a:xfrm>
            <a:off x="5947146" y="1312626"/>
            <a:ext cx="5867400" cy="4801314"/>
          </a:xfrm>
          <a:prstGeom prst="rect">
            <a:avLst/>
          </a:prstGeom>
          <a:noFill/>
        </p:spPr>
        <p:txBody>
          <a:bodyPr wrap="square" rtlCol="0">
            <a:spAutoFit/>
          </a:bodyPr>
          <a:lstStyle/>
          <a:p>
            <a:pPr marL="285750" indent="-285750">
              <a:buFont typeface="Arial" panose="020B0604020202020204" pitchFamily="34" charset="0"/>
              <a:buChar char="•"/>
            </a:pPr>
            <a:r>
              <a:rPr lang="en-US" sz="2400" dirty="0"/>
              <a:t>A sub-orbital trajectory is a flight path that impacts the earth</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A sub-orbital trajectory is sometimes referred to as an “earth intersecting orbit”.  If we shrunk the earth to a point mass, the rocket would actually orbit around that point.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sz="2400" dirty="0"/>
              <a:t>A sub-orbital rocket can reach altitudes higher than low earth orbiting satellites, but the rocket can’t generate the required velocity to achieve orbit. </a:t>
            </a:r>
          </a:p>
        </p:txBody>
      </p:sp>
    </p:spTree>
    <p:extLst>
      <p:ext uri="{BB962C8B-B14F-4D97-AF65-F5344CB8AC3E}">
        <p14:creationId xmlns:p14="http://schemas.microsoft.com/office/powerpoint/2010/main" val="1718262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5" name="Straight Arrow Connector 14"/>
          <p:cNvCxnSpPr/>
          <p:nvPr/>
        </p:nvCxnSpPr>
        <p:spPr>
          <a:xfrm rot="5400000" flipH="1" flipV="1">
            <a:off x="3125670" y="6147302"/>
            <a:ext cx="504056" cy="108012"/>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3215678" y="5085182"/>
            <a:ext cx="792092" cy="216024"/>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3467706" y="3789038"/>
            <a:ext cx="1080124" cy="36004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4151782" y="2456894"/>
            <a:ext cx="828096" cy="39604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5033880" y="1430780"/>
            <a:ext cx="468056" cy="43204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059996" y="1124744"/>
            <a:ext cx="432048" cy="158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6200000" flipH="1">
            <a:off x="7050106" y="1430778"/>
            <a:ext cx="468052" cy="43204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H="1">
            <a:off x="7626170" y="2690918"/>
            <a:ext cx="864096" cy="39604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6200000" flipH="1">
            <a:off x="8068476" y="3939824"/>
            <a:ext cx="878609" cy="289009"/>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6200000" flipH="1">
            <a:off x="8400256" y="5337212"/>
            <a:ext cx="864096" cy="21602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4" idx="0"/>
          </p:cNvCxnSpPr>
          <p:nvPr/>
        </p:nvCxnSpPr>
        <p:spPr>
          <a:xfrm>
            <a:off x="3352802" y="6447658"/>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505202" y="5589241"/>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856858" y="4509121"/>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367809" y="3068961"/>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087889" y="1880829"/>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059997" y="1124745"/>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7068109" y="1412777"/>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7824193" y="2456893"/>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8364253" y="3645025"/>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8724293" y="5013177"/>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33" name="Arc 32"/>
          <p:cNvSpPr/>
          <p:nvPr/>
        </p:nvSpPr>
        <p:spPr>
          <a:xfrm>
            <a:off x="2999656" y="6093296"/>
            <a:ext cx="684076" cy="648072"/>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Arc 33"/>
          <p:cNvSpPr/>
          <p:nvPr/>
        </p:nvSpPr>
        <p:spPr>
          <a:xfrm>
            <a:off x="3179676" y="5265204"/>
            <a:ext cx="684076" cy="648072"/>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Arc 34"/>
          <p:cNvSpPr/>
          <p:nvPr/>
        </p:nvSpPr>
        <p:spPr>
          <a:xfrm>
            <a:off x="3539716" y="4221088"/>
            <a:ext cx="684076" cy="576064"/>
          </a:xfrm>
          <a:prstGeom prst="arc">
            <a:avLst>
              <a:gd name="adj1" fmla="val 17381957"/>
              <a:gd name="adj2" fmla="val 21599999"/>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Arc 35"/>
          <p:cNvSpPr/>
          <p:nvPr/>
        </p:nvSpPr>
        <p:spPr>
          <a:xfrm>
            <a:off x="4115780" y="2744924"/>
            <a:ext cx="684076" cy="648072"/>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Arc 36"/>
          <p:cNvSpPr/>
          <p:nvPr/>
        </p:nvSpPr>
        <p:spPr>
          <a:xfrm>
            <a:off x="4907868" y="1628800"/>
            <a:ext cx="504056" cy="576064"/>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Arc 37"/>
          <p:cNvSpPr/>
          <p:nvPr/>
        </p:nvSpPr>
        <p:spPr>
          <a:xfrm rot="5400000">
            <a:off x="8490266" y="4635134"/>
            <a:ext cx="684076" cy="648072"/>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Arc 38"/>
          <p:cNvSpPr/>
          <p:nvPr/>
        </p:nvSpPr>
        <p:spPr>
          <a:xfrm rot="5400000">
            <a:off x="8094222" y="3230978"/>
            <a:ext cx="684076" cy="648072"/>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Arc 39"/>
          <p:cNvSpPr/>
          <p:nvPr/>
        </p:nvSpPr>
        <p:spPr>
          <a:xfrm rot="5400000">
            <a:off x="7626170" y="2150858"/>
            <a:ext cx="684076" cy="504056"/>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Arc 40"/>
          <p:cNvSpPr/>
          <p:nvPr/>
        </p:nvSpPr>
        <p:spPr>
          <a:xfrm rot="5400000">
            <a:off x="6978098" y="1106742"/>
            <a:ext cx="684076" cy="504056"/>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TextBox 41"/>
          <p:cNvSpPr txBox="1"/>
          <p:nvPr/>
        </p:nvSpPr>
        <p:spPr>
          <a:xfrm>
            <a:off x="518285" y="1343933"/>
            <a:ext cx="3309462" cy="2554545"/>
          </a:xfrm>
          <a:prstGeom prst="rect">
            <a:avLst/>
          </a:prstGeom>
          <a:noFill/>
        </p:spPr>
        <p:txBody>
          <a:bodyPr wrap="square" rtlCol="0">
            <a:spAutoFit/>
          </a:bodyPr>
          <a:lstStyle/>
          <a:p>
            <a:r>
              <a:rPr lang="en-US" sz="2000" dirty="0"/>
              <a:t>The term “</a:t>
            </a:r>
            <a:r>
              <a:rPr lang="en-US" sz="2000" b="1" dirty="0"/>
              <a:t>local horizontal</a:t>
            </a:r>
            <a:r>
              <a:rPr lang="en-US" sz="2000" dirty="0"/>
              <a:t>” is used, because if the flight covers a significant distance, the curvature of the earth causes the “horizontal” to change.  Horizontal means “parallel to the earth’s surface”. </a:t>
            </a:r>
          </a:p>
        </p:txBody>
      </p:sp>
      <p:sp>
        <p:nvSpPr>
          <p:cNvPr id="2" name="Slide Number Placeholder 1"/>
          <p:cNvSpPr>
            <a:spLocks noGrp="1"/>
          </p:cNvSpPr>
          <p:nvPr>
            <p:ph type="sldNum" sz="quarter" idx="12"/>
          </p:nvPr>
        </p:nvSpPr>
        <p:spPr/>
        <p:txBody>
          <a:bodyPr/>
          <a:lstStyle/>
          <a:p>
            <a:fld id="{F9F6B30B-CB57-43A3-A176-F29CAAF84654}" type="slidenum">
              <a:rPr lang="en-US" smtClean="0"/>
              <a:t>20</a:t>
            </a:fld>
            <a:endParaRPr lang="en-US"/>
          </a:p>
        </p:txBody>
      </p:sp>
      <p:sp>
        <p:nvSpPr>
          <p:cNvPr id="46" name="Title 12">
            <a:extLst>
              <a:ext uri="{FF2B5EF4-FFF2-40B4-BE49-F238E27FC236}">
                <a16:creationId xmlns:a16="http://schemas.microsoft.com/office/drawing/2014/main" id="{787028C6-A3F5-4E56-B9DD-909426E9A879}"/>
              </a:ext>
            </a:extLst>
          </p:cNvPr>
          <p:cNvSpPr txBox="1">
            <a:spLocks/>
          </p:cNvSpPr>
          <p:nvPr/>
        </p:nvSpPr>
        <p:spPr>
          <a:xfrm>
            <a:off x="1981200" y="149469"/>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a:t>Flight Path Angle</a:t>
            </a:r>
            <a:endParaRPr lang="en-US" sz="3600" dirty="0"/>
          </a:p>
        </p:txBody>
      </p:sp>
      <p:grpSp>
        <p:nvGrpSpPr>
          <p:cNvPr id="48" name="Group 47">
            <a:extLst>
              <a:ext uri="{FF2B5EF4-FFF2-40B4-BE49-F238E27FC236}">
                <a16:creationId xmlns:a16="http://schemas.microsoft.com/office/drawing/2014/main" id="{CEDF4503-9EBA-4155-8DFA-15255F8F6750}"/>
              </a:ext>
            </a:extLst>
          </p:cNvPr>
          <p:cNvGrpSpPr/>
          <p:nvPr/>
        </p:nvGrpSpPr>
        <p:grpSpPr>
          <a:xfrm>
            <a:off x="466516" y="4152537"/>
            <a:ext cx="2282512" cy="2044414"/>
            <a:chOff x="466516" y="4152537"/>
            <a:chExt cx="2282512" cy="2044414"/>
          </a:xfrm>
        </p:grpSpPr>
        <p:grpSp>
          <p:nvGrpSpPr>
            <p:cNvPr id="21" name="Group 20">
              <a:extLst>
                <a:ext uri="{FF2B5EF4-FFF2-40B4-BE49-F238E27FC236}">
                  <a16:creationId xmlns:a16="http://schemas.microsoft.com/office/drawing/2014/main" id="{F3586C73-E035-4A48-A557-2A3A2DCF1969}"/>
                </a:ext>
              </a:extLst>
            </p:cNvPr>
            <p:cNvGrpSpPr/>
            <p:nvPr/>
          </p:nvGrpSpPr>
          <p:grpSpPr>
            <a:xfrm>
              <a:off x="466516" y="4617132"/>
              <a:ext cx="1616752" cy="1579819"/>
              <a:chOff x="906244" y="3555014"/>
              <a:chExt cx="1616752" cy="1579819"/>
            </a:xfrm>
          </p:grpSpPr>
          <p:pic>
            <p:nvPicPr>
              <p:cNvPr id="44" name="Picture 43">
                <a:extLst>
                  <a:ext uri="{FF2B5EF4-FFF2-40B4-BE49-F238E27FC236}">
                    <a16:creationId xmlns:a16="http://schemas.microsoft.com/office/drawing/2014/main" id="{29A777FA-D908-4026-B683-E6D46B5EB3E2}"/>
                  </a:ext>
                </a:extLst>
              </p:cNvPr>
              <p:cNvPicPr>
                <a:picLocks noChangeAspect="1"/>
              </p:cNvPicPr>
              <p:nvPr/>
            </p:nvPicPr>
            <p:blipFill>
              <a:blip r:embed="rId2"/>
              <a:stretch>
                <a:fillRect/>
              </a:stretch>
            </p:blipFill>
            <p:spPr>
              <a:xfrm>
                <a:off x="906244" y="3558792"/>
                <a:ext cx="1616752" cy="1576041"/>
              </a:xfrm>
              <a:prstGeom prst="rect">
                <a:avLst/>
              </a:prstGeom>
            </p:spPr>
          </p:pic>
          <p:cxnSp>
            <p:nvCxnSpPr>
              <p:cNvPr id="5" name="Straight Connector 4">
                <a:extLst>
                  <a:ext uri="{FF2B5EF4-FFF2-40B4-BE49-F238E27FC236}">
                    <a16:creationId xmlns:a16="http://schemas.microsoft.com/office/drawing/2014/main" id="{6B681273-F101-47F7-9B94-9B2E2976214A}"/>
                  </a:ext>
                </a:extLst>
              </p:cNvPr>
              <p:cNvCxnSpPr/>
              <p:nvPr/>
            </p:nvCxnSpPr>
            <p:spPr>
              <a:xfrm>
                <a:off x="1506528" y="3555014"/>
                <a:ext cx="4572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11142090-7098-4D6D-97F3-4F671BB88710}"/>
                  </a:ext>
                </a:extLst>
              </p:cNvPr>
              <p:cNvCxnSpPr>
                <a:cxnSpLocks/>
              </p:cNvCxnSpPr>
              <p:nvPr/>
            </p:nvCxnSpPr>
            <p:spPr>
              <a:xfrm>
                <a:off x="2286000" y="3719249"/>
                <a:ext cx="232820" cy="32403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 name="TextBox 2">
              <a:extLst>
                <a:ext uri="{FF2B5EF4-FFF2-40B4-BE49-F238E27FC236}">
                  <a16:creationId xmlns:a16="http://schemas.microsoft.com/office/drawing/2014/main" id="{CDC617D5-D223-447F-933D-74D8127644B5}"/>
                </a:ext>
              </a:extLst>
            </p:cNvPr>
            <p:cNvSpPr txBox="1"/>
            <p:nvPr/>
          </p:nvSpPr>
          <p:spPr>
            <a:xfrm>
              <a:off x="1522200" y="4152537"/>
              <a:ext cx="1226828" cy="523220"/>
            </a:xfrm>
            <a:prstGeom prst="rect">
              <a:avLst/>
            </a:prstGeom>
            <a:noFill/>
          </p:spPr>
          <p:txBody>
            <a:bodyPr wrap="square" rtlCol="0">
              <a:spAutoFit/>
            </a:bodyPr>
            <a:lstStyle/>
            <a:p>
              <a:r>
                <a:rPr lang="en-US" sz="1400" dirty="0"/>
                <a:t>Local Horizontal</a:t>
              </a:r>
            </a:p>
          </p:txBody>
        </p:sp>
        <p:cxnSp>
          <p:nvCxnSpPr>
            <p:cNvPr id="7" name="Straight Connector 6">
              <a:extLst>
                <a:ext uri="{FF2B5EF4-FFF2-40B4-BE49-F238E27FC236}">
                  <a16:creationId xmlns:a16="http://schemas.microsoft.com/office/drawing/2014/main" id="{7E4220F1-0435-4CCE-8698-9363D2E3D183}"/>
                </a:ext>
              </a:extLst>
            </p:cNvPr>
            <p:cNvCxnSpPr>
              <a:cxnSpLocks/>
            </p:cNvCxnSpPr>
            <p:nvPr/>
          </p:nvCxnSpPr>
          <p:spPr>
            <a:xfrm flipV="1">
              <a:off x="1274892" y="4419600"/>
              <a:ext cx="0" cy="98933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E3BB84D9-D28A-40C8-A078-634B242B8E81}"/>
                </a:ext>
              </a:extLst>
            </p:cNvPr>
            <p:cNvCxnSpPr>
              <a:cxnSpLocks/>
            </p:cNvCxnSpPr>
            <p:nvPr/>
          </p:nvCxnSpPr>
          <p:spPr>
            <a:xfrm flipV="1">
              <a:off x="1259706" y="4830675"/>
              <a:ext cx="819386" cy="579525"/>
            </a:xfrm>
            <a:prstGeom prst="line">
              <a:avLst/>
            </a:prstGeom>
            <a:ln w="28575"/>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02350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5" name="Straight Arrow Connector 14"/>
          <p:cNvCxnSpPr/>
          <p:nvPr/>
        </p:nvCxnSpPr>
        <p:spPr>
          <a:xfrm rot="5400000" flipH="1" flipV="1">
            <a:off x="3125670" y="6147302"/>
            <a:ext cx="504056" cy="108012"/>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3215678" y="5085182"/>
            <a:ext cx="792092" cy="216024"/>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3467706" y="3789038"/>
            <a:ext cx="1080124" cy="36004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4151782" y="2456894"/>
            <a:ext cx="828096" cy="39604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5033880" y="1430780"/>
            <a:ext cx="468056" cy="43204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059996" y="1124744"/>
            <a:ext cx="432048" cy="158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6200000" flipH="1">
            <a:off x="7050106" y="1430778"/>
            <a:ext cx="468052" cy="43204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H="1">
            <a:off x="7626170" y="2690918"/>
            <a:ext cx="864096" cy="39604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6200000" flipH="1">
            <a:off x="8068476" y="3939824"/>
            <a:ext cx="878609" cy="289009"/>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6200000" flipH="1">
            <a:off x="8400256" y="5337212"/>
            <a:ext cx="864096" cy="21602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4" idx="0"/>
          </p:cNvCxnSpPr>
          <p:nvPr/>
        </p:nvCxnSpPr>
        <p:spPr>
          <a:xfrm>
            <a:off x="3352802" y="6447658"/>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505202" y="5589241"/>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856858" y="4509121"/>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367809" y="3068961"/>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087889" y="1880829"/>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059997" y="1124745"/>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7068109" y="1412777"/>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7824193" y="2456893"/>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8364253" y="3645025"/>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8724293" y="5013177"/>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33" name="Arc 32"/>
          <p:cNvSpPr/>
          <p:nvPr/>
        </p:nvSpPr>
        <p:spPr>
          <a:xfrm>
            <a:off x="2999656" y="6093296"/>
            <a:ext cx="684076" cy="648072"/>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Arc 33"/>
          <p:cNvSpPr/>
          <p:nvPr/>
        </p:nvSpPr>
        <p:spPr>
          <a:xfrm>
            <a:off x="3179676" y="5265204"/>
            <a:ext cx="684076" cy="648072"/>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Arc 34"/>
          <p:cNvSpPr/>
          <p:nvPr/>
        </p:nvSpPr>
        <p:spPr>
          <a:xfrm>
            <a:off x="3539716" y="4221088"/>
            <a:ext cx="684076" cy="576064"/>
          </a:xfrm>
          <a:prstGeom prst="arc">
            <a:avLst>
              <a:gd name="adj1" fmla="val 17381957"/>
              <a:gd name="adj2" fmla="val 21599999"/>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Arc 35"/>
          <p:cNvSpPr/>
          <p:nvPr/>
        </p:nvSpPr>
        <p:spPr>
          <a:xfrm>
            <a:off x="4115780" y="2744924"/>
            <a:ext cx="684076" cy="648072"/>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Arc 36"/>
          <p:cNvSpPr/>
          <p:nvPr/>
        </p:nvSpPr>
        <p:spPr>
          <a:xfrm>
            <a:off x="4907868" y="1628800"/>
            <a:ext cx="504056" cy="576064"/>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TextBox 41"/>
          <p:cNvSpPr txBox="1"/>
          <p:nvPr/>
        </p:nvSpPr>
        <p:spPr>
          <a:xfrm>
            <a:off x="1883532" y="1844825"/>
            <a:ext cx="2520280" cy="646331"/>
          </a:xfrm>
          <a:prstGeom prst="rect">
            <a:avLst/>
          </a:prstGeom>
          <a:noFill/>
        </p:spPr>
        <p:txBody>
          <a:bodyPr wrap="square" rtlCol="0">
            <a:spAutoFit/>
          </a:bodyPr>
          <a:lstStyle/>
          <a:p>
            <a:r>
              <a:rPr lang="en-US" dirty="0"/>
              <a:t>Flight Path Angle is positive on the </a:t>
            </a:r>
            <a:r>
              <a:rPr lang="en-US" dirty="0" err="1"/>
              <a:t>upleg</a:t>
            </a:r>
            <a:endParaRPr lang="en-US" dirty="0"/>
          </a:p>
        </p:txBody>
      </p:sp>
      <p:sp>
        <p:nvSpPr>
          <p:cNvPr id="2" name="Slide Number Placeholder 1"/>
          <p:cNvSpPr>
            <a:spLocks noGrp="1"/>
          </p:cNvSpPr>
          <p:nvPr>
            <p:ph type="sldNum" sz="quarter" idx="12"/>
          </p:nvPr>
        </p:nvSpPr>
        <p:spPr/>
        <p:txBody>
          <a:bodyPr/>
          <a:lstStyle/>
          <a:p>
            <a:fld id="{F9F6B30B-CB57-43A3-A176-F29CAAF84654}" type="slidenum">
              <a:rPr lang="en-US" smtClean="0"/>
              <a:t>21</a:t>
            </a:fld>
            <a:endParaRPr lang="en-US"/>
          </a:p>
        </p:txBody>
      </p:sp>
      <p:sp>
        <p:nvSpPr>
          <p:cNvPr id="39" name="Title 12">
            <a:extLst>
              <a:ext uri="{FF2B5EF4-FFF2-40B4-BE49-F238E27FC236}">
                <a16:creationId xmlns:a16="http://schemas.microsoft.com/office/drawing/2014/main" id="{15EC091C-A07E-499F-8DC7-9C14241B3E20}"/>
              </a:ext>
            </a:extLst>
          </p:cNvPr>
          <p:cNvSpPr txBox="1">
            <a:spLocks/>
          </p:cNvSpPr>
          <p:nvPr/>
        </p:nvSpPr>
        <p:spPr>
          <a:xfrm>
            <a:off x="1981200" y="149469"/>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a:t>Flight Path Angle</a:t>
            </a:r>
            <a:endParaRPr lang="en-US" sz="36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5" name="Straight Arrow Connector 14"/>
          <p:cNvCxnSpPr/>
          <p:nvPr/>
        </p:nvCxnSpPr>
        <p:spPr>
          <a:xfrm rot="5400000" flipH="1" flipV="1">
            <a:off x="3125670" y="6147302"/>
            <a:ext cx="504056" cy="108012"/>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3215678" y="5085182"/>
            <a:ext cx="792092" cy="216024"/>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3467706" y="3789038"/>
            <a:ext cx="1080124" cy="36004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4151782" y="2456894"/>
            <a:ext cx="828096" cy="39604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5033880" y="1430780"/>
            <a:ext cx="468056" cy="43204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059996" y="1124744"/>
            <a:ext cx="432048" cy="158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6200000" flipH="1">
            <a:off x="7050106" y="1430778"/>
            <a:ext cx="468052" cy="432048"/>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H="1">
            <a:off x="7626170" y="2690918"/>
            <a:ext cx="864096" cy="39604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6200000" flipH="1">
            <a:off x="8068476" y="3939824"/>
            <a:ext cx="878609" cy="289009"/>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6200000" flipH="1">
            <a:off x="8400256" y="5337212"/>
            <a:ext cx="864096" cy="216024"/>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4" idx="0"/>
          </p:cNvCxnSpPr>
          <p:nvPr/>
        </p:nvCxnSpPr>
        <p:spPr>
          <a:xfrm>
            <a:off x="3352802" y="6447658"/>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505202" y="5589241"/>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856858" y="4509121"/>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367809" y="3068961"/>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087889" y="1880829"/>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059997" y="1124745"/>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7068109" y="1412777"/>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7824193" y="2456893"/>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8364253" y="3645025"/>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8724293" y="5013177"/>
            <a:ext cx="1051011" cy="567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38" name="Arc 37"/>
          <p:cNvSpPr/>
          <p:nvPr/>
        </p:nvSpPr>
        <p:spPr>
          <a:xfrm rot="5400000">
            <a:off x="8490266" y="4635134"/>
            <a:ext cx="684076" cy="648072"/>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Arc 38"/>
          <p:cNvSpPr/>
          <p:nvPr/>
        </p:nvSpPr>
        <p:spPr>
          <a:xfrm rot="5400000">
            <a:off x="8094222" y="3230978"/>
            <a:ext cx="684076" cy="648072"/>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Arc 39"/>
          <p:cNvSpPr/>
          <p:nvPr/>
        </p:nvSpPr>
        <p:spPr>
          <a:xfrm rot="5400000">
            <a:off x="7626170" y="2150858"/>
            <a:ext cx="684076" cy="504056"/>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Arc 40"/>
          <p:cNvSpPr/>
          <p:nvPr/>
        </p:nvSpPr>
        <p:spPr>
          <a:xfrm rot="5400000">
            <a:off x="6978098" y="1106742"/>
            <a:ext cx="684076" cy="504056"/>
          </a:xfrm>
          <a:prstGeom prst="arc">
            <a:avLst>
              <a:gd name="adj1" fmla="val 17381957"/>
              <a:gd name="adj2" fmla="val 0"/>
            </a:avLst>
          </a:prstGeom>
          <a:ln w="28575">
            <a:solidFill>
              <a:srgbClr val="00206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TextBox 41"/>
          <p:cNvSpPr txBox="1"/>
          <p:nvPr/>
        </p:nvSpPr>
        <p:spPr>
          <a:xfrm>
            <a:off x="5555940" y="3501009"/>
            <a:ext cx="2520280" cy="923330"/>
          </a:xfrm>
          <a:prstGeom prst="rect">
            <a:avLst/>
          </a:prstGeom>
          <a:noFill/>
        </p:spPr>
        <p:txBody>
          <a:bodyPr wrap="square" rtlCol="0">
            <a:spAutoFit/>
          </a:bodyPr>
          <a:lstStyle/>
          <a:p>
            <a:r>
              <a:rPr lang="en-US" dirty="0"/>
              <a:t>Flight Path Angle is negative on the </a:t>
            </a:r>
            <a:r>
              <a:rPr lang="en-US" dirty="0" err="1"/>
              <a:t>downleg</a:t>
            </a:r>
            <a:endParaRPr lang="en-US" dirty="0"/>
          </a:p>
        </p:txBody>
      </p:sp>
      <p:sp>
        <p:nvSpPr>
          <p:cNvPr id="2" name="Slide Number Placeholder 1"/>
          <p:cNvSpPr>
            <a:spLocks noGrp="1"/>
          </p:cNvSpPr>
          <p:nvPr>
            <p:ph type="sldNum" sz="quarter" idx="12"/>
          </p:nvPr>
        </p:nvSpPr>
        <p:spPr/>
        <p:txBody>
          <a:bodyPr/>
          <a:lstStyle/>
          <a:p>
            <a:fld id="{F9F6B30B-CB57-43A3-A176-F29CAAF84654}" type="slidenum">
              <a:rPr lang="en-US" smtClean="0"/>
              <a:t>22</a:t>
            </a:fld>
            <a:endParaRPr lang="en-US"/>
          </a:p>
        </p:txBody>
      </p:sp>
      <p:sp>
        <p:nvSpPr>
          <p:cNvPr id="34" name="Title 12">
            <a:extLst>
              <a:ext uri="{FF2B5EF4-FFF2-40B4-BE49-F238E27FC236}">
                <a16:creationId xmlns:a16="http://schemas.microsoft.com/office/drawing/2014/main" id="{402E9361-12D9-446B-8BB5-E11EE88D7A94}"/>
              </a:ext>
            </a:extLst>
          </p:cNvPr>
          <p:cNvSpPr txBox="1">
            <a:spLocks/>
          </p:cNvSpPr>
          <p:nvPr/>
        </p:nvSpPr>
        <p:spPr>
          <a:xfrm>
            <a:off x="1981200" y="149469"/>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a:t>Flight Path Angle</a:t>
            </a:r>
            <a:endParaRPr lang="en-US" sz="36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 name="Group 9"/>
          <p:cNvGrpSpPr/>
          <p:nvPr/>
        </p:nvGrpSpPr>
        <p:grpSpPr>
          <a:xfrm rot="796193">
            <a:off x="3225864" y="5408382"/>
            <a:ext cx="432048" cy="1080120"/>
            <a:chOff x="971600" y="2204864"/>
            <a:chExt cx="432048" cy="1080120"/>
          </a:xfrm>
        </p:grpSpPr>
        <p:sp>
          <p:nvSpPr>
            <p:cNvPr id="6" name="Rectangle 5"/>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itle 12"/>
          <p:cNvSpPr txBox="1">
            <a:spLocks/>
          </p:cNvSpPr>
          <p:nvPr/>
        </p:nvSpPr>
        <p:spPr>
          <a:xfrm>
            <a:off x="1981200" y="194818"/>
            <a:ext cx="8229600" cy="519112"/>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u="sng" dirty="0"/>
              <a:t>Model</a:t>
            </a:r>
            <a:r>
              <a:rPr lang="en-US" sz="3600" dirty="0"/>
              <a:t> </a:t>
            </a:r>
            <a:r>
              <a:rPr lang="en-US" sz="3600" u="sng" dirty="0"/>
              <a:t>Rocket</a:t>
            </a:r>
            <a:r>
              <a:rPr lang="en-US" sz="3600" dirty="0"/>
              <a:t> - Flight Path Angle and Body Angle</a:t>
            </a:r>
          </a:p>
        </p:txBody>
      </p:sp>
      <p:sp>
        <p:nvSpPr>
          <p:cNvPr id="3" name="Slide Number Placeholder 2"/>
          <p:cNvSpPr>
            <a:spLocks noGrp="1"/>
          </p:cNvSpPr>
          <p:nvPr>
            <p:ph type="sldNum" sz="quarter" idx="12"/>
          </p:nvPr>
        </p:nvSpPr>
        <p:spPr/>
        <p:txBody>
          <a:bodyPr/>
          <a:lstStyle/>
          <a:p>
            <a:fld id="{F9F6B30B-CB57-43A3-A176-F29CAAF84654}" type="slidenum">
              <a:rPr lang="en-US" smtClean="0"/>
              <a:t>23</a:t>
            </a:fld>
            <a:endParaRPr lang="en-US"/>
          </a:p>
        </p:txBody>
      </p:sp>
      <p:sp>
        <p:nvSpPr>
          <p:cNvPr id="5" name="TextBox 4">
            <a:extLst>
              <a:ext uri="{FF2B5EF4-FFF2-40B4-BE49-F238E27FC236}">
                <a16:creationId xmlns:a16="http://schemas.microsoft.com/office/drawing/2014/main" id="{F5181331-8BE4-40F7-B7D3-335C23F4170E}"/>
              </a:ext>
            </a:extLst>
          </p:cNvPr>
          <p:cNvSpPr txBox="1"/>
          <p:nvPr/>
        </p:nvSpPr>
        <p:spPr>
          <a:xfrm>
            <a:off x="4610100" y="3801498"/>
            <a:ext cx="3314700" cy="1323439"/>
          </a:xfrm>
          <a:prstGeom prst="rect">
            <a:avLst/>
          </a:prstGeom>
          <a:noFill/>
        </p:spPr>
        <p:txBody>
          <a:bodyPr wrap="square" rtlCol="0">
            <a:spAutoFit/>
          </a:bodyPr>
          <a:lstStyle/>
          <a:p>
            <a:r>
              <a:rPr lang="en-US" sz="2000" dirty="0"/>
              <a:t>The longitudinal (long) axis of the rocket will always be parallel to the velocity vector of the rocket.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 name="Group 11"/>
          <p:cNvGrpSpPr/>
          <p:nvPr/>
        </p:nvGrpSpPr>
        <p:grpSpPr>
          <a:xfrm rot="1126956">
            <a:off x="3621909" y="3860210"/>
            <a:ext cx="432048" cy="1080120"/>
            <a:chOff x="971600" y="2204864"/>
            <a:chExt cx="432048" cy="1080120"/>
          </a:xfrm>
        </p:grpSpPr>
        <p:sp>
          <p:nvSpPr>
            <p:cNvPr id="14" name="Rectangle 13"/>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Triangle 15"/>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Triangle 16"/>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itle 12"/>
          <p:cNvSpPr txBox="1">
            <a:spLocks/>
          </p:cNvSpPr>
          <p:nvPr/>
        </p:nvSpPr>
        <p:spPr>
          <a:xfrm>
            <a:off x="1981200" y="194818"/>
            <a:ext cx="8229600" cy="519112"/>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u="sng" dirty="0"/>
              <a:t>Model</a:t>
            </a:r>
            <a:r>
              <a:rPr lang="en-US" sz="3600" dirty="0"/>
              <a:t> </a:t>
            </a:r>
            <a:r>
              <a:rPr lang="en-US" sz="3600" u="sng" dirty="0"/>
              <a:t>Rocket</a:t>
            </a:r>
            <a:r>
              <a:rPr lang="en-US" sz="3600" dirty="0"/>
              <a:t> - Flight Path Angle and Body Angle</a:t>
            </a:r>
          </a:p>
        </p:txBody>
      </p:sp>
      <p:sp>
        <p:nvSpPr>
          <p:cNvPr id="3" name="Slide Number Placeholder 2"/>
          <p:cNvSpPr>
            <a:spLocks noGrp="1"/>
          </p:cNvSpPr>
          <p:nvPr>
            <p:ph type="sldNum" sz="quarter" idx="12"/>
          </p:nvPr>
        </p:nvSpPr>
        <p:spPr/>
        <p:txBody>
          <a:bodyPr/>
          <a:lstStyle/>
          <a:p>
            <a:fld id="{F9F6B30B-CB57-43A3-A176-F29CAAF84654}" type="slidenum">
              <a:rPr lang="en-US" smtClean="0"/>
              <a:t>24</a:t>
            </a:fld>
            <a:endParaRPr lang="en-US"/>
          </a:p>
        </p:txBody>
      </p:sp>
      <p:sp>
        <p:nvSpPr>
          <p:cNvPr id="11" name="TextBox 10">
            <a:extLst>
              <a:ext uri="{FF2B5EF4-FFF2-40B4-BE49-F238E27FC236}">
                <a16:creationId xmlns:a16="http://schemas.microsoft.com/office/drawing/2014/main" id="{CDF36B20-B2CE-4B9F-BD82-B8905FD607EE}"/>
              </a:ext>
            </a:extLst>
          </p:cNvPr>
          <p:cNvSpPr txBox="1"/>
          <p:nvPr/>
        </p:nvSpPr>
        <p:spPr>
          <a:xfrm>
            <a:off x="4610100" y="3801498"/>
            <a:ext cx="3314700" cy="1323439"/>
          </a:xfrm>
          <a:prstGeom prst="rect">
            <a:avLst/>
          </a:prstGeom>
          <a:noFill/>
        </p:spPr>
        <p:txBody>
          <a:bodyPr wrap="square" rtlCol="0">
            <a:spAutoFit/>
          </a:bodyPr>
          <a:lstStyle/>
          <a:p>
            <a:r>
              <a:rPr lang="en-US" sz="2000" dirty="0"/>
              <a:t>The longitudinal (long) axis of the rocket will always be parallel to the velocity vector of the rocket.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 name="Group 18"/>
          <p:cNvGrpSpPr/>
          <p:nvPr/>
        </p:nvGrpSpPr>
        <p:grpSpPr>
          <a:xfrm rot="1552715">
            <a:off x="4198893" y="2459275"/>
            <a:ext cx="432048" cy="1080120"/>
            <a:chOff x="971600" y="2204864"/>
            <a:chExt cx="432048" cy="1080120"/>
          </a:xfrm>
        </p:grpSpPr>
        <p:sp>
          <p:nvSpPr>
            <p:cNvPr id="20" name="Rectangle 19"/>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Triangle 20"/>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Triangle 21"/>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itle 12"/>
          <p:cNvSpPr txBox="1">
            <a:spLocks/>
          </p:cNvSpPr>
          <p:nvPr/>
        </p:nvSpPr>
        <p:spPr>
          <a:xfrm>
            <a:off x="1981200" y="194818"/>
            <a:ext cx="8229600" cy="519112"/>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u="sng"/>
              <a:t>Model</a:t>
            </a:r>
            <a:r>
              <a:rPr lang="en-US" sz="3600"/>
              <a:t> </a:t>
            </a:r>
            <a:r>
              <a:rPr lang="en-US" sz="3600" u="sng"/>
              <a:t>Rocket</a:t>
            </a:r>
            <a:r>
              <a:rPr lang="en-US" sz="3600"/>
              <a:t> - Flight Path Angle and Body Angle</a:t>
            </a:r>
            <a:endParaRPr lang="en-US" sz="3600" dirty="0"/>
          </a:p>
        </p:txBody>
      </p:sp>
      <p:sp>
        <p:nvSpPr>
          <p:cNvPr id="3" name="Slide Number Placeholder 2"/>
          <p:cNvSpPr>
            <a:spLocks noGrp="1"/>
          </p:cNvSpPr>
          <p:nvPr>
            <p:ph type="sldNum" sz="quarter" idx="12"/>
          </p:nvPr>
        </p:nvSpPr>
        <p:spPr/>
        <p:txBody>
          <a:bodyPr/>
          <a:lstStyle/>
          <a:p>
            <a:fld id="{F9F6B30B-CB57-43A3-A176-F29CAAF84654}" type="slidenum">
              <a:rPr lang="en-US" smtClean="0"/>
              <a:t>25</a:t>
            </a:fld>
            <a:endParaRPr lang="en-US"/>
          </a:p>
        </p:txBody>
      </p:sp>
      <p:sp>
        <p:nvSpPr>
          <p:cNvPr id="11" name="TextBox 10">
            <a:extLst>
              <a:ext uri="{FF2B5EF4-FFF2-40B4-BE49-F238E27FC236}">
                <a16:creationId xmlns:a16="http://schemas.microsoft.com/office/drawing/2014/main" id="{E7A66072-C210-480D-936D-D868885BB297}"/>
              </a:ext>
            </a:extLst>
          </p:cNvPr>
          <p:cNvSpPr txBox="1"/>
          <p:nvPr/>
        </p:nvSpPr>
        <p:spPr>
          <a:xfrm>
            <a:off x="4610100" y="3801498"/>
            <a:ext cx="3314700" cy="1323439"/>
          </a:xfrm>
          <a:prstGeom prst="rect">
            <a:avLst/>
          </a:prstGeom>
          <a:noFill/>
        </p:spPr>
        <p:txBody>
          <a:bodyPr wrap="square" rtlCol="0">
            <a:spAutoFit/>
          </a:bodyPr>
          <a:lstStyle/>
          <a:p>
            <a:r>
              <a:rPr lang="en-US" sz="2000" dirty="0"/>
              <a:t>The longitudinal (long) axis of the rocket will always be parallel to the velocity vector of the rocket.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 name="Group 23"/>
          <p:cNvGrpSpPr/>
          <p:nvPr/>
        </p:nvGrpSpPr>
        <p:grpSpPr>
          <a:xfrm rot="2351280">
            <a:off x="4984500" y="1211778"/>
            <a:ext cx="432048" cy="1080120"/>
            <a:chOff x="971600" y="2204864"/>
            <a:chExt cx="432048" cy="1080120"/>
          </a:xfrm>
        </p:grpSpPr>
        <p:sp>
          <p:nvSpPr>
            <p:cNvPr id="25" name="Rectangle 24"/>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ight Triangle 25"/>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Triangle 26"/>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itle 12"/>
          <p:cNvSpPr txBox="1">
            <a:spLocks/>
          </p:cNvSpPr>
          <p:nvPr/>
        </p:nvSpPr>
        <p:spPr>
          <a:xfrm>
            <a:off x="1981200" y="194818"/>
            <a:ext cx="8229600" cy="519112"/>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u="sng"/>
              <a:t>Model</a:t>
            </a:r>
            <a:r>
              <a:rPr lang="en-US" sz="3600"/>
              <a:t> </a:t>
            </a:r>
            <a:r>
              <a:rPr lang="en-US" sz="3600" u="sng"/>
              <a:t>Rocket</a:t>
            </a:r>
            <a:r>
              <a:rPr lang="en-US" sz="3600"/>
              <a:t> - Flight Path Angle and Body Angle</a:t>
            </a:r>
            <a:endParaRPr lang="en-US" sz="3600" dirty="0"/>
          </a:p>
        </p:txBody>
      </p:sp>
      <p:sp>
        <p:nvSpPr>
          <p:cNvPr id="3" name="Slide Number Placeholder 2"/>
          <p:cNvSpPr>
            <a:spLocks noGrp="1"/>
          </p:cNvSpPr>
          <p:nvPr>
            <p:ph type="sldNum" sz="quarter" idx="12"/>
          </p:nvPr>
        </p:nvSpPr>
        <p:spPr/>
        <p:txBody>
          <a:bodyPr/>
          <a:lstStyle/>
          <a:p>
            <a:fld id="{F9F6B30B-CB57-43A3-A176-F29CAAF84654}" type="slidenum">
              <a:rPr lang="en-US" smtClean="0"/>
              <a:t>26</a:t>
            </a:fld>
            <a:endParaRPr lang="en-US"/>
          </a:p>
        </p:txBody>
      </p:sp>
      <p:sp>
        <p:nvSpPr>
          <p:cNvPr id="11" name="TextBox 10">
            <a:extLst>
              <a:ext uri="{FF2B5EF4-FFF2-40B4-BE49-F238E27FC236}">
                <a16:creationId xmlns:a16="http://schemas.microsoft.com/office/drawing/2014/main" id="{5A1355AF-62AB-4545-8A63-A8D15D8A8524}"/>
              </a:ext>
            </a:extLst>
          </p:cNvPr>
          <p:cNvSpPr txBox="1"/>
          <p:nvPr/>
        </p:nvSpPr>
        <p:spPr>
          <a:xfrm>
            <a:off x="4610100" y="3801498"/>
            <a:ext cx="3314700" cy="1323439"/>
          </a:xfrm>
          <a:prstGeom prst="rect">
            <a:avLst/>
          </a:prstGeom>
          <a:noFill/>
        </p:spPr>
        <p:txBody>
          <a:bodyPr wrap="square" rtlCol="0">
            <a:spAutoFit/>
          </a:bodyPr>
          <a:lstStyle/>
          <a:p>
            <a:r>
              <a:rPr lang="en-US" sz="2000" dirty="0"/>
              <a:t>The longitudinal (long) axis of the rocket will always be parallel to the velocity vector of the rocket.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 name="Group 28"/>
          <p:cNvGrpSpPr/>
          <p:nvPr/>
        </p:nvGrpSpPr>
        <p:grpSpPr>
          <a:xfrm rot="5400000">
            <a:off x="6096000" y="584684"/>
            <a:ext cx="432048" cy="1080120"/>
            <a:chOff x="971600" y="2204864"/>
            <a:chExt cx="432048" cy="1080120"/>
          </a:xfrm>
        </p:grpSpPr>
        <p:sp>
          <p:nvSpPr>
            <p:cNvPr id="30" name="Rectangle 29"/>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Triangle 30"/>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ight Triangle 31"/>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itle 12"/>
          <p:cNvSpPr txBox="1">
            <a:spLocks/>
          </p:cNvSpPr>
          <p:nvPr/>
        </p:nvSpPr>
        <p:spPr>
          <a:xfrm>
            <a:off x="1981200" y="194818"/>
            <a:ext cx="8229600" cy="519112"/>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u="sng"/>
              <a:t>Model</a:t>
            </a:r>
            <a:r>
              <a:rPr lang="en-US" sz="3600"/>
              <a:t> </a:t>
            </a:r>
            <a:r>
              <a:rPr lang="en-US" sz="3600" u="sng"/>
              <a:t>Rocket</a:t>
            </a:r>
            <a:r>
              <a:rPr lang="en-US" sz="3600"/>
              <a:t> - Flight Path Angle and Body Angle</a:t>
            </a:r>
            <a:endParaRPr lang="en-US" sz="3600" dirty="0"/>
          </a:p>
        </p:txBody>
      </p:sp>
      <p:sp>
        <p:nvSpPr>
          <p:cNvPr id="3" name="Slide Number Placeholder 2"/>
          <p:cNvSpPr>
            <a:spLocks noGrp="1"/>
          </p:cNvSpPr>
          <p:nvPr>
            <p:ph type="sldNum" sz="quarter" idx="12"/>
          </p:nvPr>
        </p:nvSpPr>
        <p:spPr/>
        <p:txBody>
          <a:bodyPr/>
          <a:lstStyle/>
          <a:p>
            <a:fld id="{F9F6B30B-CB57-43A3-A176-F29CAAF84654}" type="slidenum">
              <a:rPr lang="en-US" smtClean="0"/>
              <a:t>27</a:t>
            </a:fld>
            <a:endParaRPr lang="en-US"/>
          </a:p>
        </p:txBody>
      </p:sp>
      <p:sp>
        <p:nvSpPr>
          <p:cNvPr id="11" name="TextBox 10">
            <a:extLst>
              <a:ext uri="{FF2B5EF4-FFF2-40B4-BE49-F238E27FC236}">
                <a16:creationId xmlns:a16="http://schemas.microsoft.com/office/drawing/2014/main" id="{A08498E4-C9D7-4B51-9BBF-D660FA50E955}"/>
              </a:ext>
            </a:extLst>
          </p:cNvPr>
          <p:cNvSpPr txBox="1"/>
          <p:nvPr/>
        </p:nvSpPr>
        <p:spPr>
          <a:xfrm>
            <a:off x="4610100" y="3801498"/>
            <a:ext cx="3314700" cy="1323439"/>
          </a:xfrm>
          <a:prstGeom prst="rect">
            <a:avLst/>
          </a:prstGeom>
          <a:noFill/>
        </p:spPr>
        <p:txBody>
          <a:bodyPr wrap="square" rtlCol="0">
            <a:spAutoFit/>
          </a:bodyPr>
          <a:lstStyle/>
          <a:p>
            <a:r>
              <a:rPr lang="en-US" sz="2000" dirty="0"/>
              <a:t>The longitudinal (long) axis of the rocket will always be parallel to the velocity vector of the rocket.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 name="Group 28"/>
          <p:cNvGrpSpPr/>
          <p:nvPr/>
        </p:nvGrpSpPr>
        <p:grpSpPr>
          <a:xfrm rot="8526450">
            <a:off x="7297161" y="1457260"/>
            <a:ext cx="432048" cy="1080120"/>
            <a:chOff x="971600" y="2204864"/>
            <a:chExt cx="432048" cy="1080120"/>
          </a:xfrm>
        </p:grpSpPr>
        <p:sp>
          <p:nvSpPr>
            <p:cNvPr id="30" name="Rectangle 29"/>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Triangle 30"/>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ight Triangle 31"/>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itle 12"/>
          <p:cNvSpPr txBox="1">
            <a:spLocks/>
          </p:cNvSpPr>
          <p:nvPr/>
        </p:nvSpPr>
        <p:spPr>
          <a:xfrm>
            <a:off x="1981200" y="194818"/>
            <a:ext cx="8229600" cy="519112"/>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u="sng"/>
              <a:t>Model</a:t>
            </a:r>
            <a:r>
              <a:rPr lang="en-US" sz="3600"/>
              <a:t> </a:t>
            </a:r>
            <a:r>
              <a:rPr lang="en-US" sz="3600" u="sng"/>
              <a:t>Rocket</a:t>
            </a:r>
            <a:r>
              <a:rPr lang="en-US" sz="3600"/>
              <a:t> - Flight Path Angle and Body Angle</a:t>
            </a:r>
            <a:endParaRPr lang="en-US" sz="3600" dirty="0"/>
          </a:p>
        </p:txBody>
      </p:sp>
      <p:sp>
        <p:nvSpPr>
          <p:cNvPr id="3" name="Slide Number Placeholder 2"/>
          <p:cNvSpPr>
            <a:spLocks noGrp="1"/>
          </p:cNvSpPr>
          <p:nvPr>
            <p:ph type="sldNum" sz="quarter" idx="12"/>
          </p:nvPr>
        </p:nvSpPr>
        <p:spPr/>
        <p:txBody>
          <a:bodyPr/>
          <a:lstStyle/>
          <a:p>
            <a:fld id="{F9F6B30B-CB57-43A3-A176-F29CAAF84654}" type="slidenum">
              <a:rPr lang="en-US" smtClean="0"/>
              <a:t>28</a:t>
            </a:fld>
            <a:endParaRPr lang="en-US"/>
          </a:p>
        </p:txBody>
      </p:sp>
      <p:sp>
        <p:nvSpPr>
          <p:cNvPr id="11" name="TextBox 10">
            <a:extLst>
              <a:ext uri="{FF2B5EF4-FFF2-40B4-BE49-F238E27FC236}">
                <a16:creationId xmlns:a16="http://schemas.microsoft.com/office/drawing/2014/main" id="{E277F0DF-9F20-4A6D-8752-F006A825C8B4}"/>
              </a:ext>
            </a:extLst>
          </p:cNvPr>
          <p:cNvSpPr txBox="1"/>
          <p:nvPr/>
        </p:nvSpPr>
        <p:spPr>
          <a:xfrm>
            <a:off x="4610100" y="3801498"/>
            <a:ext cx="3314700" cy="1323439"/>
          </a:xfrm>
          <a:prstGeom prst="rect">
            <a:avLst/>
          </a:prstGeom>
          <a:noFill/>
        </p:spPr>
        <p:txBody>
          <a:bodyPr wrap="square" rtlCol="0">
            <a:spAutoFit/>
          </a:bodyPr>
          <a:lstStyle/>
          <a:p>
            <a:r>
              <a:rPr lang="en-US" sz="2000" dirty="0"/>
              <a:t>The longitudinal (long) axis of the rocket will always be parallel to the velocity vector of the rocket.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 name="Group 28"/>
          <p:cNvGrpSpPr/>
          <p:nvPr/>
        </p:nvGrpSpPr>
        <p:grpSpPr>
          <a:xfrm rot="9143737">
            <a:off x="7797818" y="2238250"/>
            <a:ext cx="432048" cy="1080120"/>
            <a:chOff x="971600" y="2204864"/>
            <a:chExt cx="432048" cy="1080120"/>
          </a:xfrm>
        </p:grpSpPr>
        <p:sp>
          <p:nvSpPr>
            <p:cNvPr id="30" name="Rectangle 29"/>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Triangle 30"/>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ight Triangle 31"/>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itle 12"/>
          <p:cNvSpPr txBox="1">
            <a:spLocks/>
          </p:cNvSpPr>
          <p:nvPr/>
        </p:nvSpPr>
        <p:spPr>
          <a:xfrm>
            <a:off x="1981200" y="194818"/>
            <a:ext cx="8229600" cy="519112"/>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u="sng"/>
              <a:t>Model</a:t>
            </a:r>
            <a:r>
              <a:rPr lang="en-US" sz="3600"/>
              <a:t> </a:t>
            </a:r>
            <a:r>
              <a:rPr lang="en-US" sz="3600" u="sng"/>
              <a:t>Rocket</a:t>
            </a:r>
            <a:r>
              <a:rPr lang="en-US" sz="3600"/>
              <a:t> - Flight Path Angle and Body Angle</a:t>
            </a:r>
            <a:endParaRPr lang="en-US" sz="3600" dirty="0"/>
          </a:p>
        </p:txBody>
      </p:sp>
      <p:sp>
        <p:nvSpPr>
          <p:cNvPr id="3" name="Slide Number Placeholder 2"/>
          <p:cNvSpPr>
            <a:spLocks noGrp="1"/>
          </p:cNvSpPr>
          <p:nvPr>
            <p:ph type="sldNum" sz="quarter" idx="12"/>
          </p:nvPr>
        </p:nvSpPr>
        <p:spPr/>
        <p:txBody>
          <a:bodyPr/>
          <a:lstStyle/>
          <a:p>
            <a:fld id="{F9F6B30B-CB57-43A3-A176-F29CAAF84654}" type="slidenum">
              <a:rPr lang="en-US" smtClean="0"/>
              <a:t>29</a:t>
            </a:fld>
            <a:endParaRPr lang="en-US"/>
          </a:p>
        </p:txBody>
      </p:sp>
      <p:sp>
        <p:nvSpPr>
          <p:cNvPr id="11" name="TextBox 10">
            <a:extLst>
              <a:ext uri="{FF2B5EF4-FFF2-40B4-BE49-F238E27FC236}">
                <a16:creationId xmlns:a16="http://schemas.microsoft.com/office/drawing/2014/main" id="{DA032F16-8D66-48A2-AA4B-06C1734CF369}"/>
              </a:ext>
            </a:extLst>
          </p:cNvPr>
          <p:cNvSpPr txBox="1"/>
          <p:nvPr/>
        </p:nvSpPr>
        <p:spPr>
          <a:xfrm>
            <a:off x="4610100" y="3801498"/>
            <a:ext cx="3314700" cy="1323439"/>
          </a:xfrm>
          <a:prstGeom prst="rect">
            <a:avLst/>
          </a:prstGeom>
          <a:noFill/>
        </p:spPr>
        <p:txBody>
          <a:bodyPr wrap="square" rtlCol="0">
            <a:spAutoFit/>
          </a:bodyPr>
          <a:lstStyle/>
          <a:p>
            <a:r>
              <a:rPr lang="en-US" sz="2000" dirty="0"/>
              <a:t>The longitudinal (long) axis of the rocket will always be parallel to the velocity vector of the rocket.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1F047B0-DBEF-4F7E-9377-15E3F1C2524B}"/>
              </a:ext>
            </a:extLst>
          </p:cNvPr>
          <p:cNvSpPr>
            <a:spLocks noGrp="1"/>
          </p:cNvSpPr>
          <p:nvPr>
            <p:ph type="sldNum" sz="quarter" idx="12"/>
          </p:nvPr>
        </p:nvSpPr>
        <p:spPr/>
        <p:txBody>
          <a:bodyPr/>
          <a:lstStyle/>
          <a:p>
            <a:fld id="{F9F6B30B-CB57-43A3-A176-F29CAAF84654}" type="slidenum">
              <a:rPr lang="en-US" smtClean="0"/>
              <a:t>3</a:t>
            </a:fld>
            <a:endParaRPr lang="en-US"/>
          </a:p>
        </p:txBody>
      </p:sp>
      <p:sp>
        <p:nvSpPr>
          <p:cNvPr id="3" name="Title 12">
            <a:extLst>
              <a:ext uri="{FF2B5EF4-FFF2-40B4-BE49-F238E27FC236}">
                <a16:creationId xmlns:a16="http://schemas.microsoft.com/office/drawing/2014/main" id="{1872F11A-30EE-4D0E-800E-C41B2585789F}"/>
              </a:ext>
            </a:extLst>
          </p:cNvPr>
          <p:cNvSpPr txBox="1">
            <a:spLocks/>
          </p:cNvSpPr>
          <p:nvPr/>
        </p:nvSpPr>
        <p:spPr>
          <a:xfrm>
            <a:off x="876300" y="152400"/>
            <a:ext cx="10439400" cy="967134"/>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dirty="0"/>
              <a:t>Difference Between Orbital and Sub-Orbital Trajectories</a:t>
            </a:r>
          </a:p>
        </p:txBody>
      </p:sp>
      <p:grpSp>
        <p:nvGrpSpPr>
          <p:cNvPr id="13" name="Group 12">
            <a:extLst>
              <a:ext uri="{FF2B5EF4-FFF2-40B4-BE49-F238E27FC236}">
                <a16:creationId xmlns:a16="http://schemas.microsoft.com/office/drawing/2014/main" id="{1FB0FB6E-E2E4-42E3-A03A-661A254325FD}"/>
              </a:ext>
            </a:extLst>
          </p:cNvPr>
          <p:cNvGrpSpPr/>
          <p:nvPr/>
        </p:nvGrpSpPr>
        <p:grpSpPr>
          <a:xfrm>
            <a:off x="609600" y="1330017"/>
            <a:ext cx="5093326" cy="4815851"/>
            <a:chOff x="1066799" y="1180237"/>
            <a:chExt cx="5331682" cy="5176114"/>
          </a:xfrm>
        </p:grpSpPr>
        <p:grpSp>
          <p:nvGrpSpPr>
            <p:cNvPr id="4" name="Group 3">
              <a:extLst>
                <a:ext uri="{FF2B5EF4-FFF2-40B4-BE49-F238E27FC236}">
                  <a16:creationId xmlns:a16="http://schemas.microsoft.com/office/drawing/2014/main" id="{5D889200-B692-40CD-AD80-DFF3A6BBCB64}"/>
                </a:ext>
              </a:extLst>
            </p:cNvPr>
            <p:cNvGrpSpPr/>
            <p:nvPr/>
          </p:nvGrpSpPr>
          <p:grpSpPr>
            <a:xfrm>
              <a:off x="1066799" y="1427747"/>
              <a:ext cx="5077736" cy="4928604"/>
              <a:chOff x="6497781" y="1420091"/>
              <a:chExt cx="4168088" cy="4017817"/>
            </a:xfrm>
          </p:grpSpPr>
          <p:sp>
            <p:nvSpPr>
              <p:cNvPr id="7" name="Oval 6">
                <a:extLst>
                  <a:ext uri="{FF2B5EF4-FFF2-40B4-BE49-F238E27FC236}">
                    <a16:creationId xmlns:a16="http://schemas.microsoft.com/office/drawing/2014/main" id="{645BC845-C331-47EE-A280-F17B54A3B053}"/>
                  </a:ext>
                </a:extLst>
              </p:cNvPr>
              <p:cNvSpPr>
                <a:spLocks noChangeArrowheads="1"/>
              </p:cNvSpPr>
              <p:nvPr/>
            </p:nvSpPr>
            <p:spPr bwMode="auto">
              <a:xfrm>
                <a:off x="6497781" y="1420091"/>
                <a:ext cx="4168088" cy="4017817"/>
              </a:xfrm>
              <a:prstGeom prst="ellipse">
                <a:avLst/>
              </a:prstGeom>
              <a:noFill/>
              <a:ln w="38100">
                <a:solidFill>
                  <a:srgbClr val="008000"/>
                </a:solidFill>
                <a:prstDash val="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6" name="Picture 5">
                <a:extLst>
                  <a:ext uri="{FF2B5EF4-FFF2-40B4-BE49-F238E27FC236}">
                    <a16:creationId xmlns:a16="http://schemas.microsoft.com/office/drawing/2014/main" id="{9F8D87A5-0CAA-4C4B-BDF4-74753F9BF186}"/>
                  </a:ext>
                </a:extLst>
              </p:cNvPr>
              <p:cNvPicPr>
                <a:picLocks noChangeAspect="1"/>
              </p:cNvPicPr>
              <p:nvPr/>
            </p:nvPicPr>
            <p:blipFill>
              <a:blip r:embed="rId2"/>
              <a:stretch>
                <a:fillRect/>
              </a:stretch>
            </p:blipFill>
            <p:spPr>
              <a:xfrm>
                <a:off x="7187679" y="2014599"/>
                <a:ext cx="2845841" cy="2828801"/>
              </a:xfrm>
              <a:prstGeom prst="rect">
                <a:avLst/>
              </a:prstGeom>
            </p:spPr>
          </p:pic>
        </p:grpSp>
        <p:pic>
          <p:nvPicPr>
            <p:cNvPr id="9" name="Picture 2" descr="Rocket : Space rocket Stock Photo">
              <a:extLst>
                <a:ext uri="{FF2B5EF4-FFF2-40B4-BE49-F238E27FC236}">
                  <a16:creationId xmlns:a16="http://schemas.microsoft.com/office/drawing/2014/main" id="{57381BD6-CF63-4891-82B9-C6017E81B0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6956865">
              <a:off x="5694143" y="2927652"/>
              <a:ext cx="751294" cy="657382"/>
            </a:xfrm>
            <a:prstGeom prst="rect">
              <a:avLst/>
            </a:prstGeom>
            <a:noFill/>
            <a:extLst>
              <a:ext uri="{909E8E84-426E-40DD-AFC4-6F175D3DCCD1}">
                <a14:hiddenFill xmlns:a14="http://schemas.microsoft.com/office/drawing/2010/main">
                  <a:solidFill>
                    <a:srgbClr val="FFFFFF"/>
                  </a:solidFill>
                </a14:hiddenFill>
              </a:ext>
            </a:extLst>
          </p:spPr>
        </p:pic>
        <p:sp>
          <p:nvSpPr>
            <p:cNvPr id="10" name="Freeform: Shape 9">
              <a:extLst>
                <a:ext uri="{FF2B5EF4-FFF2-40B4-BE49-F238E27FC236}">
                  <a16:creationId xmlns:a16="http://schemas.microsoft.com/office/drawing/2014/main" id="{56EE0164-ADB0-4F6B-9563-7C5F419CEF34}"/>
                </a:ext>
              </a:extLst>
            </p:cNvPr>
            <p:cNvSpPr/>
            <p:nvPr/>
          </p:nvSpPr>
          <p:spPr>
            <a:xfrm rot="21080367">
              <a:off x="2631333" y="1180237"/>
              <a:ext cx="1149927" cy="1637521"/>
            </a:xfrm>
            <a:custGeom>
              <a:avLst/>
              <a:gdLst>
                <a:gd name="connsiteX0" fmla="*/ 0 w 1429684"/>
                <a:gd name="connsiteY0" fmla="*/ 1238630 h 1238630"/>
                <a:gd name="connsiteX1" fmla="*/ 69272 w 1429684"/>
                <a:gd name="connsiteY1" fmla="*/ 670593 h 1238630"/>
                <a:gd name="connsiteX2" fmla="*/ 277091 w 1429684"/>
                <a:gd name="connsiteY2" fmla="*/ 282666 h 1238630"/>
                <a:gd name="connsiteX3" fmla="*/ 526472 w 1429684"/>
                <a:gd name="connsiteY3" fmla="*/ 60993 h 1238630"/>
                <a:gd name="connsiteX4" fmla="*/ 720436 w 1429684"/>
                <a:gd name="connsiteY4" fmla="*/ 5575 h 1238630"/>
                <a:gd name="connsiteX5" fmla="*/ 969818 w 1429684"/>
                <a:gd name="connsiteY5" fmla="*/ 33284 h 1238630"/>
                <a:gd name="connsiteX6" fmla="*/ 1260763 w 1429684"/>
                <a:gd name="connsiteY6" fmla="*/ 282666 h 1238630"/>
                <a:gd name="connsiteX7" fmla="*/ 1399309 w 1429684"/>
                <a:gd name="connsiteY7" fmla="*/ 642884 h 1238630"/>
                <a:gd name="connsiteX8" fmla="*/ 1427018 w 1429684"/>
                <a:gd name="connsiteY8" fmla="*/ 961539 h 1238630"/>
                <a:gd name="connsiteX9" fmla="*/ 1427018 w 1429684"/>
                <a:gd name="connsiteY9" fmla="*/ 1113939 h 1238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29684" h="1238630">
                  <a:moveTo>
                    <a:pt x="0" y="1238630"/>
                  </a:moveTo>
                  <a:cubicBezTo>
                    <a:pt x="11545" y="1034275"/>
                    <a:pt x="23090" y="829920"/>
                    <a:pt x="69272" y="670593"/>
                  </a:cubicBezTo>
                  <a:cubicBezTo>
                    <a:pt x="115454" y="511266"/>
                    <a:pt x="200891" y="384266"/>
                    <a:pt x="277091" y="282666"/>
                  </a:cubicBezTo>
                  <a:cubicBezTo>
                    <a:pt x="353291" y="181066"/>
                    <a:pt x="452581" y="107175"/>
                    <a:pt x="526472" y="60993"/>
                  </a:cubicBezTo>
                  <a:cubicBezTo>
                    <a:pt x="600363" y="14811"/>
                    <a:pt x="646545" y="10193"/>
                    <a:pt x="720436" y="5575"/>
                  </a:cubicBezTo>
                  <a:cubicBezTo>
                    <a:pt x="794327" y="957"/>
                    <a:pt x="879764" y="-12898"/>
                    <a:pt x="969818" y="33284"/>
                  </a:cubicBezTo>
                  <a:cubicBezTo>
                    <a:pt x="1059873" y="79466"/>
                    <a:pt x="1189181" y="181066"/>
                    <a:pt x="1260763" y="282666"/>
                  </a:cubicBezTo>
                  <a:cubicBezTo>
                    <a:pt x="1332345" y="384266"/>
                    <a:pt x="1371600" y="529738"/>
                    <a:pt x="1399309" y="642884"/>
                  </a:cubicBezTo>
                  <a:cubicBezTo>
                    <a:pt x="1427018" y="756029"/>
                    <a:pt x="1422400" y="883030"/>
                    <a:pt x="1427018" y="961539"/>
                  </a:cubicBezTo>
                  <a:cubicBezTo>
                    <a:pt x="1431636" y="1040048"/>
                    <a:pt x="1429327" y="1076993"/>
                    <a:pt x="1427018" y="1113939"/>
                  </a:cubicBezTo>
                </a:path>
              </a:pathLst>
            </a:custGeom>
            <a:noFill/>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2" descr="Rocket : Space rocket Stock Photo">
              <a:extLst>
                <a:ext uri="{FF2B5EF4-FFF2-40B4-BE49-F238E27FC236}">
                  <a16:creationId xmlns:a16="http://schemas.microsoft.com/office/drawing/2014/main" id="{8695503E-3CFA-49EB-9E4F-815590F7A5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8799564">
              <a:off x="2333604" y="1939660"/>
              <a:ext cx="751294" cy="657382"/>
            </a:xfrm>
            <a:prstGeom prst="rect">
              <a:avLst/>
            </a:prstGeom>
            <a:noFill/>
            <a:extLst>
              <a:ext uri="{909E8E84-426E-40DD-AFC4-6F175D3DCCD1}">
                <a14:hiddenFill xmlns:a14="http://schemas.microsoft.com/office/drawing/2010/main">
                  <a:solidFill>
                    <a:srgbClr val="FFFFFF"/>
                  </a:solidFill>
                </a14:hiddenFill>
              </a:ext>
            </a:extLst>
          </p:spPr>
        </p:pic>
      </p:grpSp>
      <p:sp>
        <p:nvSpPr>
          <p:cNvPr id="12" name="TextBox 11">
            <a:extLst>
              <a:ext uri="{FF2B5EF4-FFF2-40B4-BE49-F238E27FC236}">
                <a16:creationId xmlns:a16="http://schemas.microsoft.com/office/drawing/2014/main" id="{CF179884-5A00-4A08-8CEF-3F4CC7D4F6D5}"/>
              </a:ext>
            </a:extLst>
          </p:cNvPr>
          <p:cNvSpPr txBox="1"/>
          <p:nvPr/>
        </p:nvSpPr>
        <p:spPr>
          <a:xfrm>
            <a:off x="5900398" y="1193211"/>
            <a:ext cx="5758202" cy="5632311"/>
          </a:xfrm>
          <a:prstGeom prst="rect">
            <a:avLst/>
          </a:prstGeom>
          <a:noFill/>
        </p:spPr>
        <p:txBody>
          <a:bodyPr wrap="square" rtlCol="0">
            <a:spAutoFit/>
          </a:bodyPr>
          <a:lstStyle/>
          <a:p>
            <a:pPr marL="285750" indent="-285750">
              <a:buFont typeface="Arial" panose="020B0604020202020204" pitchFamily="34" charset="0"/>
              <a:buChar char="•"/>
            </a:pPr>
            <a:r>
              <a:rPr lang="en-US" sz="2400" dirty="0"/>
              <a:t>Sub-orbital rockets are generally launched at launch angles as low as ~ 75 degrees (from the horizontal), but are usually launched at angles around 82 degrees.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Orbital rockets go through a pitch maneuver, so much of the velocity is applied in the horizontal direction.</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If a sounding rocket was pitched over after launch like an orbital rocket, the maximum velocity would only be on the order of 8,000 MPH.</a:t>
            </a:r>
          </a:p>
          <a:p>
            <a:pPr marL="285750"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3331113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 name="Group 28"/>
          <p:cNvGrpSpPr/>
          <p:nvPr/>
        </p:nvGrpSpPr>
        <p:grpSpPr>
          <a:xfrm rot="9566990">
            <a:off x="8163147" y="3215594"/>
            <a:ext cx="432048" cy="1080120"/>
            <a:chOff x="971600" y="2204864"/>
            <a:chExt cx="432048" cy="1080120"/>
          </a:xfrm>
        </p:grpSpPr>
        <p:sp>
          <p:nvSpPr>
            <p:cNvPr id="30" name="Rectangle 29"/>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Triangle 30"/>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ight Triangle 31"/>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itle 12"/>
          <p:cNvSpPr txBox="1">
            <a:spLocks/>
          </p:cNvSpPr>
          <p:nvPr/>
        </p:nvSpPr>
        <p:spPr>
          <a:xfrm>
            <a:off x="1981200" y="194818"/>
            <a:ext cx="8229600" cy="519112"/>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u="sng"/>
              <a:t>Model</a:t>
            </a:r>
            <a:r>
              <a:rPr lang="en-US" sz="3600"/>
              <a:t> </a:t>
            </a:r>
            <a:r>
              <a:rPr lang="en-US" sz="3600" u="sng"/>
              <a:t>Rocket</a:t>
            </a:r>
            <a:r>
              <a:rPr lang="en-US" sz="3600"/>
              <a:t> - Flight Path Angle and Body Angle</a:t>
            </a:r>
            <a:endParaRPr lang="en-US" sz="3600" dirty="0"/>
          </a:p>
        </p:txBody>
      </p:sp>
      <p:sp>
        <p:nvSpPr>
          <p:cNvPr id="3" name="Slide Number Placeholder 2"/>
          <p:cNvSpPr>
            <a:spLocks noGrp="1"/>
          </p:cNvSpPr>
          <p:nvPr>
            <p:ph type="sldNum" sz="quarter" idx="12"/>
          </p:nvPr>
        </p:nvSpPr>
        <p:spPr/>
        <p:txBody>
          <a:bodyPr/>
          <a:lstStyle/>
          <a:p>
            <a:fld id="{F9F6B30B-CB57-43A3-A176-F29CAAF84654}" type="slidenum">
              <a:rPr lang="en-US" smtClean="0"/>
              <a:t>30</a:t>
            </a:fld>
            <a:endParaRPr lang="en-US"/>
          </a:p>
        </p:txBody>
      </p:sp>
      <p:sp>
        <p:nvSpPr>
          <p:cNvPr id="11" name="TextBox 10">
            <a:extLst>
              <a:ext uri="{FF2B5EF4-FFF2-40B4-BE49-F238E27FC236}">
                <a16:creationId xmlns:a16="http://schemas.microsoft.com/office/drawing/2014/main" id="{6F8887B9-3CC6-4191-8E0D-102AAB6DEDEE}"/>
              </a:ext>
            </a:extLst>
          </p:cNvPr>
          <p:cNvSpPr txBox="1"/>
          <p:nvPr/>
        </p:nvSpPr>
        <p:spPr>
          <a:xfrm>
            <a:off x="4610100" y="3801498"/>
            <a:ext cx="3314700" cy="1323439"/>
          </a:xfrm>
          <a:prstGeom prst="rect">
            <a:avLst/>
          </a:prstGeom>
          <a:noFill/>
        </p:spPr>
        <p:txBody>
          <a:bodyPr wrap="square" rtlCol="0">
            <a:spAutoFit/>
          </a:bodyPr>
          <a:lstStyle/>
          <a:p>
            <a:r>
              <a:rPr lang="en-US" sz="2000" dirty="0"/>
              <a:t>The longitudinal (long) axis of the rocket will always be parallel to the velocity vector of the rocket.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 name="Group 28"/>
          <p:cNvGrpSpPr/>
          <p:nvPr/>
        </p:nvGrpSpPr>
        <p:grpSpPr>
          <a:xfrm rot="10048263">
            <a:off x="8476265" y="4334560"/>
            <a:ext cx="432048" cy="1080120"/>
            <a:chOff x="971600" y="2204864"/>
            <a:chExt cx="432048" cy="1080120"/>
          </a:xfrm>
        </p:grpSpPr>
        <p:sp>
          <p:nvSpPr>
            <p:cNvPr id="30" name="Rectangle 29"/>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Triangle 30"/>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ight Triangle 31"/>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itle 12"/>
          <p:cNvSpPr txBox="1">
            <a:spLocks/>
          </p:cNvSpPr>
          <p:nvPr/>
        </p:nvSpPr>
        <p:spPr>
          <a:xfrm>
            <a:off x="1981200" y="194818"/>
            <a:ext cx="8229600" cy="519112"/>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u="sng"/>
              <a:t>Model</a:t>
            </a:r>
            <a:r>
              <a:rPr lang="en-US" sz="3600"/>
              <a:t> </a:t>
            </a:r>
            <a:r>
              <a:rPr lang="en-US" sz="3600" u="sng"/>
              <a:t>Rocket</a:t>
            </a:r>
            <a:r>
              <a:rPr lang="en-US" sz="3600"/>
              <a:t> - Flight Path Angle and Body Angle</a:t>
            </a:r>
            <a:endParaRPr lang="en-US" sz="3600" dirty="0"/>
          </a:p>
        </p:txBody>
      </p:sp>
      <p:sp>
        <p:nvSpPr>
          <p:cNvPr id="5" name="Slide Number Placeholder 4"/>
          <p:cNvSpPr>
            <a:spLocks noGrp="1"/>
          </p:cNvSpPr>
          <p:nvPr>
            <p:ph type="sldNum" sz="quarter" idx="12"/>
          </p:nvPr>
        </p:nvSpPr>
        <p:spPr/>
        <p:txBody>
          <a:bodyPr/>
          <a:lstStyle/>
          <a:p>
            <a:fld id="{F9F6B30B-CB57-43A3-A176-F29CAAF84654}" type="slidenum">
              <a:rPr lang="en-US" smtClean="0"/>
              <a:t>31</a:t>
            </a:fld>
            <a:endParaRPr lang="en-US"/>
          </a:p>
        </p:txBody>
      </p:sp>
      <p:sp>
        <p:nvSpPr>
          <p:cNvPr id="13" name="TextBox 12">
            <a:extLst>
              <a:ext uri="{FF2B5EF4-FFF2-40B4-BE49-F238E27FC236}">
                <a16:creationId xmlns:a16="http://schemas.microsoft.com/office/drawing/2014/main" id="{982AAE8C-6E21-454A-B392-65951C11C778}"/>
              </a:ext>
            </a:extLst>
          </p:cNvPr>
          <p:cNvSpPr txBox="1"/>
          <p:nvPr/>
        </p:nvSpPr>
        <p:spPr>
          <a:xfrm>
            <a:off x="4610100" y="3801498"/>
            <a:ext cx="3314700" cy="1323439"/>
          </a:xfrm>
          <a:prstGeom prst="rect">
            <a:avLst/>
          </a:prstGeom>
          <a:noFill/>
        </p:spPr>
        <p:txBody>
          <a:bodyPr wrap="square" rtlCol="0">
            <a:spAutoFit/>
          </a:bodyPr>
          <a:lstStyle/>
          <a:p>
            <a:r>
              <a:rPr lang="en-US" sz="2000" dirty="0"/>
              <a:t>The longitudinal (long) axis of the rocket will always be parallel to the velocity vector of the rocket.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 name="Group 9"/>
          <p:cNvGrpSpPr/>
          <p:nvPr/>
        </p:nvGrpSpPr>
        <p:grpSpPr>
          <a:xfrm rot="796193">
            <a:off x="3225864" y="5408382"/>
            <a:ext cx="432048" cy="1080120"/>
            <a:chOff x="971600" y="2204864"/>
            <a:chExt cx="432048" cy="1080120"/>
          </a:xfrm>
        </p:grpSpPr>
        <p:sp>
          <p:nvSpPr>
            <p:cNvPr id="6" name="Rectangle 5"/>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itle 12"/>
          <p:cNvSpPr txBox="1">
            <a:spLocks/>
          </p:cNvSpPr>
          <p:nvPr/>
        </p:nvSpPr>
        <p:spPr>
          <a:xfrm>
            <a:off x="2209800" y="147251"/>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2800" u="sng" dirty="0"/>
              <a:t>Sounding</a:t>
            </a:r>
            <a:r>
              <a:rPr lang="en-US" sz="2800" dirty="0"/>
              <a:t>  </a:t>
            </a:r>
            <a:r>
              <a:rPr lang="en-US" sz="2800" u="sng" dirty="0"/>
              <a:t>Rocket</a:t>
            </a:r>
            <a:r>
              <a:rPr lang="en-US" sz="2800" dirty="0"/>
              <a:t> - Flight Path Angle and Body Angle</a:t>
            </a:r>
          </a:p>
        </p:txBody>
      </p:sp>
      <p:sp>
        <p:nvSpPr>
          <p:cNvPr id="3" name="Slide Number Placeholder 2"/>
          <p:cNvSpPr>
            <a:spLocks noGrp="1"/>
          </p:cNvSpPr>
          <p:nvPr>
            <p:ph type="sldNum" sz="quarter" idx="12"/>
          </p:nvPr>
        </p:nvSpPr>
        <p:spPr/>
        <p:txBody>
          <a:bodyPr/>
          <a:lstStyle/>
          <a:p>
            <a:fld id="{F9F6B30B-CB57-43A3-A176-F29CAAF84654}" type="slidenum">
              <a:rPr lang="en-US" smtClean="0"/>
              <a:t>32</a:t>
            </a:fld>
            <a:endParaRPr lang="en-US"/>
          </a:p>
        </p:txBody>
      </p:sp>
      <p:grpSp>
        <p:nvGrpSpPr>
          <p:cNvPr id="5" name="Group 4">
            <a:extLst>
              <a:ext uri="{FF2B5EF4-FFF2-40B4-BE49-F238E27FC236}">
                <a16:creationId xmlns:a16="http://schemas.microsoft.com/office/drawing/2014/main" id="{D5AA7EF5-797C-4533-92FB-4B9696B33FDA}"/>
              </a:ext>
            </a:extLst>
          </p:cNvPr>
          <p:cNvGrpSpPr/>
          <p:nvPr/>
        </p:nvGrpSpPr>
        <p:grpSpPr>
          <a:xfrm>
            <a:off x="2195698" y="3581400"/>
            <a:ext cx="9386702" cy="646331"/>
            <a:chOff x="2171564" y="4108430"/>
            <a:chExt cx="9386702" cy="646331"/>
          </a:xfrm>
        </p:grpSpPr>
        <p:cxnSp>
          <p:nvCxnSpPr>
            <p:cNvPr id="12" name="Straight Connector 11">
              <a:extLst>
                <a:ext uri="{FF2B5EF4-FFF2-40B4-BE49-F238E27FC236}">
                  <a16:creationId xmlns:a16="http://schemas.microsoft.com/office/drawing/2014/main" id="{AA8D284B-204D-4B6D-BE78-FA48ACDB0FDF}"/>
                </a:ext>
              </a:extLst>
            </p:cNvPr>
            <p:cNvCxnSpPr>
              <a:cxnSpLocks/>
            </p:cNvCxnSpPr>
            <p:nvPr/>
          </p:nvCxnSpPr>
          <p:spPr>
            <a:xfrm>
              <a:off x="2171564" y="4293096"/>
              <a:ext cx="6840761" cy="0"/>
            </a:xfrm>
            <a:prstGeom prst="line">
              <a:avLst/>
            </a:prstGeom>
            <a:ln w="38100">
              <a:solidFill>
                <a:srgbClr val="7030A0"/>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639DAEC-B595-4798-B044-CFDD84E15922}"/>
                </a:ext>
              </a:extLst>
            </p:cNvPr>
            <p:cNvSpPr txBox="1"/>
            <p:nvPr/>
          </p:nvSpPr>
          <p:spPr>
            <a:xfrm>
              <a:off x="9116890" y="4108430"/>
              <a:ext cx="2441376" cy="646331"/>
            </a:xfrm>
            <a:prstGeom prst="rect">
              <a:avLst/>
            </a:prstGeom>
            <a:noFill/>
          </p:spPr>
          <p:txBody>
            <a:bodyPr wrap="square" rtlCol="0">
              <a:spAutoFit/>
            </a:bodyPr>
            <a:lstStyle/>
            <a:p>
              <a:r>
                <a:rPr lang="en-US" dirty="0"/>
                <a:t>“Boundary” of space</a:t>
              </a:r>
            </a:p>
            <a:p>
              <a:r>
                <a:rPr lang="en-US" dirty="0"/>
                <a:t>(~ 100 km)</a:t>
              </a: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itle 12"/>
          <p:cNvSpPr>
            <a:spLocks noGrp="1"/>
          </p:cNvSpPr>
          <p:nvPr>
            <p:ph type="title" idx="4294967295"/>
          </p:nvPr>
        </p:nvSpPr>
        <p:spPr>
          <a:xfrm>
            <a:off x="2209800" y="147251"/>
            <a:ext cx="8229600" cy="741362"/>
          </a:xfrm>
        </p:spPr>
        <p:txBody>
          <a:bodyPr>
            <a:normAutofit/>
          </a:bodyPr>
          <a:lstStyle/>
          <a:p>
            <a:r>
              <a:rPr lang="en-US" sz="2800" u="sng" dirty="0"/>
              <a:t>Sounding</a:t>
            </a:r>
            <a:r>
              <a:rPr lang="en-US" sz="2800" dirty="0"/>
              <a:t>  </a:t>
            </a:r>
            <a:r>
              <a:rPr lang="en-US" sz="2800" u="sng" dirty="0"/>
              <a:t>Rocket</a:t>
            </a:r>
            <a:r>
              <a:rPr lang="en-US" sz="2800" dirty="0"/>
              <a:t> - Flight Path Angle and Body Angle</a:t>
            </a:r>
          </a:p>
        </p:txBody>
      </p:sp>
      <p:grpSp>
        <p:nvGrpSpPr>
          <p:cNvPr id="2" name="Group 9"/>
          <p:cNvGrpSpPr/>
          <p:nvPr/>
        </p:nvGrpSpPr>
        <p:grpSpPr>
          <a:xfrm rot="796193">
            <a:off x="3549900" y="4148243"/>
            <a:ext cx="432048" cy="1080120"/>
            <a:chOff x="971600" y="2204864"/>
            <a:chExt cx="432048" cy="1080120"/>
          </a:xfrm>
        </p:grpSpPr>
        <p:sp>
          <p:nvSpPr>
            <p:cNvPr id="6" name="Rectangle 5"/>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Slide Number Placeholder 2"/>
          <p:cNvSpPr>
            <a:spLocks noGrp="1"/>
          </p:cNvSpPr>
          <p:nvPr>
            <p:ph type="sldNum" sz="quarter" idx="12"/>
          </p:nvPr>
        </p:nvSpPr>
        <p:spPr/>
        <p:txBody>
          <a:bodyPr/>
          <a:lstStyle/>
          <a:p>
            <a:fld id="{F9F6B30B-CB57-43A3-A176-F29CAAF84654}" type="slidenum">
              <a:rPr lang="en-US" smtClean="0"/>
              <a:t>33</a:t>
            </a:fld>
            <a:endParaRPr lang="en-US"/>
          </a:p>
        </p:txBody>
      </p:sp>
      <p:grpSp>
        <p:nvGrpSpPr>
          <p:cNvPr id="10" name="Group 9">
            <a:extLst>
              <a:ext uri="{FF2B5EF4-FFF2-40B4-BE49-F238E27FC236}">
                <a16:creationId xmlns:a16="http://schemas.microsoft.com/office/drawing/2014/main" id="{448EE4E7-5577-4AA8-A32A-42E87C9624C2}"/>
              </a:ext>
            </a:extLst>
          </p:cNvPr>
          <p:cNvGrpSpPr/>
          <p:nvPr/>
        </p:nvGrpSpPr>
        <p:grpSpPr>
          <a:xfrm>
            <a:off x="2195698" y="3581400"/>
            <a:ext cx="9386702" cy="646331"/>
            <a:chOff x="2171564" y="4108430"/>
            <a:chExt cx="9386702" cy="646331"/>
          </a:xfrm>
        </p:grpSpPr>
        <p:cxnSp>
          <p:nvCxnSpPr>
            <p:cNvPr id="11" name="Straight Connector 10">
              <a:extLst>
                <a:ext uri="{FF2B5EF4-FFF2-40B4-BE49-F238E27FC236}">
                  <a16:creationId xmlns:a16="http://schemas.microsoft.com/office/drawing/2014/main" id="{9F879C3B-474F-46C7-9A8D-8D8A2459399F}"/>
                </a:ext>
              </a:extLst>
            </p:cNvPr>
            <p:cNvCxnSpPr>
              <a:cxnSpLocks/>
            </p:cNvCxnSpPr>
            <p:nvPr/>
          </p:nvCxnSpPr>
          <p:spPr>
            <a:xfrm>
              <a:off x="2171564" y="4293096"/>
              <a:ext cx="6840761" cy="0"/>
            </a:xfrm>
            <a:prstGeom prst="line">
              <a:avLst/>
            </a:prstGeom>
            <a:ln w="38100">
              <a:solidFill>
                <a:srgbClr val="7030A0"/>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488300A3-1259-4798-8371-485C973A3298}"/>
                </a:ext>
              </a:extLst>
            </p:cNvPr>
            <p:cNvSpPr txBox="1"/>
            <p:nvPr/>
          </p:nvSpPr>
          <p:spPr>
            <a:xfrm>
              <a:off x="9116890" y="4108430"/>
              <a:ext cx="2441376" cy="646331"/>
            </a:xfrm>
            <a:prstGeom prst="rect">
              <a:avLst/>
            </a:prstGeom>
            <a:noFill/>
          </p:spPr>
          <p:txBody>
            <a:bodyPr wrap="square" rtlCol="0">
              <a:spAutoFit/>
            </a:bodyPr>
            <a:lstStyle/>
            <a:p>
              <a:r>
                <a:rPr lang="en-US" dirty="0"/>
                <a:t>“Boundary” of space</a:t>
              </a:r>
            </a:p>
            <a:p>
              <a:r>
                <a:rPr lang="en-US" dirty="0"/>
                <a:t>(~ 100 km)</a:t>
              </a: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 name="Group 9"/>
          <p:cNvGrpSpPr/>
          <p:nvPr/>
        </p:nvGrpSpPr>
        <p:grpSpPr>
          <a:xfrm rot="1401906">
            <a:off x="3952207" y="2966330"/>
            <a:ext cx="432048" cy="1080120"/>
            <a:chOff x="971600" y="2204864"/>
            <a:chExt cx="432048" cy="1080120"/>
          </a:xfrm>
        </p:grpSpPr>
        <p:sp>
          <p:nvSpPr>
            <p:cNvPr id="6" name="Rectangle 5"/>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itle 12"/>
          <p:cNvSpPr txBox="1">
            <a:spLocks/>
          </p:cNvSpPr>
          <p:nvPr/>
        </p:nvSpPr>
        <p:spPr>
          <a:xfrm>
            <a:off x="2209800" y="147251"/>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2800" u="sng"/>
              <a:t>Sounding</a:t>
            </a:r>
            <a:r>
              <a:rPr lang="en-US" sz="2800"/>
              <a:t>  </a:t>
            </a:r>
            <a:r>
              <a:rPr lang="en-US" sz="2800" u="sng"/>
              <a:t>Rocket</a:t>
            </a:r>
            <a:r>
              <a:rPr lang="en-US" sz="2800"/>
              <a:t> - Flight Path Angle and Body Angle</a:t>
            </a:r>
            <a:endParaRPr lang="en-US" sz="2800" dirty="0"/>
          </a:p>
        </p:txBody>
      </p:sp>
      <p:sp>
        <p:nvSpPr>
          <p:cNvPr id="3" name="Slide Number Placeholder 2"/>
          <p:cNvSpPr>
            <a:spLocks noGrp="1"/>
          </p:cNvSpPr>
          <p:nvPr>
            <p:ph type="sldNum" sz="quarter" idx="12"/>
          </p:nvPr>
        </p:nvSpPr>
        <p:spPr/>
        <p:txBody>
          <a:bodyPr/>
          <a:lstStyle/>
          <a:p>
            <a:fld id="{F9F6B30B-CB57-43A3-A176-F29CAAF84654}" type="slidenum">
              <a:rPr lang="en-US" smtClean="0"/>
              <a:t>34</a:t>
            </a:fld>
            <a:endParaRPr lang="en-US"/>
          </a:p>
        </p:txBody>
      </p:sp>
      <p:grpSp>
        <p:nvGrpSpPr>
          <p:cNvPr id="11" name="Group 10">
            <a:extLst>
              <a:ext uri="{FF2B5EF4-FFF2-40B4-BE49-F238E27FC236}">
                <a16:creationId xmlns:a16="http://schemas.microsoft.com/office/drawing/2014/main" id="{14D6F40B-636B-4BE9-B02F-FE5C962BB938}"/>
              </a:ext>
            </a:extLst>
          </p:cNvPr>
          <p:cNvGrpSpPr/>
          <p:nvPr/>
        </p:nvGrpSpPr>
        <p:grpSpPr>
          <a:xfrm>
            <a:off x="2195698" y="3581400"/>
            <a:ext cx="9386702" cy="646331"/>
            <a:chOff x="2171564" y="4108430"/>
            <a:chExt cx="9386702" cy="646331"/>
          </a:xfrm>
        </p:grpSpPr>
        <p:cxnSp>
          <p:nvCxnSpPr>
            <p:cNvPr id="12" name="Straight Connector 11">
              <a:extLst>
                <a:ext uri="{FF2B5EF4-FFF2-40B4-BE49-F238E27FC236}">
                  <a16:creationId xmlns:a16="http://schemas.microsoft.com/office/drawing/2014/main" id="{43E76D83-A8B9-439E-A7C6-E06C31F75738}"/>
                </a:ext>
              </a:extLst>
            </p:cNvPr>
            <p:cNvCxnSpPr>
              <a:cxnSpLocks/>
            </p:cNvCxnSpPr>
            <p:nvPr/>
          </p:nvCxnSpPr>
          <p:spPr>
            <a:xfrm>
              <a:off x="2171564" y="4293096"/>
              <a:ext cx="6840761" cy="0"/>
            </a:xfrm>
            <a:prstGeom prst="line">
              <a:avLst/>
            </a:prstGeom>
            <a:ln w="38100">
              <a:solidFill>
                <a:srgbClr val="7030A0"/>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04DC8DD7-2487-43AD-BB87-4FC9AAD4E996}"/>
                </a:ext>
              </a:extLst>
            </p:cNvPr>
            <p:cNvSpPr txBox="1"/>
            <p:nvPr/>
          </p:nvSpPr>
          <p:spPr>
            <a:xfrm>
              <a:off x="9116890" y="4108430"/>
              <a:ext cx="2441376" cy="646331"/>
            </a:xfrm>
            <a:prstGeom prst="rect">
              <a:avLst/>
            </a:prstGeom>
            <a:noFill/>
          </p:spPr>
          <p:txBody>
            <a:bodyPr wrap="square" rtlCol="0">
              <a:spAutoFit/>
            </a:bodyPr>
            <a:lstStyle/>
            <a:p>
              <a:r>
                <a:rPr lang="en-US" dirty="0"/>
                <a:t>“Boundary” of space</a:t>
              </a:r>
            </a:p>
            <a:p>
              <a:r>
                <a:rPr lang="en-US" dirty="0"/>
                <a:t>(~ 100 km)</a:t>
              </a:r>
            </a:p>
          </p:txBody>
        </p:sp>
      </p:grpSp>
      <p:sp>
        <p:nvSpPr>
          <p:cNvPr id="5" name="TextBox 4">
            <a:extLst>
              <a:ext uri="{FF2B5EF4-FFF2-40B4-BE49-F238E27FC236}">
                <a16:creationId xmlns:a16="http://schemas.microsoft.com/office/drawing/2014/main" id="{A99BCB82-2A3D-4BD3-8B3F-1AD1A838D32E}"/>
              </a:ext>
            </a:extLst>
          </p:cNvPr>
          <p:cNvSpPr txBox="1"/>
          <p:nvPr/>
        </p:nvSpPr>
        <p:spPr>
          <a:xfrm>
            <a:off x="526627" y="1407716"/>
            <a:ext cx="3648486" cy="1631216"/>
          </a:xfrm>
          <a:prstGeom prst="rect">
            <a:avLst/>
          </a:prstGeom>
          <a:noFill/>
        </p:spPr>
        <p:txBody>
          <a:bodyPr wrap="square" rtlCol="0">
            <a:spAutoFit/>
          </a:bodyPr>
          <a:lstStyle/>
          <a:p>
            <a:r>
              <a:rPr lang="en-US" sz="2000" dirty="0"/>
              <a:t>Once the sounding rocket leaves the atmosphere, there is no aerodynamic moment generated by the fins, thus the rocket will not pitch over…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 name="Group 9"/>
          <p:cNvGrpSpPr/>
          <p:nvPr/>
        </p:nvGrpSpPr>
        <p:grpSpPr>
          <a:xfrm rot="1401906">
            <a:off x="4528272" y="1778199"/>
            <a:ext cx="432048" cy="1080120"/>
            <a:chOff x="971600" y="2204864"/>
            <a:chExt cx="432048" cy="1080120"/>
          </a:xfrm>
        </p:grpSpPr>
        <p:sp>
          <p:nvSpPr>
            <p:cNvPr id="6" name="Rectangle 5"/>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itle 12"/>
          <p:cNvSpPr txBox="1">
            <a:spLocks/>
          </p:cNvSpPr>
          <p:nvPr/>
        </p:nvSpPr>
        <p:spPr>
          <a:xfrm>
            <a:off x="2209800" y="147251"/>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2800" u="sng"/>
              <a:t>Sounding</a:t>
            </a:r>
            <a:r>
              <a:rPr lang="en-US" sz="2800"/>
              <a:t>  </a:t>
            </a:r>
            <a:r>
              <a:rPr lang="en-US" sz="2800" u="sng"/>
              <a:t>Rocket</a:t>
            </a:r>
            <a:r>
              <a:rPr lang="en-US" sz="2800"/>
              <a:t> - Flight Path Angle and Body Angle</a:t>
            </a:r>
            <a:endParaRPr lang="en-US" sz="2800" dirty="0"/>
          </a:p>
        </p:txBody>
      </p:sp>
      <p:sp>
        <p:nvSpPr>
          <p:cNvPr id="3" name="Slide Number Placeholder 2"/>
          <p:cNvSpPr>
            <a:spLocks noGrp="1"/>
          </p:cNvSpPr>
          <p:nvPr>
            <p:ph type="sldNum" sz="quarter" idx="12"/>
          </p:nvPr>
        </p:nvSpPr>
        <p:spPr/>
        <p:txBody>
          <a:bodyPr/>
          <a:lstStyle/>
          <a:p>
            <a:fld id="{F9F6B30B-CB57-43A3-A176-F29CAAF84654}" type="slidenum">
              <a:rPr lang="en-US" smtClean="0"/>
              <a:t>35</a:t>
            </a:fld>
            <a:endParaRPr lang="en-US"/>
          </a:p>
        </p:txBody>
      </p:sp>
      <p:grpSp>
        <p:nvGrpSpPr>
          <p:cNvPr id="11" name="Group 10">
            <a:extLst>
              <a:ext uri="{FF2B5EF4-FFF2-40B4-BE49-F238E27FC236}">
                <a16:creationId xmlns:a16="http://schemas.microsoft.com/office/drawing/2014/main" id="{4EB79664-C881-4E3B-BA2D-EE6697FC6C87}"/>
              </a:ext>
            </a:extLst>
          </p:cNvPr>
          <p:cNvGrpSpPr/>
          <p:nvPr/>
        </p:nvGrpSpPr>
        <p:grpSpPr>
          <a:xfrm>
            <a:off x="2195698" y="3581400"/>
            <a:ext cx="9386702" cy="646331"/>
            <a:chOff x="2171564" y="4108430"/>
            <a:chExt cx="9386702" cy="646331"/>
          </a:xfrm>
        </p:grpSpPr>
        <p:cxnSp>
          <p:nvCxnSpPr>
            <p:cNvPr id="12" name="Straight Connector 11">
              <a:extLst>
                <a:ext uri="{FF2B5EF4-FFF2-40B4-BE49-F238E27FC236}">
                  <a16:creationId xmlns:a16="http://schemas.microsoft.com/office/drawing/2014/main" id="{C51FEDE3-7386-470E-8822-E238C8074C13}"/>
                </a:ext>
              </a:extLst>
            </p:cNvPr>
            <p:cNvCxnSpPr>
              <a:cxnSpLocks/>
            </p:cNvCxnSpPr>
            <p:nvPr/>
          </p:nvCxnSpPr>
          <p:spPr>
            <a:xfrm>
              <a:off x="2171564" y="4293096"/>
              <a:ext cx="6840761" cy="0"/>
            </a:xfrm>
            <a:prstGeom prst="line">
              <a:avLst/>
            </a:prstGeom>
            <a:ln w="38100">
              <a:solidFill>
                <a:srgbClr val="7030A0"/>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7D166A10-7734-40CA-B391-C52C970D8709}"/>
                </a:ext>
              </a:extLst>
            </p:cNvPr>
            <p:cNvSpPr txBox="1"/>
            <p:nvPr/>
          </p:nvSpPr>
          <p:spPr>
            <a:xfrm>
              <a:off x="9116890" y="4108430"/>
              <a:ext cx="2441376" cy="646331"/>
            </a:xfrm>
            <a:prstGeom prst="rect">
              <a:avLst/>
            </a:prstGeom>
            <a:noFill/>
          </p:spPr>
          <p:txBody>
            <a:bodyPr wrap="square" rtlCol="0">
              <a:spAutoFit/>
            </a:bodyPr>
            <a:lstStyle/>
            <a:p>
              <a:r>
                <a:rPr lang="en-US" dirty="0"/>
                <a:t>“Boundary” of space</a:t>
              </a:r>
            </a:p>
            <a:p>
              <a:r>
                <a:rPr lang="en-US" dirty="0"/>
                <a:t>(~ 100 km)</a:t>
              </a:r>
            </a:p>
          </p:txBody>
        </p:sp>
      </p:grpSp>
      <p:sp>
        <p:nvSpPr>
          <p:cNvPr id="14" name="TextBox 13">
            <a:extLst>
              <a:ext uri="{FF2B5EF4-FFF2-40B4-BE49-F238E27FC236}">
                <a16:creationId xmlns:a16="http://schemas.microsoft.com/office/drawing/2014/main" id="{F5202AF4-F072-429A-B000-E138F25CF5EA}"/>
              </a:ext>
            </a:extLst>
          </p:cNvPr>
          <p:cNvSpPr txBox="1"/>
          <p:nvPr/>
        </p:nvSpPr>
        <p:spPr>
          <a:xfrm>
            <a:off x="526627" y="1407716"/>
            <a:ext cx="3648486" cy="1631216"/>
          </a:xfrm>
          <a:prstGeom prst="rect">
            <a:avLst/>
          </a:prstGeom>
          <a:noFill/>
        </p:spPr>
        <p:txBody>
          <a:bodyPr wrap="square" rtlCol="0">
            <a:spAutoFit/>
          </a:bodyPr>
          <a:lstStyle/>
          <a:p>
            <a:r>
              <a:rPr lang="en-US" sz="2000" dirty="0"/>
              <a:t>Once the sounding rocket leaves the atmosphere, there is no aerodynamic moment generated by the fins, thus the rocket will not pitch over…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 name="Group 9"/>
          <p:cNvGrpSpPr/>
          <p:nvPr/>
        </p:nvGrpSpPr>
        <p:grpSpPr>
          <a:xfrm rot="1401906">
            <a:off x="5284354" y="842094"/>
            <a:ext cx="432048" cy="1080120"/>
            <a:chOff x="971600" y="2204864"/>
            <a:chExt cx="432048" cy="1080120"/>
          </a:xfrm>
        </p:grpSpPr>
        <p:sp>
          <p:nvSpPr>
            <p:cNvPr id="6" name="Rectangle 5"/>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itle 12"/>
          <p:cNvSpPr txBox="1">
            <a:spLocks/>
          </p:cNvSpPr>
          <p:nvPr/>
        </p:nvSpPr>
        <p:spPr>
          <a:xfrm>
            <a:off x="2209800" y="147251"/>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2800" u="sng"/>
              <a:t>Sounding</a:t>
            </a:r>
            <a:r>
              <a:rPr lang="en-US" sz="2800"/>
              <a:t>  </a:t>
            </a:r>
            <a:r>
              <a:rPr lang="en-US" sz="2800" u="sng"/>
              <a:t>Rocket</a:t>
            </a:r>
            <a:r>
              <a:rPr lang="en-US" sz="2800"/>
              <a:t> - Flight Path Angle and Body Angle</a:t>
            </a:r>
            <a:endParaRPr lang="en-US" sz="2800" dirty="0"/>
          </a:p>
        </p:txBody>
      </p:sp>
      <p:sp>
        <p:nvSpPr>
          <p:cNvPr id="3" name="Slide Number Placeholder 2"/>
          <p:cNvSpPr>
            <a:spLocks noGrp="1"/>
          </p:cNvSpPr>
          <p:nvPr>
            <p:ph type="sldNum" sz="quarter" idx="12"/>
          </p:nvPr>
        </p:nvSpPr>
        <p:spPr/>
        <p:txBody>
          <a:bodyPr/>
          <a:lstStyle/>
          <a:p>
            <a:fld id="{F9F6B30B-CB57-43A3-A176-F29CAAF84654}" type="slidenum">
              <a:rPr lang="en-US" smtClean="0"/>
              <a:t>36</a:t>
            </a:fld>
            <a:endParaRPr lang="en-US"/>
          </a:p>
        </p:txBody>
      </p:sp>
      <p:grpSp>
        <p:nvGrpSpPr>
          <p:cNvPr id="11" name="Group 10">
            <a:extLst>
              <a:ext uri="{FF2B5EF4-FFF2-40B4-BE49-F238E27FC236}">
                <a16:creationId xmlns:a16="http://schemas.microsoft.com/office/drawing/2014/main" id="{27E4349A-799C-46EC-B3AC-2C75A5069AED}"/>
              </a:ext>
            </a:extLst>
          </p:cNvPr>
          <p:cNvGrpSpPr/>
          <p:nvPr/>
        </p:nvGrpSpPr>
        <p:grpSpPr>
          <a:xfrm>
            <a:off x="2195698" y="3581400"/>
            <a:ext cx="9386702" cy="646331"/>
            <a:chOff x="2171564" y="4108430"/>
            <a:chExt cx="9386702" cy="646331"/>
          </a:xfrm>
        </p:grpSpPr>
        <p:cxnSp>
          <p:nvCxnSpPr>
            <p:cNvPr id="12" name="Straight Connector 11">
              <a:extLst>
                <a:ext uri="{FF2B5EF4-FFF2-40B4-BE49-F238E27FC236}">
                  <a16:creationId xmlns:a16="http://schemas.microsoft.com/office/drawing/2014/main" id="{1F161710-CCDC-4EA9-BA4E-BED910317041}"/>
                </a:ext>
              </a:extLst>
            </p:cNvPr>
            <p:cNvCxnSpPr>
              <a:cxnSpLocks/>
            </p:cNvCxnSpPr>
            <p:nvPr/>
          </p:nvCxnSpPr>
          <p:spPr>
            <a:xfrm>
              <a:off x="2171564" y="4293096"/>
              <a:ext cx="6840761" cy="0"/>
            </a:xfrm>
            <a:prstGeom prst="line">
              <a:avLst/>
            </a:prstGeom>
            <a:ln w="38100">
              <a:solidFill>
                <a:srgbClr val="7030A0"/>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97A908E5-B799-417F-9D1C-88B43CD0F6C3}"/>
                </a:ext>
              </a:extLst>
            </p:cNvPr>
            <p:cNvSpPr txBox="1"/>
            <p:nvPr/>
          </p:nvSpPr>
          <p:spPr>
            <a:xfrm>
              <a:off x="9116890" y="4108430"/>
              <a:ext cx="2441376" cy="646331"/>
            </a:xfrm>
            <a:prstGeom prst="rect">
              <a:avLst/>
            </a:prstGeom>
            <a:noFill/>
          </p:spPr>
          <p:txBody>
            <a:bodyPr wrap="square" rtlCol="0">
              <a:spAutoFit/>
            </a:bodyPr>
            <a:lstStyle/>
            <a:p>
              <a:r>
                <a:rPr lang="en-US" dirty="0"/>
                <a:t>“Boundary” of space</a:t>
              </a:r>
            </a:p>
            <a:p>
              <a:r>
                <a:rPr lang="en-US" dirty="0"/>
                <a:t>(~ 100 km)</a:t>
              </a:r>
            </a:p>
          </p:txBody>
        </p:sp>
      </p:grpSp>
      <p:sp>
        <p:nvSpPr>
          <p:cNvPr id="14" name="TextBox 13">
            <a:extLst>
              <a:ext uri="{FF2B5EF4-FFF2-40B4-BE49-F238E27FC236}">
                <a16:creationId xmlns:a16="http://schemas.microsoft.com/office/drawing/2014/main" id="{9544D8DB-FCA0-46BF-869B-7B9AD5C7FFB6}"/>
              </a:ext>
            </a:extLst>
          </p:cNvPr>
          <p:cNvSpPr txBox="1"/>
          <p:nvPr/>
        </p:nvSpPr>
        <p:spPr>
          <a:xfrm>
            <a:off x="526627" y="1407716"/>
            <a:ext cx="3648486" cy="1631216"/>
          </a:xfrm>
          <a:prstGeom prst="rect">
            <a:avLst/>
          </a:prstGeom>
          <a:noFill/>
        </p:spPr>
        <p:txBody>
          <a:bodyPr wrap="square" rtlCol="0">
            <a:spAutoFit/>
          </a:bodyPr>
          <a:lstStyle/>
          <a:p>
            <a:r>
              <a:rPr lang="en-US" sz="2000" dirty="0"/>
              <a:t>Once the sounding rocket leaves the atmosphere, there is no aerodynamic moment generated by the fins, thus the rocket will not pitch over…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 name="Group 9"/>
          <p:cNvGrpSpPr/>
          <p:nvPr/>
        </p:nvGrpSpPr>
        <p:grpSpPr>
          <a:xfrm rot="1401906">
            <a:off x="6148450" y="626071"/>
            <a:ext cx="432048" cy="1080120"/>
            <a:chOff x="971600" y="2204864"/>
            <a:chExt cx="432048" cy="1080120"/>
          </a:xfrm>
        </p:grpSpPr>
        <p:sp>
          <p:nvSpPr>
            <p:cNvPr id="6" name="Rectangle 5"/>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itle 12"/>
          <p:cNvSpPr txBox="1">
            <a:spLocks/>
          </p:cNvSpPr>
          <p:nvPr/>
        </p:nvSpPr>
        <p:spPr>
          <a:xfrm>
            <a:off x="2209800" y="147251"/>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2800" u="sng"/>
              <a:t>Sounding</a:t>
            </a:r>
            <a:r>
              <a:rPr lang="en-US" sz="2800"/>
              <a:t>  </a:t>
            </a:r>
            <a:r>
              <a:rPr lang="en-US" sz="2800" u="sng"/>
              <a:t>Rocket</a:t>
            </a:r>
            <a:r>
              <a:rPr lang="en-US" sz="2800"/>
              <a:t> - Flight Path Angle and Body Angle</a:t>
            </a:r>
            <a:endParaRPr lang="en-US" sz="2800" dirty="0"/>
          </a:p>
        </p:txBody>
      </p:sp>
      <p:sp>
        <p:nvSpPr>
          <p:cNvPr id="3" name="Slide Number Placeholder 2"/>
          <p:cNvSpPr>
            <a:spLocks noGrp="1"/>
          </p:cNvSpPr>
          <p:nvPr>
            <p:ph type="sldNum" sz="quarter" idx="12"/>
          </p:nvPr>
        </p:nvSpPr>
        <p:spPr/>
        <p:txBody>
          <a:bodyPr/>
          <a:lstStyle/>
          <a:p>
            <a:fld id="{F9F6B30B-CB57-43A3-A176-F29CAAF84654}" type="slidenum">
              <a:rPr lang="en-US" smtClean="0"/>
              <a:t>37</a:t>
            </a:fld>
            <a:endParaRPr lang="en-US"/>
          </a:p>
        </p:txBody>
      </p:sp>
      <p:grpSp>
        <p:nvGrpSpPr>
          <p:cNvPr id="11" name="Group 10">
            <a:extLst>
              <a:ext uri="{FF2B5EF4-FFF2-40B4-BE49-F238E27FC236}">
                <a16:creationId xmlns:a16="http://schemas.microsoft.com/office/drawing/2014/main" id="{BEE06287-DC10-42EA-9ADE-97FD6E68325F}"/>
              </a:ext>
            </a:extLst>
          </p:cNvPr>
          <p:cNvGrpSpPr/>
          <p:nvPr/>
        </p:nvGrpSpPr>
        <p:grpSpPr>
          <a:xfrm>
            <a:off x="2195698" y="3581400"/>
            <a:ext cx="9386702" cy="646331"/>
            <a:chOff x="2171564" y="4108430"/>
            <a:chExt cx="9386702" cy="646331"/>
          </a:xfrm>
        </p:grpSpPr>
        <p:cxnSp>
          <p:nvCxnSpPr>
            <p:cNvPr id="12" name="Straight Connector 11">
              <a:extLst>
                <a:ext uri="{FF2B5EF4-FFF2-40B4-BE49-F238E27FC236}">
                  <a16:creationId xmlns:a16="http://schemas.microsoft.com/office/drawing/2014/main" id="{F0E93F2B-E99B-4E8A-99C0-63D725892CDE}"/>
                </a:ext>
              </a:extLst>
            </p:cNvPr>
            <p:cNvCxnSpPr>
              <a:cxnSpLocks/>
            </p:cNvCxnSpPr>
            <p:nvPr/>
          </p:nvCxnSpPr>
          <p:spPr>
            <a:xfrm>
              <a:off x="2171564" y="4293096"/>
              <a:ext cx="6840761" cy="0"/>
            </a:xfrm>
            <a:prstGeom prst="line">
              <a:avLst/>
            </a:prstGeom>
            <a:ln w="38100">
              <a:solidFill>
                <a:srgbClr val="7030A0"/>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7137C6A5-5CCB-4F01-A121-151A1425EF16}"/>
                </a:ext>
              </a:extLst>
            </p:cNvPr>
            <p:cNvSpPr txBox="1"/>
            <p:nvPr/>
          </p:nvSpPr>
          <p:spPr>
            <a:xfrm>
              <a:off x="9116890" y="4108430"/>
              <a:ext cx="2441376" cy="646331"/>
            </a:xfrm>
            <a:prstGeom prst="rect">
              <a:avLst/>
            </a:prstGeom>
            <a:noFill/>
          </p:spPr>
          <p:txBody>
            <a:bodyPr wrap="square" rtlCol="0">
              <a:spAutoFit/>
            </a:bodyPr>
            <a:lstStyle/>
            <a:p>
              <a:r>
                <a:rPr lang="en-US" dirty="0"/>
                <a:t>“Boundary” of space</a:t>
              </a:r>
            </a:p>
            <a:p>
              <a:r>
                <a:rPr lang="en-US" dirty="0"/>
                <a:t>(~ 100 km)</a:t>
              </a:r>
            </a:p>
          </p:txBody>
        </p:sp>
      </p:grpSp>
      <p:sp>
        <p:nvSpPr>
          <p:cNvPr id="14" name="TextBox 13">
            <a:extLst>
              <a:ext uri="{FF2B5EF4-FFF2-40B4-BE49-F238E27FC236}">
                <a16:creationId xmlns:a16="http://schemas.microsoft.com/office/drawing/2014/main" id="{EB18C2AB-9EFA-4CA6-BC72-CA677E208AB4}"/>
              </a:ext>
            </a:extLst>
          </p:cNvPr>
          <p:cNvSpPr txBox="1"/>
          <p:nvPr/>
        </p:nvSpPr>
        <p:spPr>
          <a:xfrm>
            <a:off x="526627" y="1407716"/>
            <a:ext cx="3648486" cy="1631216"/>
          </a:xfrm>
          <a:prstGeom prst="rect">
            <a:avLst/>
          </a:prstGeom>
          <a:noFill/>
        </p:spPr>
        <p:txBody>
          <a:bodyPr wrap="square" rtlCol="0">
            <a:spAutoFit/>
          </a:bodyPr>
          <a:lstStyle/>
          <a:p>
            <a:r>
              <a:rPr lang="en-US" sz="2000" dirty="0"/>
              <a:t>Once the sounding rocket leaves the atmosphere, there is no aerodynamic moment generated by the fins, thus the rocket will not pitch over…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 name="Group 9"/>
          <p:cNvGrpSpPr/>
          <p:nvPr/>
        </p:nvGrpSpPr>
        <p:grpSpPr>
          <a:xfrm rot="1401906">
            <a:off x="6904536" y="842094"/>
            <a:ext cx="432048" cy="1080120"/>
            <a:chOff x="971600" y="2204864"/>
            <a:chExt cx="432048" cy="1080120"/>
          </a:xfrm>
        </p:grpSpPr>
        <p:sp>
          <p:nvSpPr>
            <p:cNvPr id="6" name="Rectangle 5"/>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itle 12"/>
          <p:cNvSpPr txBox="1">
            <a:spLocks/>
          </p:cNvSpPr>
          <p:nvPr/>
        </p:nvSpPr>
        <p:spPr>
          <a:xfrm>
            <a:off x="2209800" y="147251"/>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2800" u="sng"/>
              <a:t>Sounding</a:t>
            </a:r>
            <a:r>
              <a:rPr lang="en-US" sz="2800"/>
              <a:t>  </a:t>
            </a:r>
            <a:r>
              <a:rPr lang="en-US" sz="2800" u="sng"/>
              <a:t>Rocket</a:t>
            </a:r>
            <a:r>
              <a:rPr lang="en-US" sz="2800"/>
              <a:t> - Flight Path Angle and Body Angle</a:t>
            </a:r>
            <a:endParaRPr lang="en-US" sz="2800" dirty="0"/>
          </a:p>
        </p:txBody>
      </p:sp>
      <p:sp>
        <p:nvSpPr>
          <p:cNvPr id="3" name="Slide Number Placeholder 2"/>
          <p:cNvSpPr>
            <a:spLocks noGrp="1"/>
          </p:cNvSpPr>
          <p:nvPr>
            <p:ph type="sldNum" sz="quarter" idx="12"/>
          </p:nvPr>
        </p:nvSpPr>
        <p:spPr/>
        <p:txBody>
          <a:bodyPr/>
          <a:lstStyle/>
          <a:p>
            <a:fld id="{F9F6B30B-CB57-43A3-A176-F29CAAF84654}" type="slidenum">
              <a:rPr lang="en-US" smtClean="0"/>
              <a:t>38</a:t>
            </a:fld>
            <a:endParaRPr lang="en-US"/>
          </a:p>
        </p:txBody>
      </p:sp>
      <p:grpSp>
        <p:nvGrpSpPr>
          <p:cNvPr id="11" name="Group 10">
            <a:extLst>
              <a:ext uri="{FF2B5EF4-FFF2-40B4-BE49-F238E27FC236}">
                <a16:creationId xmlns:a16="http://schemas.microsoft.com/office/drawing/2014/main" id="{EE169D85-BEBA-46F6-8550-3A60BBF3D412}"/>
              </a:ext>
            </a:extLst>
          </p:cNvPr>
          <p:cNvGrpSpPr/>
          <p:nvPr/>
        </p:nvGrpSpPr>
        <p:grpSpPr>
          <a:xfrm>
            <a:off x="2195698" y="3581400"/>
            <a:ext cx="9386702" cy="646331"/>
            <a:chOff x="2171564" y="4108430"/>
            <a:chExt cx="9386702" cy="646331"/>
          </a:xfrm>
        </p:grpSpPr>
        <p:cxnSp>
          <p:nvCxnSpPr>
            <p:cNvPr id="12" name="Straight Connector 11">
              <a:extLst>
                <a:ext uri="{FF2B5EF4-FFF2-40B4-BE49-F238E27FC236}">
                  <a16:creationId xmlns:a16="http://schemas.microsoft.com/office/drawing/2014/main" id="{57F4ECCB-DD6A-4E23-8095-9DE8DA75390D}"/>
                </a:ext>
              </a:extLst>
            </p:cNvPr>
            <p:cNvCxnSpPr>
              <a:cxnSpLocks/>
            </p:cNvCxnSpPr>
            <p:nvPr/>
          </p:nvCxnSpPr>
          <p:spPr>
            <a:xfrm>
              <a:off x="2171564" y="4293096"/>
              <a:ext cx="6840761" cy="0"/>
            </a:xfrm>
            <a:prstGeom prst="line">
              <a:avLst/>
            </a:prstGeom>
            <a:ln w="38100">
              <a:solidFill>
                <a:srgbClr val="7030A0"/>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D329B7B6-7A88-484B-8B8F-B52B430C43A9}"/>
                </a:ext>
              </a:extLst>
            </p:cNvPr>
            <p:cNvSpPr txBox="1"/>
            <p:nvPr/>
          </p:nvSpPr>
          <p:spPr>
            <a:xfrm>
              <a:off x="9116890" y="4108430"/>
              <a:ext cx="2441376" cy="646331"/>
            </a:xfrm>
            <a:prstGeom prst="rect">
              <a:avLst/>
            </a:prstGeom>
            <a:noFill/>
          </p:spPr>
          <p:txBody>
            <a:bodyPr wrap="square" rtlCol="0">
              <a:spAutoFit/>
            </a:bodyPr>
            <a:lstStyle/>
            <a:p>
              <a:r>
                <a:rPr lang="en-US" dirty="0"/>
                <a:t>“Boundary” of space</a:t>
              </a:r>
            </a:p>
            <a:p>
              <a:r>
                <a:rPr lang="en-US" dirty="0"/>
                <a:t>(~ 100 km)</a:t>
              </a:r>
            </a:p>
          </p:txBody>
        </p:sp>
      </p:grpSp>
      <p:sp>
        <p:nvSpPr>
          <p:cNvPr id="14" name="TextBox 13">
            <a:extLst>
              <a:ext uri="{FF2B5EF4-FFF2-40B4-BE49-F238E27FC236}">
                <a16:creationId xmlns:a16="http://schemas.microsoft.com/office/drawing/2014/main" id="{C5C1ACD4-BFF9-4AE5-B625-74CE6B6E02E2}"/>
              </a:ext>
            </a:extLst>
          </p:cNvPr>
          <p:cNvSpPr txBox="1"/>
          <p:nvPr/>
        </p:nvSpPr>
        <p:spPr>
          <a:xfrm>
            <a:off x="526627" y="1407716"/>
            <a:ext cx="3648486" cy="1631216"/>
          </a:xfrm>
          <a:prstGeom prst="rect">
            <a:avLst/>
          </a:prstGeom>
          <a:noFill/>
        </p:spPr>
        <p:txBody>
          <a:bodyPr wrap="square" rtlCol="0">
            <a:spAutoFit/>
          </a:bodyPr>
          <a:lstStyle/>
          <a:p>
            <a:r>
              <a:rPr lang="en-US" sz="2000" dirty="0"/>
              <a:t>Once the sounding rocket leaves the atmosphere, there is no aerodynamic moment generated by the fins, thus the rocket will not pitch over…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 name="Group 9"/>
          <p:cNvGrpSpPr/>
          <p:nvPr/>
        </p:nvGrpSpPr>
        <p:grpSpPr>
          <a:xfrm rot="1401906">
            <a:off x="7480598" y="1526170"/>
            <a:ext cx="432048" cy="1080120"/>
            <a:chOff x="971600" y="2204864"/>
            <a:chExt cx="432048" cy="1080120"/>
          </a:xfrm>
        </p:grpSpPr>
        <p:sp>
          <p:nvSpPr>
            <p:cNvPr id="6" name="Rectangle 5"/>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itle 12"/>
          <p:cNvSpPr txBox="1">
            <a:spLocks/>
          </p:cNvSpPr>
          <p:nvPr/>
        </p:nvSpPr>
        <p:spPr>
          <a:xfrm>
            <a:off x="2209800" y="147251"/>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2800" u="sng"/>
              <a:t>Sounding</a:t>
            </a:r>
            <a:r>
              <a:rPr lang="en-US" sz="2800"/>
              <a:t>  </a:t>
            </a:r>
            <a:r>
              <a:rPr lang="en-US" sz="2800" u="sng"/>
              <a:t>Rocket</a:t>
            </a:r>
            <a:r>
              <a:rPr lang="en-US" sz="2800"/>
              <a:t> - Flight Path Angle and Body Angle</a:t>
            </a:r>
            <a:endParaRPr lang="en-US" sz="2800" dirty="0"/>
          </a:p>
        </p:txBody>
      </p:sp>
      <p:sp>
        <p:nvSpPr>
          <p:cNvPr id="3" name="Slide Number Placeholder 2"/>
          <p:cNvSpPr>
            <a:spLocks noGrp="1"/>
          </p:cNvSpPr>
          <p:nvPr>
            <p:ph type="sldNum" sz="quarter" idx="12"/>
          </p:nvPr>
        </p:nvSpPr>
        <p:spPr/>
        <p:txBody>
          <a:bodyPr/>
          <a:lstStyle/>
          <a:p>
            <a:fld id="{F9F6B30B-CB57-43A3-A176-F29CAAF84654}" type="slidenum">
              <a:rPr lang="en-US" smtClean="0"/>
              <a:t>39</a:t>
            </a:fld>
            <a:endParaRPr lang="en-US"/>
          </a:p>
        </p:txBody>
      </p:sp>
      <p:grpSp>
        <p:nvGrpSpPr>
          <p:cNvPr id="11" name="Group 10">
            <a:extLst>
              <a:ext uri="{FF2B5EF4-FFF2-40B4-BE49-F238E27FC236}">
                <a16:creationId xmlns:a16="http://schemas.microsoft.com/office/drawing/2014/main" id="{F10431D0-B3E9-40C1-A070-C8264B967448}"/>
              </a:ext>
            </a:extLst>
          </p:cNvPr>
          <p:cNvGrpSpPr/>
          <p:nvPr/>
        </p:nvGrpSpPr>
        <p:grpSpPr>
          <a:xfrm>
            <a:off x="2195698" y="3581400"/>
            <a:ext cx="9386702" cy="646331"/>
            <a:chOff x="2171564" y="4108430"/>
            <a:chExt cx="9386702" cy="646331"/>
          </a:xfrm>
        </p:grpSpPr>
        <p:cxnSp>
          <p:nvCxnSpPr>
            <p:cNvPr id="12" name="Straight Connector 11">
              <a:extLst>
                <a:ext uri="{FF2B5EF4-FFF2-40B4-BE49-F238E27FC236}">
                  <a16:creationId xmlns:a16="http://schemas.microsoft.com/office/drawing/2014/main" id="{63211FD8-EFAE-40FB-A827-FB60AA78EDC4}"/>
                </a:ext>
              </a:extLst>
            </p:cNvPr>
            <p:cNvCxnSpPr>
              <a:cxnSpLocks/>
            </p:cNvCxnSpPr>
            <p:nvPr/>
          </p:nvCxnSpPr>
          <p:spPr>
            <a:xfrm>
              <a:off x="2171564" y="4293096"/>
              <a:ext cx="6840761" cy="0"/>
            </a:xfrm>
            <a:prstGeom prst="line">
              <a:avLst/>
            </a:prstGeom>
            <a:ln w="38100">
              <a:solidFill>
                <a:srgbClr val="7030A0"/>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222B1A10-73AB-4D87-8992-57F4257A0722}"/>
                </a:ext>
              </a:extLst>
            </p:cNvPr>
            <p:cNvSpPr txBox="1"/>
            <p:nvPr/>
          </p:nvSpPr>
          <p:spPr>
            <a:xfrm>
              <a:off x="9116890" y="4108430"/>
              <a:ext cx="2441376" cy="646331"/>
            </a:xfrm>
            <a:prstGeom prst="rect">
              <a:avLst/>
            </a:prstGeom>
            <a:noFill/>
          </p:spPr>
          <p:txBody>
            <a:bodyPr wrap="square" rtlCol="0">
              <a:spAutoFit/>
            </a:bodyPr>
            <a:lstStyle/>
            <a:p>
              <a:r>
                <a:rPr lang="en-US" dirty="0"/>
                <a:t>“Boundary” of space</a:t>
              </a:r>
            </a:p>
            <a:p>
              <a:r>
                <a:rPr lang="en-US" dirty="0"/>
                <a:t>(~ 100 km)</a:t>
              </a:r>
            </a:p>
          </p:txBody>
        </p:sp>
      </p:grpSp>
      <p:sp>
        <p:nvSpPr>
          <p:cNvPr id="14" name="TextBox 13">
            <a:extLst>
              <a:ext uri="{FF2B5EF4-FFF2-40B4-BE49-F238E27FC236}">
                <a16:creationId xmlns:a16="http://schemas.microsoft.com/office/drawing/2014/main" id="{AA38FA3C-F8AB-4370-977E-F40DDDD38965}"/>
              </a:ext>
            </a:extLst>
          </p:cNvPr>
          <p:cNvSpPr txBox="1"/>
          <p:nvPr/>
        </p:nvSpPr>
        <p:spPr>
          <a:xfrm>
            <a:off x="526627" y="1407716"/>
            <a:ext cx="3648486" cy="1631216"/>
          </a:xfrm>
          <a:prstGeom prst="rect">
            <a:avLst/>
          </a:prstGeom>
          <a:noFill/>
        </p:spPr>
        <p:txBody>
          <a:bodyPr wrap="square" rtlCol="0">
            <a:spAutoFit/>
          </a:bodyPr>
          <a:lstStyle/>
          <a:p>
            <a:r>
              <a:rPr lang="en-US" sz="2000" dirty="0"/>
              <a:t>Once the sounding rocket leaves the atmosphere, there is no aerodynamic moment generated by the fins, thus the rocket will not pitch over…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Freeform 4"/>
          <p:cNvSpPr/>
          <p:nvPr/>
        </p:nvSpPr>
        <p:spPr>
          <a:xfrm>
            <a:off x="3352800" y="4747583"/>
            <a:ext cx="1371600" cy="1700074"/>
          </a:xfrm>
          <a:custGeom>
            <a:avLst/>
            <a:gdLst>
              <a:gd name="connsiteX0" fmla="*/ 0 w 1447060"/>
              <a:gd name="connsiteY0" fmla="*/ 1717829 h 1744462"/>
              <a:gd name="connsiteX1" fmla="*/ 115410 w 1447060"/>
              <a:gd name="connsiteY1" fmla="*/ 1140781 h 1744462"/>
              <a:gd name="connsiteX2" fmla="*/ 337351 w 1447060"/>
              <a:gd name="connsiteY2" fmla="*/ 519344 h 1744462"/>
              <a:gd name="connsiteX3" fmla="*/ 594804 w 1447060"/>
              <a:gd name="connsiteY3" fmla="*/ 164237 h 1744462"/>
              <a:gd name="connsiteX4" fmla="*/ 949911 w 1447060"/>
              <a:gd name="connsiteY4" fmla="*/ 48827 h 1744462"/>
              <a:gd name="connsiteX5" fmla="*/ 1260629 w 1447060"/>
              <a:gd name="connsiteY5" fmla="*/ 84338 h 1744462"/>
              <a:gd name="connsiteX6" fmla="*/ 1376039 w 1447060"/>
              <a:gd name="connsiteY6" fmla="*/ 554854 h 1744462"/>
              <a:gd name="connsiteX7" fmla="*/ 1420427 w 1447060"/>
              <a:gd name="connsiteY7" fmla="*/ 1220680 h 1744462"/>
              <a:gd name="connsiteX8" fmla="*/ 1447060 w 1447060"/>
              <a:gd name="connsiteY8" fmla="*/ 1744462 h 1744462"/>
              <a:gd name="connsiteX0" fmla="*/ 0 w 1447060"/>
              <a:gd name="connsiteY0" fmla="*/ 1679113 h 1705746"/>
              <a:gd name="connsiteX1" fmla="*/ 115410 w 1447060"/>
              <a:gd name="connsiteY1" fmla="*/ 1102065 h 1705746"/>
              <a:gd name="connsiteX2" fmla="*/ 337351 w 1447060"/>
              <a:gd name="connsiteY2" fmla="*/ 480628 h 1705746"/>
              <a:gd name="connsiteX3" fmla="*/ 594804 w 1447060"/>
              <a:gd name="connsiteY3" fmla="*/ 125521 h 1705746"/>
              <a:gd name="connsiteX4" fmla="*/ 949911 w 1447060"/>
              <a:gd name="connsiteY4" fmla="*/ 10111 h 1705746"/>
              <a:gd name="connsiteX5" fmla="*/ 1219200 w 1447060"/>
              <a:gd name="connsiteY5" fmla="*/ 186185 h 1705746"/>
              <a:gd name="connsiteX6" fmla="*/ 1376039 w 1447060"/>
              <a:gd name="connsiteY6" fmla="*/ 516138 h 1705746"/>
              <a:gd name="connsiteX7" fmla="*/ 1420427 w 1447060"/>
              <a:gd name="connsiteY7" fmla="*/ 1181964 h 1705746"/>
              <a:gd name="connsiteX8" fmla="*/ 1447060 w 1447060"/>
              <a:gd name="connsiteY8" fmla="*/ 1705746 h 1705746"/>
              <a:gd name="connsiteX0" fmla="*/ 0 w 1447060"/>
              <a:gd name="connsiteY0" fmla="*/ 1679113 h 1705746"/>
              <a:gd name="connsiteX1" fmla="*/ 115410 w 1447060"/>
              <a:gd name="connsiteY1" fmla="*/ 1102065 h 1705746"/>
              <a:gd name="connsiteX2" fmla="*/ 337351 w 1447060"/>
              <a:gd name="connsiteY2" fmla="*/ 480628 h 1705746"/>
              <a:gd name="connsiteX3" fmla="*/ 594804 w 1447060"/>
              <a:gd name="connsiteY3" fmla="*/ 125521 h 1705746"/>
              <a:gd name="connsiteX4" fmla="*/ 949911 w 1447060"/>
              <a:gd name="connsiteY4" fmla="*/ 10111 h 1705746"/>
              <a:gd name="connsiteX5" fmla="*/ 1219200 w 1447060"/>
              <a:gd name="connsiteY5" fmla="*/ 186185 h 1705746"/>
              <a:gd name="connsiteX6" fmla="*/ 1295400 w 1447060"/>
              <a:gd name="connsiteY6" fmla="*/ 567185 h 1705746"/>
              <a:gd name="connsiteX7" fmla="*/ 1420427 w 1447060"/>
              <a:gd name="connsiteY7" fmla="*/ 1181964 h 1705746"/>
              <a:gd name="connsiteX8" fmla="*/ 1447060 w 1447060"/>
              <a:gd name="connsiteY8" fmla="*/ 1705746 h 1705746"/>
              <a:gd name="connsiteX0" fmla="*/ 0 w 1447060"/>
              <a:gd name="connsiteY0" fmla="*/ 1669002 h 1695635"/>
              <a:gd name="connsiteX1" fmla="*/ 115410 w 1447060"/>
              <a:gd name="connsiteY1" fmla="*/ 1091954 h 1695635"/>
              <a:gd name="connsiteX2" fmla="*/ 337351 w 1447060"/>
              <a:gd name="connsiteY2" fmla="*/ 470517 h 1695635"/>
              <a:gd name="connsiteX3" fmla="*/ 685800 w 1447060"/>
              <a:gd name="connsiteY3" fmla="*/ 176074 h 1695635"/>
              <a:gd name="connsiteX4" fmla="*/ 949911 w 1447060"/>
              <a:gd name="connsiteY4" fmla="*/ 0 h 1695635"/>
              <a:gd name="connsiteX5" fmla="*/ 1219200 w 1447060"/>
              <a:gd name="connsiteY5" fmla="*/ 176074 h 1695635"/>
              <a:gd name="connsiteX6" fmla="*/ 1295400 w 1447060"/>
              <a:gd name="connsiteY6" fmla="*/ 557074 h 1695635"/>
              <a:gd name="connsiteX7" fmla="*/ 1420427 w 1447060"/>
              <a:gd name="connsiteY7" fmla="*/ 1171853 h 1695635"/>
              <a:gd name="connsiteX8" fmla="*/ 1447060 w 1447060"/>
              <a:gd name="connsiteY8" fmla="*/ 1695635 h 1695635"/>
              <a:gd name="connsiteX0" fmla="*/ 0 w 1447060"/>
              <a:gd name="connsiteY0" fmla="*/ 1669002 h 1695635"/>
              <a:gd name="connsiteX1" fmla="*/ 115410 w 1447060"/>
              <a:gd name="connsiteY1" fmla="*/ 1091954 h 1695635"/>
              <a:gd name="connsiteX2" fmla="*/ 381000 w 1447060"/>
              <a:gd name="connsiteY2" fmla="*/ 557074 h 1695635"/>
              <a:gd name="connsiteX3" fmla="*/ 685800 w 1447060"/>
              <a:gd name="connsiteY3" fmla="*/ 176074 h 1695635"/>
              <a:gd name="connsiteX4" fmla="*/ 949911 w 1447060"/>
              <a:gd name="connsiteY4" fmla="*/ 0 h 1695635"/>
              <a:gd name="connsiteX5" fmla="*/ 1219200 w 1447060"/>
              <a:gd name="connsiteY5" fmla="*/ 176074 h 1695635"/>
              <a:gd name="connsiteX6" fmla="*/ 1295400 w 1447060"/>
              <a:gd name="connsiteY6" fmla="*/ 557074 h 1695635"/>
              <a:gd name="connsiteX7" fmla="*/ 1420427 w 1447060"/>
              <a:gd name="connsiteY7" fmla="*/ 1171853 h 1695635"/>
              <a:gd name="connsiteX8" fmla="*/ 1447060 w 1447060"/>
              <a:gd name="connsiteY8" fmla="*/ 1695635 h 1695635"/>
              <a:gd name="connsiteX0" fmla="*/ 0 w 1447060"/>
              <a:gd name="connsiteY0" fmla="*/ 1669002 h 1695635"/>
              <a:gd name="connsiteX1" fmla="*/ 115410 w 1447060"/>
              <a:gd name="connsiteY1" fmla="*/ 1091954 h 1695635"/>
              <a:gd name="connsiteX2" fmla="*/ 381000 w 1447060"/>
              <a:gd name="connsiteY2" fmla="*/ 557074 h 1695635"/>
              <a:gd name="connsiteX3" fmla="*/ 685800 w 1447060"/>
              <a:gd name="connsiteY3" fmla="*/ 176074 h 1695635"/>
              <a:gd name="connsiteX4" fmla="*/ 949911 w 1447060"/>
              <a:gd name="connsiteY4" fmla="*/ 0 h 1695635"/>
              <a:gd name="connsiteX5" fmla="*/ 1219200 w 1447060"/>
              <a:gd name="connsiteY5" fmla="*/ 176074 h 1695635"/>
              <a:gd name="connsiteX6" fmla="*/ 1295400 w 1447060"/>
              <a:gd name="connsiteY6" fmla="*/ 557074 h 1695635"/>
              <a:gd name="connsiteX7" fmla="*/ 1371600 w 1447060"/>
              <a:gd name="connsiteY7" fmla="*/ 1166674 h 1695635"/>
              <a:gd name="connsiteX8" fmla="*/ 1447060 w 1447060"/>
              <a:gd name="connsiteY8" fmla="*/ 1695635 h 1695635"/>
              <a:gd name="connsiteX0" fmla="*/ 0 w 1447060"/>
              <a:gd name="connsiteY0" fmla="*/ 1669002 h 1695635"/>
              <a:gd name="connsiteX1" fmla="*/ 115410 w 1447060"/>
              <a:gd name="connsiteY1" fmla="*/ 1091954 h 1695635"/>
              <a:gd name="connsiteX2" fmla="*/ 381000 w 1447060"/>
              <a:gd name="connsiteY2" fmla="*/ 557074 h 1695635"/>
              <a:gd name="connsiteX3" fmla="*/ 685800 w 1447060"/>
              <a:gd name="connsiteY3" fmla="*/ 176074 h 1695635"/>
              <a:gd name="connsiteX4" fmla="*/ 949911 w 1447060"/>
              <a:gd name="connsiteY4" fmla="*/ 0 h 1695635"/>
              <a:gd name="connsiteX5" fmla="*/ 1143000 w 1447060"/>
              <a:gd name="connsiteY5" fmla="*/ 176074 h 1695635"/>
              <a:gd name="connsiteX6" fmla="*/ 1295400 w 1447060"/>
              <a:gd name="connsiteY6" fmla="*/ 557074 h 1695635"/>
              <a:gd name="connsiteX7" fmla="*/ 1371600 w 1447060"/>
              <a:gd name="connsiteY7" fmla="*/ 1166674 h 1695635"/>
              <a:gd name="connsiteX8" fmla="*/ 1447060 w 1447060"/>
              <a:gd name="connsiteY8" fmla="*/ 1695635 h 1695635"/>
              <a:gd name="connsiteX0" fmla="*/ 0 w 1447060"/>
              <a:gd name="connsiteY0" fmla="*/ 1669002 h 1695635"/>
              <a:gd name="connsiteX1" fmla="*/ 115410 w 1447060"/>
              <a:gd name="connsiteY1" fmla="*/ 1091954 h 1695635"/>
              <a:gd name="connsiteX2" fmla="*/ 381000 w 1447060"/>
              <a:gd name="connsiteY2" fmla="*/ 557074 h 1695635"/>
              <a:gd name="connsiteX3" fmla="*/ 685800 w 1447060"/>
              <a:gd name="connsiteY3" fmla="*/ 176074 h 1695635"/>
              <a:gd name="connsiteX4" fmla="*/ 949911 w 1447060"/>
              <a:gd name="connsiteY4" fmla="*/ 0 h 1695635"/>
              <a:gd name="connsiteX5" fmla="*/ 1219200 w 1447060"/>
              <a:gd name="connsiteY5" fmla="*/ 176074 h 1695635"/>
              <a:gd name="connsiteX6" fmla="*/ 1295400 w 1447060"/>
              <a:gd name="connsiteY6" fmla="*/ 557074 h 1695635"/>
              <a:gd name="connsiteX7" fmla="*/ 1371600 w 1447060"/>
              <a:gd name="connsiteY7" fmla="*/ 1166674 h 1695635"/>
              <a:gd name="connsiteX8" fmla="*/ 1447060 w 1447060"/>
              <a:gd name="connsiteY8" fmla="*/ 1695635 h 1695635"/>
              <a:gd name="connsiteX0" fmla="*/ 0 w 1447060"/>
              <a:gd name="connsiteY0" fmla="*/ 1669002 h 1695635"/>
              <a:gd name="connsiteX1" fmla="*/ 115410 w 1447060"/>
              <a:gd name="connsiteY1" fmla="*/ 1091954 h 1695635"/>
              <a:gd name="connsiteX2" fmla="*/ 381000 w 1447060"/>
              <a:gd name="connsiteY2" fmla="*/ 557074 h 1695635"/>
              <a:gd name="connsiteX3" fmla="*/ 685800 w 1447060"/>
              <a:gd name="connsiteY3" fmla="*/ 176074 h 1695635"/>
              <a:gd name="connsiteX4" fmla="*/ 949911 w 1447060"/>
              <a:gd name="connsiteY4" fmla="*/ 0 h 1695635"/>
              <a:gd name="connsiteX5" fmla="*/ 1219200 w 1447060"/>
              <a:gd name="connsiteY5" fmla="*/ 176074 h 1695635"/>
              <a:gd name="connsiteX6" fmla="*/ 1295400 w 1447060"/>
              <a:gd name="connsiteY6" fmla="*/ 557074 h 1695635"/>
              <a:gd name="connsiteX7" fmla="*/ 1371600 w 1447060"/>
              <a:gd name="connsiteY7" fmla="*/ 1166674 h 1695635"/>
              <a:gd name="connsiteX8" fmla="*/ 1447060 w 1447060"/>
              <a:gd name="connsiteY8" fmla="*/ 1695635 h 1695635"/>
              <a:gd name="connsiteX0" fmla="*/ 0 w 1447060"/>
              <a:gd name="connsiteY0" fmla="*/ 1669002 h 1695635"/>
              <a:gd name="connsiteX1" fmla="*/ 115410 w 1447060"/>
              <a:gd name="connsiteY1" fmla="*/ 1091954 h 1695635"/>
              <a:gd name="connsiteX2" fmla="*/ 381000 w 1447060"/>
              <a:gd name="connsiteY2" fmla="*/ 557074 h 1695635"/>
              <a:gd name="connsiteX3" fmla="*/ 685800 w 1447060"/>
              <a:gd name="connsiteY3" fmla="*/ 176074 h 1695635"/>
              <a:gd name="connsiteX4" fmla="*/ 949911 w 1447060"/>
              <a:gd name="connsiteY4" fmla="*/ 0 h 1695635"/>
              <a:gd name="connsiteX5" fmla="*/ 1143000 w 1447060"/>
              <a:gd name="connsiteY5" fmla="*/ 176074 h 1695635"/>
              <a:gd name="connsiteX6" fmla="*/ 1295400 w 1447060"/>
              <a:gd name="connsiteY6" fmla="*/ 557074 h 1695635"/>
              <a:gd name="connsiteX7" fmla="*/ 1371600 w 1447060"/>
              <a:gd name="connsiteY7" fmla="*/ 1166674 h 1695635"/>
              <a:gd name="connsiteX8" fmla="*/ 1447060 w 1447060"/>
              <a:gd name="connsiteY8" fmla="*/ 1695635 h 1695635"/>
              <a:gd name="connsiteX0" fmla="*/ 0 w 1447060"/>
              <a:gd name="connsiteY0" fmla="*/ 1669002 h 1695635"/>
              <a:gd name="connsiteX1" fmla="*/ 115410 w 1447060"/>
              <a:gd name="connsiteY1" fmla="*/ 1091954 h 1695635"/>
              <a:gd name="connsiteX2" fmla="*/ 381000 w 1447060"/>
              <a:gd name="connsiteY2" fmla="*/ 557074 h 1695635"/>
              <a:gd name="connsiteX3" fmla="*/ 685800 w 1447060"/>
              <a:gd name="connsiteY3" fmla="*/ 176074 h 1695635"/>
              <a:gd name="connsiteX4" fmla="*/ 949911 w 1447060"/>
              <a:gd name="connsiteY4" fmla="*/ 0 h 1695635"/>
              <a:gd name="connsiteX5" fmla="*/ 1143000 w 1447060"/>
              <a:gd name="connsiteY5" fmla="*/ 176074 h 1695635"/>
              <a:gd name="connsiteX6" fmla="*/ 1295400 w 1447060"/>
              <a:gd name="connsiteY6" fmla="*/ 557074 h 1695635"/>
              <a:gd name="connsiteX7" fmla="*/ 1371600 w 1447060"/>
              <a:gd name="connsiteY7" fmla="*/ 1014274 h 1695635"/>
              <a:gd name="connsiteX8" fmla="*/ 1447060 w 1447060"/>
              <a:gd name="connsiteY8" fmla="*/ 1695635 h 1695635"/>
              <a:gd name="connsiteX0" fmla="*/ 0 w 1447060"/>
              <a:gd name="connsiteY0" fmla="*/ 1669002 h 1695635"/>
              <a:gd name="connsiteX1" fmla="*/ 115410 w 1447060"/>
              <a:gd name="connsiteY1" fmla="*/ 1091954 h 1695635"/>
              <a:gd name="connsiteX2" fmla="*/ 381000 w 1447060"/>
              <a:gd name="connsiteY2" fmla="*/ 557074 h 1695635"/>
              <a:gd name="connsiteX3" fmla="*/ 685800 w 1447060"/>
              <a:gd name="connsiteY3" fmla="*/ 176074 h 1695635"/>
              <a:gd name="connsiteX4" fmla="*/ 949911 w 1447060"/>
              <a:gd name="connsiteY4" fmla="*/ 0 h 1695635"/>
              <a:gd name="connsiteX5" fmla="*/ 1143000 w 1447060"/>
              <a:gd name="connsiteY5" fmla="*/ 176074 h 1695635"/>
              <a:gd name="connsiteX6" fmla="*/ 1219200 w 1447060"/>
              <a:gd name="connsiteY6" fmla="*/ 557074 h 1695635"/>
              <a:gd name="connsiteX7" fmla="*/ 1371600 w 1447060"/>
              <a:gd name="connsiteY7" fmla="*/ 1014274 h 1695635"/>
              <a:gd name="connsiteX8" fmla="*/ 1447060 w 1447060"/>
              <a:gd name="connsiteY8" fmla="*/ 1695635 h 1695635"/>
              <a:gd name="connsiteX0" fmla="*/ 0 w 1447060"/>
              <a:gd name="connsiteY0" fmla="*/ 1669002 h 1695635"/>
              <a:gd name="connsiteX1" fmla="*/ 115410 w 1447060"/>
              <a:gd name="connsiteY1" fmla="*/ 1091954 h 1695635"/>
              <a:gd name="connsiteX2" fmla="*/ 381000 w 1447060"/>
              <a:gd name="connsiteY2" fmla="*/ 557074 h 1695635"/>
              <a:gd name="connsiteX3" fmla="*/ 685800 w 1447060"/>
              <a:gd name="connsiteY3" fmla="*/ 176074 h 1695635"/>
              <a:gd name="connsiteX4" fmla="*/ 949911 w 1447060"/>
              <a:gd name="connsiteY4" fmla="*/ 0 h 1695635"/>
              <a:gd name="connsiteX5" fmla="*/ 1143000 w 1447060"/>
              <a:gd name="connsiteY5" fmla="*/ 176074 h 1695635"/>
              <a:gd name="connsiteX6" fmla="*/ 1219200 w 1447060"/>
              <a:gd name="connsiteY6" fmla="*/ 557074 h 1695635"/>
              <a:gd name="connsiteX7" fmla="*/ 1295400 w 1447060"/>
              <a:gd name="connsiteY7" fmla="*/ 1014274 h 1695635"/>
              <a:gd name="connsiteX8" fmla="*/ 1447060 w 1447060"/>
              <a:gd name="connsiteY8" fmla="*/ 1695635 h 1695635"/>
              <a:gd name="connsiteX0" fmla="*/ 0 w 1371600"/>
              <a:gd name="connsiteY0" fmla="*/ 1669002 h 1700074"/>
              <a:gd name="connsiteX1" fmla="*/ 115410 w 1371600"/>
              <a:gd name="connsiteY1" fmla="*/ 1091954 h 1700074"/>
              <a:gd name="connsiteX2" fmla="*/ 381000 w 1371600"/>
              <a:gd name="connsiteY2" fmla="*/ 557074 h 1700074"/>
              <a:gd name="connsiteX3" fmla="*/ 685800 w 1371600"/>
              <a:gd name="connsiteY3" fmla="*/ 176074 h 1700074"/>
              <a:gd name="connsiteX4" fmla="*/ 949911 w 1371600"/>
              <a:gd name="connsiteY4" fmla="*/ 0 h 1700074"/>
              <a:gd name="connsiteX5" fmla="*/ 1143000 w 1371600"/>
              <a:gd name="connsiteY5" fmla="*/ 176074 h 1700074"/>
              <a:gd name="connsiteX6" fmla="*/ 1219200 w 1371600"/>
              <a:gd name="connsiteY6" fmla="*/ 557074 h 1700074"/>
              <a:gd name="connsiteX7" fmla="*/ 1295400 w 1371600"/>
              <a:gd name="connsiteY7" fmla="*/ 1014274 h 1700074"/>
              <a:gd name="connsiteX8" fmla="*/ 1371600 w 1371600"/>
              <a:gd name="connsiteY8" fmla="*/ 1700074 h 1700074"/>
              <a:gd name="connsiteX0" fmla="*/ 0 w 1371600"/>
              <a:gd name="connsiteY0" fmla="*/ 1669002 h 1700074"/>
              <a:gd name="connsiteX1" fmla="*/ 115410 w 1371600"/>
              <a:gd name="connsiteY1" fmla="*/ 1091954 h 1700074"/>
              <a:gd name="connsiteX2" fmla="*/ 381000 w 1371600"/>
              <a:gd name="connsiteY2" fmla="*/ 557074 h 1700074"/>
              <a:gd name="connsiteX3" fmla="*/ 685800 w 1371600"/>
              <a:gd name="connsiteY3" fmla="*/ 176074 h 1700074"/>
              <a:gd name="connsiteX4" fmla="*/ 949911 w 1371600"/>
              <a:gd name="connsiteY4" fmla="*/ 0 h 1700074"/>
              <a:gd name="connsiteX5" fmla="*/ 1143000 w 1371600"/>
              <a:gd name="connsiteY5" fmla="*/ 176074 h 1700074"/>
              <a:gd name="connsiteX6" fmla="*/ 1231032 w 1371600"/>
              <a:gd name="connsiteY6" fmla="*/ 553625 h 1700074"/>
              <a:gd name="connsiteX7" fmla="*/ 1295400 w 1371600"/>
              <a:gd name="connsiteY7" fmla="*/ 1014274 h 1700074"/>
              <a:gd name="connsiteX8" fmla="*/ 1371600 w 1371600"/>
              <a:gd name="connsiteY8" fmla="*/ 1700074 h 1700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1600" h="1700074">
                <a:moveTo>
                  <a:pt x="0" y="1669002"/>
                </a:moveTo>
                <a:cubicBezTo>
                  <a:pt x="29592" y="1480352"/>
                  <a:pt x="51910" y="1277275"/>
                  <a:pt x="115410" y="1091954"/>
                </a:cubicBezTo>
                <a:cubicBezTo>
                  <a:pt x="178910" y="906633"/>
                  <a:pt x="285935" y="709721"/>
                  <a:pt x="381000" y="557074"/>
                </a:cubicBezTo>
                <a:cubicBezTo>
                  <a:pt x="476065" y="404427"/>
                  <a:pt x="590982" y="268919"/>
                  <a:pt x="685800" y="176074"/>
                </a:cubicBezTo>
                <a:cubicBezTo>
                  <a:pt x="780618" y="83229"/>
                  <a:pt x="873711" y="0"/>
                  <a:pt x="949911" y="0"/>
                </a:cubicBezTo>
                <a:cubicBezTo>
                  <a:pt x="1026111" y="0"/>
                  <a:pt x="1096147" y="83803"/>
                  <a:pt x="1143000" y="176074"/>
                </a:cubicBezTo>
                <a:cubicBezTo>
                  <a:pt x="1189853" y="268345"/>
                  <a:pt x="1205632" y="413925"/>
                  <a:pt x="1231032" y="553625"/>
                </a:cubicBezTo>
                <a:cubicBezTo>
                  <a:pt x="1256432" y="693325"/>
                  <a:pt x="1271972" y="823199"/>
                  <a:pt x="1295400" y="1014274"/>
                </a:cubicBezTo>
                <a:cubicBezTo>
                  <a:pt x="1318828" y="1205349"/>
                  <a:pt x="1364202" y="1537317"/>
                  <a:pt x="1371600" y="1700074"/>
                </a:cubicBezTo>
              </a:path>
            </a:pathLst>
          </a:custGeom>
          <a:ln w="571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7" name="Straight Connector 6"/>
          <p:cNvCxnSpPr>
            <a:cxnSpLocks/>
          </p:cNvCxnSpPr>
          <p:nvPr/>
        </p:nvCxnSpPr>
        <p:spPr>
          <a:xfrm>
            <a:off x="2171564" y="4293096"/>
            <a:ext cx="6840761" cy="0"/>
          </a:xfrm>
          <a:prstGeom prst="line">
            <a:avLst/>
          </a:prstGeom>
          <a:ln w="38100">
            <a:solidFill>
              <a:srgbClr val="7030A0"/>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063552" y="2672916"/>
            <a:ext cx="1975048" cy="369332"/>
          </a:xfrm>
          <a:prstGeom prst="rect">
            <a:avLst/>
          </a:prstGeom>
          <a:noFill/>
        </p:spPr>
        <p:txBody>
          <a:bodyPr wrap="square" rtlCol="0">
            <a:spAutoFit/>
          </a:bodyPr>
          <a:lstStyle/>
          <a:p>
            <a:r>
              <a:rPr lang="en-US" dirty="0"/>
              <a:t>No Atmosphere</a:t>
            </a:r>
          </a:p>
        </p:txBody>
      </p:sp>
      <p:sp>
        <p:nvSpPr>
          <p:cNvPr id="10" name="TextBox 9"/>
          <p:cNvSpPr txBox="1"/>
          <p:nvPr/>
        </p:nvSpPr>
        <p:spPr>
          <a:xfrm>
            <a:off x="7932204" y="1772816"/>
            <a:ext cx="1368152" cy="923330"/>
          </a:xfrm>
          <a:prstGeom prst="rect">
            <a:avLst/>
          </a:prstGeom>
          <a:noFill/>
        </p:spPr>
        <p:txBody>
          <a:bodyPr wrap="square" rtlCol="0">
            <a:spAutoFit/>
          </a:bodyPr>
          <a:lstStyle/>
          <a:p>
            <a:r>
              <a:rPr lang="en-US" dirty="0"/>
              <a:t>NASA Sounding Rocket</a:t>
            </a:r>
          </a:p>
        </p:txBody>
      </p:sp>
      <p:sp>
        <p:nvSpPr>
          <p:cNvPr id="11" name="TextBox 10"/>
          <p:cNvSpPr txBox="1"/>
          <p:nvPr/>
        </p:nvSpPr>
        <p:spPr>
          <a:xfrm>
            <a:off x="4724400" y="4761149"/>
            <a:ext cx="1368152" cy="646331"/>
          </a:xfrm>
          <a:prstGeom prst="rect">
            <a:avLst/>
          </a:prstGeom>
          <a:noFill/>
        </p:spPr>
        <p:txBody>
          <a:bodyPr wrap="square" rtlCol="0">
            <a:spAutoFit/>
          </a:bodyPr>
          <a:lstStyle/>
          <a:p>
            <a:r>
              <a:rPr lang="en-US" dirty="0"/>
              <a:t>Model Rocket</a:t>
            </a:r>
          </a:p>
        </p:txBody>
      </p:sp>
      <p:sp>
        <p:nvSpPr>
          <p:cNvPr id="12" name="TextBox 11"/>
          <p:cNvSpPr txBox="1"/>
          <p:nvPr/>
        </p:nvSpPr>
        <p:spPr>
          <a:xfrm>
            <a:off x="2027548" y="4617132"/>
            <a:ext cx="1630052" cy="369332"/>
          </a:xfrm>
          <a:prstGeom prst="rect">
            <a:avLst/>
          </a:prstGeom>
          <a:noFill/>
        </p:spPr>
        <p:txBody>
          <a:bodyPr wrap="square" rtlCol="0">
            <a:spAutoFit/>
          </a:bodyPr>
          <a:lstStyle/>
          <a:p>
            <a:r>
              <a:rPr lang="en-US" dirty="0"/>
              <a:t>Atmosphere</a:t>
            </a:r>
          </a:p>
        </p:txBody>
      </p:sp>
      <p:sp>
        <p:nvSpPr>
          <p:cNvPr id="13" name="Title 12"/>
          <p:cNvSpPr>
            <a:spLocks noGrp="1"/>
          </p:cNvSpPr>
          <p:nvPr>
            <p:ph type="title" idx="4294967295"/>
          </p:nvPr>
        </p:nvSpPr>
        <p:spPr>
          <a:xfrm>
            <a:off x="1752600" y="175866"/>
            <a:ext cx="8229600" cy="741363"/>
          </a:xfrm>
        </p:spPr>
        <p:txBody>
          <a:bodyPr>
            <a:normAutofit/>
          </a:bodyPr>
          <a:lstStyle/>
          <a:p>
            <a:r>
              <a:rPr lang="en-US" sz="3600" dirty="0"/>
              <a:t>General Shape of a Suborbital Trajectory</a:t>
            </a:r>
          </a:p>
        </p:txBody>
      </p:sp>
      <p:sp>
        <p:nvSpPr>
          <p:cNvPr id="2" name="Slide Number Placeholder 1"/>
          <p:cNvSpPr>
            <a:spLocks noGrp="1"/>
          </p:cNvSpPr>
          <p:nvPr>
            <p:ph type="sldNum" sz="quarter" idx="12"/>
          </p:nvPr>
        </p:nvSpPr>
        <p:spPr/>
        <p:txBody>
          <a:bodyPr/>
          <a:lstStyle/>
          <a:p>
            <a:fld id="{F9F6B30B-CB57-43A3-A176-F29CAAF84654}" type="slidenum">
              <a:rPr lang="en-US" smtClean="0"/>
              <a:t>4</a:t>
            </a:fld>
            <a:endParaRPr lang="en-US"/>
          </a:p>
        </p:txBody>
      </p:sp>
      <p:sp>
        <p:nvSpPr>
          <p:cNvPr id="14" name="TextBox 13">
            <a:extLst>
              <a:ext uri="{FF2B5EF4-FFF2-40B4-BE49-F238E27FC236}">
                <a16:creationId xmlns:a16="http://schemas.microsoft.com/office/drawing/2014/main" id="{A465D07B-F80A-40B3-ABDD-AD4A9B540F90}"/>
              </a:ext>
            </a:extLst>
          </p:cNvPr>
          <p:cNvSpPr txBox="1"/>
          <p:nvPr/>
        </p:nvSpPr>
        <p:spPr>
          <a:xfrm>
            <a:off x="9116890" y="4108430"/>
            <a:ext cx="2441376" cy="646331"/>
          </a:xfrm>
          <a:prstGeom prst="rect">
            <a:avLst/>
          </a:prstGeom>
          <a:noFill/>
        </p:spPr>
        <p:txBody>
          <a:bodyPr wrap="square" rtlCol="0">
            <a:spAutoFit/>
          </a:bodyPr>
          <a:lstStyle/>
          <a:p>
            <a:r>
              <a:rPr lang="en-US" dirty="0"/>
              <a:t>“Boundary” of space</a:t>
            </a:r>
          </a:p>
          <a:p>
            <a:r>
              <a:rPr lang="en-US" dirty="0"/>
              <a:t>(~ 100 km)</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 name="Group 9"/>
          <p:cNvGrpSpPr/>
          <p:nvPr/>
        </p:nvGrpSpPr>
        <p:grpSpPr>
          <a:xfrm rot="1401906">
            <a:off x="7948651" y="2390266"/>
            <a:ext cx="432048" cy="1080120"/>
            <a:chOff x="971600" y="2204864"/>
            <a:chExt cx="432048" cy="1080120"/>
          </a:xfrm>
        </p:grpSpPr>
        <p:sp>
          <p:nvSpPr>
            <p:cNvPr id="6" name="Rectangle 5"/>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itle 12"/>
          <p:cNvSpPr txBox="1">
            <a:spLocks/>
          </p:cNvSpPr>
          <p:nvPr/>
        </p:nvSpPr>
        <p:spPr>
          <a:xfrm>
            <a:off x="2209800" y="147251"/>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2800" u="sng"/>
              <a:t>Sounding</a:t>
            </a:r>
            <a:r>
              <a:rPr lang="en-US" sz="2800"/>
              <a:t>  </a:t>
            </a:r>
            <a:r>
              <a:rPr lang="en-US" sz="2800" u="sng"/>
              <a:t>Rocket</a:t>
            </a:r>
            <a:r>
              <a:rPr lang="en-US" sz="2800"/>
              <a:t> - Flight Path Angle and Body Angle</a:t>
            </a:r>
            <a:endParaRPr lang="en-US" sz="2800" dirty="0"/>
          </a:p>
        </p:txBody>
      </p:sp>
      <p:sp>
        <p:nvSpPr>
          <p:cNvPr id="3" name="Slide Number Placeholder 2"/>
          <p:cNvSpPr>
            <a:spLocks noGrp="1"/>
          </p:cNvSpPr>
          <p:nvPr>
            <p:ph type="sldNum" sz="quarter" idx="12"/>
          </p:nvPr>
        </p:nvSpPr>
        <p:spPr/>
        <p:txBody>
          <a:bodyPr/>
          <a:lstStyle/>
          <a:p>
            <a:fld id="{F9F6B30B-CB57-43A3-A176-F29CAAF84654}" type="slidenum">
              <a:rPr lang="en-US" smtClean="0"/>
              <a:t>40</a:t>
            </a:fld>
            <a:endParaRPr lang="en-US"/>
          </a:p>
        </p:txBody>
      </p:sp>
      <p:grpSp>
        <p:nvGrpSpPr>
          <p:cNvPr id="11" name="Group 10">
            <a:extLst>
              <a:ext uri="{FF2B5EF4-FFF2-40B4-BE49-F238E27FC236}">
                <a16:creationId xmlns:a16="http://schemas.microsoft.com/office/drawing/2014/main" id="{6D6595B1-EF8A-4F49-B751-4E8EB22EA0FF}"/>
              </a:ext>
            </a:extLst>
          </p:cNvPr>
          <p:cNvGrpSpPr/>
          <p:nvPr/>
        </p:nvGrpSpPr>
        <p:grpSpPr>
          <a:xfrm>
            <a:off x="2195698" y="3581400"/>
            <a:ext cx="9386702" cy="646331"/>
            <a:chOff x="2171564" y="4108430"/>
            <a:chExt cx="9386702" cy="646331"/>
          </a:xfrm>
        </p:grpSpPr>
        <p:cxnSp>
          <p:nvCxnSpPr>
            <p:cNvPr id="12" name="Straight Connector 11">
              <a:extLst>
                <a:ext uri="{FF2B5EF4-FFF2-40B4-BE49-F238E27FC236}">
                  <a16:creationId xmlns:a16="http://schemas.microsoft.com/office/drawing/2014/main" id="{83D4E055-C4FA-4A22-834C-5C6408CEF456}"/>
                </a:ext>
              </a:extLst>
            </p:cNvPr>
            <p:cNvCxnSpPr>
              <a:cxnSpLocks/>
            </p:cNvCxnSpPr>
            <p:nvPr/>
          </p:nvCxnSpPr>
          <p:spPr>
            <a:xfrm>
              <a:off x="2171564" y="4293096"/>
              <a:ext cx="6840761" cy="0"/>
            </a:xfrm>
            <a:prstGeom prst="line">
              <a:avLst/>
            </a:prstGeom>
            <a:ln w="38100">
              <a:solidFill>
                <a:srgbClr val="7030A0"/>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9281D3FD-3E55-4079-AB14-A60C636A3793}"/>
                </a:ext>
              </a:extLst>
            </p:cNvPr>
            <p:cNvSpPr txBox="1"/>
            <p:nvPr/>
          </p:nvSpPr>
          <p:spPr>
            <a:xfrm>
              <a:off x="9116890" y="4108430"/>
              <a:ext cx="2441376" cy="646331"/>
            </a:xfrm>
            <a:prstGeom prst="rect">
              <a:avLst/>
            </a:prstGeom>
            <a:noFill/>
          </p:spPr>
          <p:txBody>
            <a:bodyPr wrap="square" rtlCol="0">
              <a:spAutoFit/>
            </a:bodyPr>
            <a:lstStyle/>
            <a:p>
              <a:r>
                <a:rPr lang="en-US" dirty="0"/>
                <a:t>“Boundary” of space</a:t>
              </a:r>
            </a:p>
            <a:p>
              <a:r>
                <a:rPr lang="en-US" dirty="0"/>
                <a:t>(~ 100 km)</a:t>
              </a:r>
            </a:p>
          </p:txBody>
        </p:sp>
      </p:grpSp>
      <p:sp>
        <p:nvSpPr>
          <p:cNvPr id="14" name="TextBox 13">
            <a:extLst>
              <a:ext uri="{FF2B5EF4-FFF2-40B4-BE49-F238E27FC236}">
                <a16:creationId xmlns:a16="http://schemas.microsoft.com/office/drawing/2014/main" id="{AE5131C7-D027-42CC-8A5C-0C61FE251410}"/>
              </a:ext>
            </a:extLst>
          </p:cNvPr>
          <p:cNvSpPr txBox="1"/>
          <p:nvPr/>
        </p:nvSpPr>
        <p:spPr>
          <a:xfrm>
            <a:off x="526627" y="1407716"/>
            <a:ext cx="3648486" cy="1631216"/>
          </a:xfrm>
          <a:prstGeom prst="rect">
            <a:avLst/>
          </a:prstGeom>
          <a:noFill/>
        </p:spPr>
        <p:txBody>
          <a:bodyPr wrap="square" rtlCol="0">
            <a:spAutoFit/>
          </a:bodyPr>
          <a:lstStyle/>
          <a:p>
            <a:r>
              <a:rPr lang="en-US" sz="2000" dirty="0"/>
              <a:t>Once the sounding rocket leaves the atmosphere, there is no aerodynamic moment generated by the fins, thus the rocket will not pitch over…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 name="Group 9"/>
          <p:cNvGrpSpPr/>
          <p:nvPr/>
        </p:nvGrpSpPr>
        <p:grpSpPr>
          <a:xfrm rot="1401906">
            <a:off x="8236683" y="3218358"/>
            <a:ext cx="432048" cy="1080120"/>
            <a:chOff x="971600" y="2204864"/>
            <a:chExt cx="432048" cy="1080120"/>
          </a:xfrm>
        </p:grpSpPr>
        <p:sp>
          <p:nvSpPr>
            <p:cNvPr id="6" name="Rectangle 5"/>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itle 12"/>
          <p:cNvSpPr txBox="1">
            <a:spLocks/>
          </p:cNvSpPr>
          <p:nvPr/>
        </p:nvSpPr>
        <p:spPr>
          <a:xfrm>
            <a:off x="2209800" y="147251"/>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2800" u="sng"/>
              <a:t>Sounding</a:t>
            </a:r>
            <a:r>
              <a:rPr lang="en-US" sz="2800"/>
              <a:t>  </a:t>
            </a:r>
            <a:r>
              <a:rPr lang="en-US" sz="2800" u="sng"/>
              <a:t>Rocket</a:t>
            </a:r>
            <a:r>
              <a:rPr lang="en-US" sz="2800"/>
              <a:t> - Flight Path Angle and Body Angle</a:t>
            </a:r>
            <a:endParaRPr lang="en-US" sz="2800" dirty="0"/>
          </a:p>
        </p:txBody>
      </p:sp>
      <p:sp>
        <p:nvSpPr>
          <p:cNvPr id="3" name="Slide Number Placeholder 2"/>
          <p:cNvSpPr>
            <a:spLocks noGrp="1"/>
          </p:cNvSpPr>
          <p:nvPr>
            <p:ph type="sldNum" sz="quarter" idx="12"/>
          </p:nvPr>
        </p:nvSpPr>
        <p:spPr/>
        <p:txBody>
          <a:bodyPr/>
          <a:lstStyle/>
          <a:p>
            <a:fld id="{F9F6B30B-CB57-43A3-A176-F29CAAF84654}" type="slidenum">
              <a:rPr lang="en-US" smtClean="0"/>
              <a:t>41</a:t>
            </a:fld>
            <a:endParaRPr lang="en-US"/>
          </a:p>
        </p:txBody>
      </p:sp>
      <p:grpSp>
        <p:nvGrpSpPr>
          <p:cNvPr id="11" name="Group 10">
            <a:extLst>
              <a:ext uri="{FF2B5EF4-FFF2-40B4-BE49-F238E27FC236}">
                <a16:creationId xmlns:a16="http://schemas.microsoft.com/office/drawing/2014/main" id="{62880CC1-3C20-4936-A11F-C02450533911}"/>
              </a:ext>
            </a:extLst>
          </p:cNvPr>
          <p:cNvGrpSpPr/>
          <p:nvPr/>
        </p:nvGrpSpPr>
        <p:grpSpPr>
          <a:xfrm>
            <a:off x="2195698" y="3581400"/>
            <a:ext cx="9386702" cy="646331"/>
            <a:chOff x="2171564" y="4108430"/>
            <a:chExt cx="9386702" cy="646331"/>
          </a:xfrm>
        </p:grpSpPr>
        <p:cxnSp>
          <p:nvCxnSpPr>
            <p:cNvPr id="12" name="Straight Connector 11">
              <a:extLst>
                <a:ext uri="{FF2B5EF4-FFF2-40B4-BE49-F238E27FC236}">
                  <a16:creationId xmlns:a16="http://schemas.microsoft.com/office/drawing/2014/main" id="{CF7C699F-6234-4971-A052-481D3D530C0A}"/>
                </a:ext>
              </a:extLst>
            </p:cNvPr>
            <p:cNvCxnSpPr>
              <a:cxnSpLocks/>
            </p:cNvCxnSpPr>
            <p:nvPr/>
          </p:nvCxnSpPr>
          <p:spPr>
            <a:xfrm>
              <a:off x="2171564" y="4293096"/>
              <a:ext cx="6840761" cy="0"/>
            </a:xfrm>
            <a:prstGeom prst="line">
              <a:avLst/>
            </a:prstGeom>
            <a:ln w="38100">
              <a:solidFill>
                <a:srgbClr val="7030A0"/>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C1938D4C-B613-4CA9-B03A-37939EB39DCA}"/>
                </a:ext>
              </a:extLst>
            </p:cNvPr>
            <p:cNvSpPr txBox="1"/>
            <p:nvPr/>
          </p:nvSpPr>
          <p:spPr>
            <a:xfrm>
              <a:off x="9116890" y="4108430"/>
              <a:ext cx="2441376" cy="646331"/>
            </a:xfrm>
            <a:prstGeom prst="rect">
              <a:avLst/>
            </a:prstGeom>
            <a:noFill/>
          </p:spPr>
          <p:txBody>
            <a:bodyPr wrap="square" rtlCol="0">
              <a:spAutoFit/>
            </a:bodyPr>
            <a:lstStyle/>
            <a:p>
              <a:r>
                <a:rPr lang="en-US" dirty="0"/>
                <a:t>“Boundary” of space</a:t>
              </a:r>
            </a:p>
            <a:p>
              <a:r>
                <a:rPr lang="en-US" dirty="0"/>
                <a:t>(~ 100 km)</a:t>
              </a:r>
            </a:p>
          </p:txBody>
        </p:sp>
      </p:grpSp>
      <p:sp>
        <p:nvSpPr>
          <p:cNvPr id="14" name="TextBox 13">
            <a:extLst>
              <a:ext uri="{FF2B5EF4-FFF2-40B4-BE49-F238E27FC236}">
                <a16:creationId xmlns:a16="http://schemas.microsoft.com/office/drawing/2014/main" id="{8A346E26-8D75-46B6-8424-BA0D900A6AE5}"/>
              </a:ext>
            </a:extLst>
          </p:cNvPr>
          <p:cNvSpPr txBox="1"/>
          <p:nvPr/>
        </p:nvSpPr>
        <p:spPr>
          <a:xfrm>
            <a:off x="526627" y="1407716"/>
            <a:ext cx="3648486" cy="1631216"/>
          </a:xfrm>
          <a:prstGeom prst="rect">
            <a:avLst/>
          </a:prstGeom>
          <a:noFill/>
        </p:spPr>
        <p:txBody>
          <a:bodyPr wrap="square" rtlCol="0">
            <a:spAutoFit/>
          </a:bodyPr>
          <a:lstStyle/>
          <a:p>
            <a:r>
              <a:rPr lang="en-US" sz="2000" dirty="0"/>
              <a:t>Once the sounding rocket leaves the atmosphere, there is no aerodynamic moment generated by the fins, thus the rocket will not pitch over…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 name="Group 9"/>
          <p:cNvGrpSpPr/>
          <p:nvPr/>
        </p:nvGrpSpPr>
        <p:grpSpPr>
          <a:xfrm rot="3351123">
            <a:off x="8353186" y="3702407"/>
            <a:ext cx="432048" cy="1080120"/>
            <a:chOff x="971600" y="2204864"/>
            <a:chExt cx="432048" cy="1080120"/>
          </a:xfrm>
        </p:grpSpPr>
        <p:sp>
          <p:nvSpPr>
            <p:cNvPr id="6" name="Rectangle 5"/>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itle 12"/>
          <p:cNvSpPr txBox="1">
            <a:spLocks/>
          </p:cNvSpPr>
          <p:nvPr/>
        </p:nvSpPr>
        <p:spPr>
          <a:xfrm>
            <a:off x="2209800" y="147251"/>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2800" u="sng"/>
              <a:t>Sounding</a:t>
            </a:r>
            <a:r>
              <a:rPr lang="en-US" sz="2800"/>
              <a:t>  </a:t>
            </a:r>
            <a:r>
              <a:rPr lang="en-US" sz="2800" u="sng"/>
              <a:t>Rocket</a:t>
            </a:r>
            <a:r>
              <a:rPr lang="en-US" sz="2800"/>
              <a:t> - Flight Path Angle and Body Angle</a:t>
            </a:r>
            <a:endParaRPr lang="en-US" sz="2800" dirty="0"/>
          </a:p>
        </p:txBody>
      </p:sp>
      <p:sp>
        <p:nvSpPr>
          <p:cNvPr id="3" name="Slide Number Placeholder 2"/>
          <p:cNvSpPr>
            <a:spLocks noGrp="1"/>
          </p:cNvSpPr>
          <p:nvPr>
            <p:ph type="sldNum" sz="quarter" idx="12"/>
          </p:nvPr>
        </p:nvSpPr>
        <p:spPr/>
        <p:txBody>
          <a:bodyPr/>
          <a:lstStyle/>
          <a:p>
            <a:fld id="{F9F6B30B-CB57-43A3-A176-F29CAAF84654}" type="slidenum">
              <a:rPr lang="en-US" smtClean="0"/>
              <a:t>42</a:t>
            </a:fld>
            <a:endParaRPr lang="en-US"/>
          </a:p>
        </p:txBody>
      </p:sp>
      <p:grpSp>
        <p:nvGrpSpPr>
          <p:cNvPr id="11" name="Group 10">
            <a:extLst>
              <a:ext uri="{FF2B5EF4-FFF2-40B4-BE49-F238E27FC236}">
                <a16:creationId xmlns:a16="http://schemas.microsoft.com/office/drawing/2014/main" id="{E3E5714B-61E1-4CD9-9019-8E179A9DE940}"/>
              </a:ext>
            </a:extLst>
          </p:cNvPr>
          <p:cNvGrpSpPr/>
          <p:nvPr/>
        </p:nvGrpSpPr>
        <p:grpSpPr>
          <a:xfrm>
            <a:off x="2195698" y="3581400"/>
            <a:ext cx="9386702" cy="646331"/>
            <a:chOff x="2171564" y="4108430"/>
            <a:chExt cx="9386702" cy="646331"/>
          </a:xfrm>
        </p:grpSpPr>
        <p:cxnSp>
          <p:nvCxnSpPr>
            <p:cNvPr id="12" name="Straight Connector 11">
              <a:extLst>
                <a:ext uri="{FF2B5EF4-FFF2-40B4-BE49-F238E27FC236}">
                  <a16:creationId xmlns:a16="http://schemas.microsoft.com/office/drawing/2014/main" id="{79403419-5676-4FE4-A21B-81321AB739AD}"/>
                </a:ext>
              </a:extLst>
            </p:cNvPr>
            <p:cNvCxnSpPr>
              <a:cxnSpLocks/>
            </p:cNvCxnSpPr>
            <p:nvPr/>
          </p:nvCxnSpPr>
          <p:spPr>
            <a:xfrm>
              <a:off x="2171564" y="4293096"/>
              <a:ext cx="6840761" cy="0"/>
            </a:xfrm>
            <a:prstGeom prst="line">
              <a:avLst/>
            </a:prstGeom>
            <a:ln w="38100">
              <a:solidFill>
                <a:srgbClr val="7030A0"/>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58A00E68-8F3A-4A5D-9D63-29F3E4816DBB}"/>
                </a:ext>
              </a:extLst>
            </p:cNvPr>
            <p:cNvSpPr txBox="1"/>
            <p:nvPr/>
          </p:nvSpPr>
          <p:spPr>
            <a:xfrm>
              <a:off x="9116890" y="4108430"/>
              <a:ext cx="2441376" cy="646331"/>
            </a:xfrm>
            <a:prstGeom prst="rect">
              <a:avLst/>
            </a:prstGeom>
            <a:noFill/>
          </p:spPr>
          <p:txBody>
            <a:bodyPr wrap="square" rtlCol="0">
              <a:spAutoFit/>
            </a:bodyPr>
            <a:lstStyle/>
            <a:p>
              <a:r>
                <a:rPr lang="en-US" dirty="0"/>
                <a:t>“Boundary” of space</a:t>
              </a:r>
            </a:p>
            <a:p>
              <a:r>
                <a:rPr lang="en-US" dirty="0"/>
                <a:t>(~ 100 km)</a:t>
              </a:r>
            </a:p>
          </p:txBody>
        </p:sp>
      </p:grpSp>
      <p:sp>
        <p:nvSpPr>
          <p:cNvPr id="14" name="TextBox 13">
            <a:extLst>
              <a:ext uri="{FF2B5EF4-FFF2-40B4-BE49-F238E27FC236}">
                <a16:creationId xmlns:a16="http://schemas.microsoft.com/office/drawing/2014/main" id="{E25F2563-7394-4B7B-8F07-9B67E8160D1B}"/>
              </a:ext>
            </a:extLst>
          </p:cNvPr>
          <p:cNvSpPr txBox="1"/>
          <p:nvPr/>
        </p:nvSpPr>
        <p:spPr>
          <a:xfrm>
            <a:off x="8314914" y="1340584"/>
            <a:ext cx="3648486" cy="1631216"/>
          </a:xfrm>
          <a:prstGeom prst="rect">
            <a:avLst/>
          </a:prstGeom>
          <a:noFill/>
        </p:spPr>
        <p:txBody>
          <a:bodyPr wrap="square" rtlCol="0">
            <a:spAutoFit/>
          </a:bodyPr>
          <a:lstStyle/>
          <a:p>
            <a:r>
              <a:rPr lang="en-US" sz="2000" dirty="0"/>
              <a:t>When the sounding rocket reenters the atmosphere, the fins will cause the rocket to align with the velocity vector once again.</a:t>
            </a:r>
          </a:p>
        </p:txBody>
      </p:sp>
    </p:spTree>
    <p:extLst>
      <p:ext uri="{BB962C8B-B14F-4D97-AF65-F5344CB8AC3E}">
        <p14:creationId xmlns:p14="http://schemas.microsoft.com/office/powerpoint/2010/main" val="397837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 name="Group 9"/>
          <p:cNvGrpSpPr/>
          <p:nvPr/>
        </p:nvGrpSpPr>
        <p:grpSpPr>
          <a:xfrm rot="5598390">
            <a:off x="8528755" y="4242326"/>
            <a:ext cx="432048" cy="1080120"/>
            <a:chOff x="971600" y="2204864"/>
            <a:chExt cx="432048" cy="1080120"/>
          </a:xfrm>
        </p:grpSpPr>
        <p:sp>
          <p:nvSpPr>
            <p:cNvPr id="6" name="Rectangle 5"/>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itle 12"/>
          <p:cNvSpPr txBox="1">
            <a:spLocks/>
          </p:cNvSpPr>
          <p:nvPr/>
        </p:nvSpPr>
        <p:spPr>
          <a:xfrm>
            <a:off x="2209800" y="147251"/>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2800" u="sng" dirty="0"/>
              <a:t>Sounding</a:t>
            </a:r>
            <a:r>
              <a:rPr lang="en-US" sz="2800" dirty="0"/>
              <a:t>  </a:t>
            </a:r>
            <a:r>
              <a:rPr lang="en-US" sz="2800" u="sng" dirty="0"/>
              <a:t>Rocket</a:t>
            </a:r>
            <a:r>
              <a:rPr lang="en-US" sz="2800" dirty="0"/>
              <a:t> - Flight Path Angle and Body Angle</a:t>
            </a:r>
          </a:p>
        </p:txBody>
      </p:sp>
      <p:sp>
        <p:nvSpPr>
          <p:cNvPr id="3" name="Slide Number Placeholder 2"/>
          <p:cNvSpPr>
            <a:spLocks noGrp="1"/>
          </p:cNvSpPr>
          <p:nvPr>
            <p:ph type="sldNum" sz="quarter" idx="12"/>
          </p:nvPr>
        </p:nvSpPr>
        <p:spPr/>
        <p:txBody>
          <a:bodyPr/>
          <a:lstStyle/>
          <a:p>
            <a:fld id="{F9F6B30B-CB57-43A3-A176-F29CAAF84654}" type="slidenum">
              <a:rPr lang="en-US" smtClean="0"/>
              <a:t>43</a:t>
            </a:fld>
            <a:endParaRPr lang="en-US"/>
          </a:p>
        </p:txBody>
      </p:sp>
      <p:grpSp>
        <p:nvGrpSpPr>
          <p:cNvPr id="11" name="Group 10">
            <a:extLst>
              <a:ext uri="{FF2B5EF4-FFF2-40B4-BE49-F238E27FC236}">
                <a16:creationId xmlns:a16="http://schemas.microsoft.com/office/drawing/2014/main" id="{5EDAC357-9717-400C-BC74-F18002D04C1D}"/>
              </a:ext>
            </a:extLst>
          </p:cNvPr>
          <p:cNvGrpSpPr/>
          <p:nvPr/>
        </p:nvGrpSpPr>
        <p:grpSpPr>
          <a:xfrm>
            <a:off x="2195698" y="3581400"/>
            <a:ext cx="9386702" cy="646331"/>
            <a:chOff x="2171564" y="4108430"/>
            <a:chExt cx="9386702" cy="646331"/>
          </a:xfrm>
        </p:grpSpPr>
        <p:cxnSp>
          <p:nvCxnSpPr>
            <p:cNvPr id="12" name="Straight Connector 11">
              <a:extLst>
                <a:ext uri="{FF2B5EF4-FFF2-40B4-BE49-F238E27FC236}">
                  <a16:creationId xmlns:a16="http://schemas.microsoft.com/office/drawing/2014/main" id="{1BE963DC-8498-4712-B105-2A5050AF77EE}"/>
                </a:ext>
              </a:extLst>
            </p:cNvPr>
            <p:cNvCxnSpPr>
              <a:cxnSpLocks/>
            </p:cNvCxnSpPr>
            <p:nvPr/>
          </p:nvCxnSpPr>
          <p:spPr>
            <a:xfrm>
              <a:off x="2171564" y="4293096"/>
              <a:ext cx="6840761" cy="0"/>
            </a:xfrm>
            <a:prstGeom prst="line">
              <a:avLst/>
            </a:prstGeom>
            <a:ln w="38100">
              <a:solidFill>
                <a:srgbClr val="7030A0"/>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D3B29F1C-0A0B-4360-A63E-5022F0869E20}"/>
                </a:ext>
              </a:extLst>
            </p:cNvPr>
            <p:cNvSpPr txBox="1"/>
            <p:nvPr/>
          </p:nvSpPr>
          <p:spPr>
            <a:xfrm>
              <a:off x="9116890" y="4108430"/>
              <a:ext cx="2441376" cy="646331"/>
            </a:xfrm>
            <a:prstGeom prst="rect">
              <a:avLst/>
            </a:prstGeom>
            <a:noFill/>
          </p:spPr>
          <p:txBody>
            <a:bodyPr wrap="square" rtlCol="0">
              <a:spAutoFit/>
            </a:bodyPr>
            <a:lstStyle/>
            <a:p>
              <a:r>
                <a:rPr lang="en-US" dirty="0"/>
                <a:t>“Boundary” of space</a:t>
              </a:r>
            </a:p>
            <a:p>
              <a:r>
                <a:rPr lang="en-US" dirty="0"/>
                <a:t>(~ 100 km)</a:t>
              </a:r>
            </a:p>
          </p:txBody>
        </p:sp>
      </p:grpSp>
      <p:sp>
        <p:nvSpPr>
          <p:cNvPr id="14" name="TextBox 13">
            <a:extLst>
              <a:ext uri="{FF2B5EF4-FFF2-40B4-BE49-F238E27FC236}">
                <a16:creationId xmlns:a16="http://schemas.microsoft.com/office/drawing/2014/main" id="{1D0E58CE-EE3D-46DD-A9E1-2FAB2702B89A}"/>
              </a:ext>
            </a:extLst>
          </p:cNvPr>
          <p:cNvSpPr txBox="1"/>
          <p:nvPr/>
        </p:nvSpPr>
        <p:spPr>
          <a:xfrm>
            <a:off x="8314914" y="1340584"/>
            <a:ext cx="3648486" cy="1631216"/>
          </a:xfrm>
          <a:prstGeom prst="rect">
            <a:avLst/>
          </a:prstGeom>
          <a:noFill/>
        </p:spPr>
        <p:txBody>
          <a:bodyPr wrap="square" rtlCol="0">
            <a:spAutoFit/>
          </a:bodyPr>
          <a:lstStyle/>
          <a:p>
            <a:r>
              <a:rPr lang="en-US" sz="2000" dirty="0"/>
              <a:t>When the sounding rocket reenters the atmosphere, the fins will cause the rocket to align with the velocity vector once again.</a:t>
            </a:r>
          </a:p>
        </p:txBody>
      </p:sp>
    </p:spTree>
    <p:extLst>
      <p:ext uri="{BB962C8B-B14F-4D97-AF65-F5344CB8AC3E}">
        <p14:creationId xmlns:p14="http://schemas.microsoft.com/office/powerpoint/2010/main" val="4126340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 name="Group 9"/>
          <p:cNvGrpSpPr/>
          <p:nvPr/>
        </p:nvGrpSpPr>
        <p:grpSpPr>
          <a:xfrm rot="7716103">
            <a:off x="8675940" y="5050171"/>
            <a:ext cx="432048" cy="1080120"/>
            <a:chOff x="971600" y="2204864"/>
            <a:chExt cx="432048" cy="1080120"/>
          </a:xfrm>
        </p:grpSpPr>
        <p:sp>
          <p:nvSpPr>
            <p:cNvPr id="6" name="Rectangle 5"/>
            <p:cNvSpPr/>
            <p:nvPr/>
          </p:nvSpPr>
          <p:spPr>
            <a:xfrm>
              <a:off x="1115616" y="2492896"/>
              <a:ext cx="144016" cy="792088"/>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259632"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p:cNvSpPr/>
            <p:nvPr/>
          </p:nvSpPr>
          <p:spPr>
            <a:xfrm flipH="1">
              <a:off x="971600" y="3104964"/>
              <a:ext cx="144016" cy="18002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1115616" y="2204864"/>
              <a:ext cx="144016" cy="2880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itle 12"/>
          <p:cNvSpPr txBox="1">
            <a:spLocks/>
          </p:cNvSpPr>
          <p:nvPr/>
        </p:nvSpPr>
        <p:spPr>
          <a:xfrm>
            <a:off x="2209800" y="147251"/>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2800" u="sng"/>
              <a:t>Sounding</a:t>
            </a:r>
            <a:r>
              <a:rPr lang="en-US" sz="2800"/>
              <a:t>  </a:t>
            </a:r>
            <a:r>
              <a:rPr lang="en-US" sz="2800" u="sng"/>
              <a:t>Rocket</a:t>
            </a:r>
            <a:r>
              <a:rPr lang="en-US" sz="2800"/>
              <a:t> - Flight Path Angle and Body Angle</a:t>
            </a:r>
            <a:endParaRPr lang="en-US" sz="2800" dirty="0"/>
          </a:p>
        </p:txBody>
      </p:sp>
      <p:sp>
        <p:nvSpPr>
          <p:cNvPr id="3" name="Slide Number Placeholder 2"/>
          <p:cNvSpPr>
            <a:spLocks noGrp="1"/>
          </p:cNvSpPr>
          <p:nvPr>
            <p:ph type="sldNum" sz="quarter" idx="12"/>
          </p:nvPr>
        </p:nvSpPr>
        <p:spPr/>
        <p:txBody>
          <a:bodyPr/>
          <a:lstStyle/>
          <a:p>
            <a:fld id="{F9F6B30B-CB57-43A3-A176-F29CAAF84654}" type="slidenum">
              <a:rPr lang="en-US" smtClean="0"/>
              <a:t>44</a:t>
            </a:fld>
            <a:endParaRPr lang="en-US"/>
          </a:p>
        </p:txBody>
      </p:sp>
      <p:grpSp>
        <p:nvGrpSpPr>
          <p:cNvPr id="11" name="Group 10">
            <a:extLst>
              <a:ext uri="{FF2B5EF4-FFF2-40B4-BE49-F238E27FC236}">
                <a16:creationId xmlns:a16="http://schemas.microsoft.com/office/drawing/2014/main" id="{8BFFE9D8-6A60-4978-8699-D26109E11E60}"/>
              </a:ext>
            </a:extLst>
          </p:cNvPr>
          <p:cNvGrpSpPr/>
          <p:nvPr/>
        </p:nvGrpSpPr>
        <p:grpSpPr>
          <a:xfrm>
            <a:off x="2195698" y="3581400"/>
            <a:ext cx="9386702" cy="646331"/>
            <a:chOff x="2171564" y="4108430"/>
            <a:chExt cx="9386702" cy="646331"/>
          </a:xfrm>
        </p:grpSpPr>
        <p:cxnSp>
          <p:nvCxnSpPr>
            <p:cNvPr id="12" name="Straight Connector 11">
              <a:extLst>
                <a:ext uri="{FF2B5EF4-FFF2-40B4-BE49-F238E27FC236}">
                  <a16:creationId xmlns:a16="http://schemas.microsoft.com/office/drawing/2014/main" id="{452B717A-F6E7-48A3-838E-AA967D77C33C}"/>
                </a:ext>
              </a:extLst>
            </p:cNvPr>
            <p:cNvCxnSpPr>
              <a:cxnSpLocks/>
            </p:cNvCxnSpPr>
            <p:nvPr/>
          </p:nvCxnSpPr>
          <p:spPr>
            <a:xfrm>
              <a:off x="2171564" y="4293096"/>
              <a:ext cx="6840761" cy="0"/>
            </a:xfrm>
            <a:prstGeom prst="line">
              <a:avLst/>
            </a:prstGeom>
            <a:ln w="38100">
              <a:solidFill>
                <a:srgbClr val="7030A0"/>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008858C-6DB6-468F-884B-03B0704F545A}"/>
                </a:ext>
              </a:extLst>
            </p:cNvPr>
            <p:cNvSpPr txBox="1"/>
            <p:nvPr/>
          </p:nvSpPr>
          <p:spPr>
            <a:xfrm>
              <a:off x="9116890" y="4108430"/>
              <a:ext cx="2441376" cy="646331"/>
            </a:xfrm>
            <a:prstGeom prst="rect">
              <a:avLst/>
            </a:prstGeom>
            <a:noFill/>
          </p:spPr>
          <p:txBody>
            <a:bodyPr wrap="square" rtlCol="0">
              <a:spAutoFit/>
            </a:bodyPr>
            <a:lstStyle/>
            <a:p>
              <a:r>
                <a:rPr lang="en-US" dirty="0"/>
                <a:t>“Boundary” of space</a:t>
              </a:r>
            </a:p>
            <a:p>
              <a:r>
                <a:rPr lang="en-US" dirty="0"/>
                <a:t>(~ 100 km)</a:t>
              </a:r>
            </a:p>
          </p:txBody>
        </p:sp>
      </p:grpSp>
      <p:sp>
        <p:nvSpPr>
          <p:cNvPr id="14" name="TextBox 13">
            <a:extLst>
              <a:ext uri="{FF2B5EF4-FFF2-40B4-BE49-F238E27FC236}">
                <a16:creationId xmlns:a16="http://schemas.microsoft.com/office/drawing/2014/main" id="{9F506AC5-8A61-41F9-8AD3-2140CC9E527D}"/>
              </a:ext>
            </a:extLst>
          </p:cNvPr>
          <p:cNvSpPr txBox="1"/>
          <p:nvPr/>
        </p:nvSpPr>
        <p:spPr>
          <a:xfrm>
            <a:off x="8314914" y="1340584"/>
            <a:ext cx="3648486" cy="1631216"/>
          </a:xfrm>
          <a:prstGeom prst="rect">
            <a:avLst/>
          </a:prstGeom>
          <a:noFill/>
        </p:spPr>
        <p:txBody>
          <a:bodyPr wrap="square" rtlCol="0">
            <a:spAutoFit/>
          </a:bodyPr>
          <a:lstStyle/>
          <a:p>
            <a:r>
              <a:rPr lang="en-US" sz="2000" dirty="0"/>
              <a:t>When the sounding rocket reenters the atmosphere, the fins will cause the rocket to align with the velocity vector once again.</a:t>
            </a:r>
          </a:p>
        </p:txBody>
      </p:sp>
    </p:spTree>
    <p:extLst>
      <p:ext uri="{BB962C8B-B14F-4D97-AF65-F5344CB8AC3E}">
        <p14:creationId xmlns:p14="http://schemas.microsoft.com/office/powerpoint/2010/main" val="4238926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69CC4B5-5798-43C4-AD27-9D20F5EAB8E7}"/>
              </a:ext>
            </a:extLst>
          </p:cNvPr>
          <p:cNvSpPr>
            <a:spLocks noGrp="1"/>
          </p:cNvSpPr>
          <p:nvPr>
            <p:ph type="sldNum" sz="quarter" idx="12"/>
          </p:nvPr>
        </p:nvSpPr>
        <p:spPr/>
        <p:txBody>
          <a:bodyPr/>
          <a:lstStyle/>
          <a:p>
            <a:fld id="{F9F6B30B-CB57-43A3-A176-F29CAAF84654}" type="slidenum">
              <a:rPr lang="en-US" smtClean="0"/>
              <a:t>45</a:t>
            </a:fld>
            <a:endParaRPr lang="en-US"/>
          </a:p>
        </p:txBody>
      </p:sp>
      <p:pic>
        <p:nvPicPr>
          <p:cNvPr id="3" name="Picture 2">
            <a:extLst>
              <a:ext uri="{FF2B5EF4-FFF2-40B4-BE49-F238E27FC236}">
                <a16:creationId xmlns:a16="http://schemas.microsoft.com/office/drawing/2014/main" id="{84E0974C-FBFF-4D56-A9C4-E36E3898B7B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rot="5400000">
            <a:off x="5332876" y="-3009900"/>
            <a:ext cx="1219199" cy="922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a:extLst>
              <a:ext uri="{FF2B5EF4-FFF2-40B4-BE49-F238E27FC236}">
                <a16:creationId xmlns:a16="http://schemas.microsoft.com/office/drawing/2014/main" id="{88AB319A-1B06-44AA-98A3-C0A2BD149BA4}"/>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rot="5400000">
            <a:off x="2552702" y="1780383"/>
            <a:ext cx="12192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a:extLst>
              <a:ext uri="{FF2B5EF4-FFF2-40B4-BE49-F238E27FC236}">
                <a16:creationId xmlns:a16="http://schemas.microsoft.com/office/drawing/2014/main" id="{7249D366-5282-4B79-90C0-C6794437707B}"/>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rot="5400000">
            <a:off x="8724900" y="1780383"/>
            <a:ext cx="609599"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a:extLst>
              <a:ext uri="{FF2B5EF4-FFF2-40B4-BE49-F238E27FC236}">
                <a16:creationId xmlns:a16="http://schemas.microsoft.com/office/drawing/2014/main" id="{F2E6BC56-2ADE-43CD-8038-ACE28C844735}"/>
              </a:ext>
            </a:extLst>
          </p:cNvPr>
          <p:cNvSpPr txBox="1">
            <a:spLocks/>
          </p:cNvSpPr>
          <p:nvPr/>
        </p:nvSpPr>
        <p:spPr>
          <a:xfrm>
            <a:off x="1981200" y="192990"/>
            <a:ext cx="8229600" cy="70643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dirty="0"/>
              <a:t>Sounding Rocket Factoid</a:t>
            </a:r>
          </a:p>
        </p:txBody>
      </p:sp>
      <p:sp>
        <p:nvSpPr>
          <p:cNvPr id="7" name="TextBox 6">
            <a:extLst>
              <a:ext uri="{FF2B5EF4-FFF2-40B4-BE49-F238E27FC236}">
                <a16:creationId xmlns:a16="http://schemas.microsoft.com/office/drawing/2014/main" id="{F1081ED4-7711-4A11-958E-DAA2A0D506C0}"/>
              </a:ext>
            </a:extLst>
          </p:cNvPr>
          <p:cNvSpPr txBox="1"/>
          <p:nvPr/>
        </p:nvSpPr>
        <p:spPr>
          <a:xfrm>
            <a:off x="838202" y="2401904"/>
            <a:ext cx="10058398" cy="646331"/>
          </a:xfrm>
          <a:prstGeom prst="rect">
            <a:avLst/>
          </a:prstGeom>
          <a:noFill/>
        </p:spPr>
        <p:txBody>
          <a:bodyPr wrap="square" rtlCol="0">
            <a:spAutoFit/>
          </a:bodyPr>
          <a:lstStyle/>
          <a:p>
            <a:r>
              <a:rPr lang="en-US" dirty="0"/>
              <a:t>During ascent, the payload is attached to the upper stage rocket motor.  This figure shows the third stage of a three-stage sounding rocket</a:t>
            </a:r>
          </a:p>
        </p:txBody>
      </p:sp>
      <p:sp>
        <p:nvSpPr>
          <p:cNvPr id="8" name="TextBox 7">
            <a:extLst>
              <a:ext uri="{FF2B5EF4-FFF2-40B4-BE49-F238E27FC236}">
                <a16:creationId xmlns:a16="http://schemas.microsoft.com/office/drawing/2014/main" id="{56C8F62D-7D68-4076-8793-1C9FE7671C6A}"/>
              </a:ext>
            </a:extLst>
          </p:cNvPr>
          <p:cNvSpPr txBox="1"/>
          <p:nvPr/>
        </p:nvSpPr>
        <p:spPr>
          <a:xfrm>
            <a:off x="838202" y="4961047"/>
            <a:ext cx="10058398" cy="1200329"/>
          </a:xfrm>
          <a:prstGeom prst="rect">
            <a:avLst/>
          </a:prstGeom>
          <a:noFill/>
        </p:spPr>
        <p:txBody>
          <a:bodyPr wrap="square" rtlCol="0">
            <a:spAutoFit/>
          </a:bodyPr>
          <a:lstStyle/>
          <a:p>
            <a:r>
              <a:rPr lang="en-US" dirty="0"/>
              <a:t>Once in space, the payload separates from the rocket motor so it can then do the things necessary to collect the scientific data (pointed towards a deep space object, deploy sensor booms, or eject sub-payloads).  The motor will realign with the velocity vector during reentry, but the payload will generally tumble because it doesn’t have fins and is neutrally stable…</a:t>
            </a:r>
          </a:p>
        </p:txBody>
      </p:sp>
    </p:spTree>
    <p:extLst>
      <p:ext uri="{BB962C8B-B14F-4D97-AF65-F5344CB8AC3E}">
        <p14:creationId xmlns:p14="http://schemas.microsoft.com/office/powerpoint/2010/main" val="1045010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109" y="938238"/>
            <a:ext cx="6248400" cy="53743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F9F6B30B-CB57-43A3-A176-F29CAAF84654}" type="slidenum">
              <a:rPr lang="en-US" smtClean="0"/>
              <a:t>46</a:t>
            </a:fld>
            <a:endParaRPr lang="en-US"/>
          </a:p>
        </p:txBody>
      </p:sp>
      <p:sp>
        <p:nvSpPr>
          <p:cNvPr id="4" name="TextBox 3">
            <a:extLst>
              <a:ext uri="{FF2B5EF4-FFF2-40B4-BE49-F238E27FC236}">
                <a16:creationId xmlns:a16="http://schemas.microsoft.com/office/drawing/2014/main" id="{70A825E7-EDB1-4A75-9FAE-F23F67B396EF}"/>
              </a:ext>
            </a:extLst>
          </p:cNvPr>
          <p:cNvSpPr txBox="1"/>
          <p:nvPr/>
        </p:nvSpPr>
        <p:spPr>
          <a:xfrm>
            <a:off x="6400800" y="1862078"/>
            <a:ext cx="2844800" cy="2862322"/>
          </a:xfrm>
          <a:prstGeom prst="rect">
            <a:avLst/>
          </a:prstGeom>
          <a:noFill/>
        </p:spPr>
        <p:txBody>
          <a:bodyPr wrap="square" rtlCol="0">
            <a:spAutoFit/>
          </a:bodyPr>
          <a:lstStyle/>
          <a:p>
            <a:r>
              <a:rPr lang="en-US" sz="2000" dirty="0"/>
              <a:t>This is a plot of a trajectory simulation for a two-stage NASA Sounding rocket known as a “Terrier </a:t>
            </a:r>
            <a:r>
              <a:rPr lang="en-US" sz="2000" dirty="0" err="1"/>
              <a:t>Malemute</a:t>
            </a:r>
            <a:r>
              <a:rPr lang="en-US" sz="2000" dirty="0"/>
              <a:t>”.</a:t>
            </a:r>
          </a:p>
          <a:p>
            <a:endParaRPr lang="en-US" sz="2000" dirty="0"/>
          </a:p>
          <a:p>
            <a:r>
              <a:rPr lang="en-US" sz="2000" dirty="0"/>
              <a:t>Notice how the trajectory is parabolic. </a:t>
            </a:r>
          </a:p>
        </p:txBody>
      </p:sp>
      <p:pic>
        <p:nvPicPr>
          <p:cNvPr id="5" name="Picture 47" descr="Terrier Malemute">
            <a:extLst>
              <a:ext uri="{FF2B5EF4-FFF2-40B4-BE49-F238E27FC236}">
                <a16:creationId xmlns:a16="http://schemas.microsoft.com/office/drawing/2014/main" id="{1749DAD6-A1C4-4674-B626-1FDC4BD350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1200" y="1311135"/>
            <a:ext cx="2163618" cy="3964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2">
            <a:extLst>
              <a:ext uri="{FF2B5EF4-FFF2-40B4-BE49-F238E27FC236}">
                <a16:creationId xmlns:a16="http://schemas.microsoft.com/office/drawing/2014/main" id="{9DE04D4C-8444-4EBA-81A8-44CE5FB516D1}"/>
              </a:ext>
            </a:extLst>
          </p:cNvPr>
          <p:cNvSpPr txBox="1">
            <a:spLocks/>
          </p:cNvSpPr>
          <p:nvPr/>
        </p:nvSpPr>
        <p:spPr>
          <a:xfrm>
            <a:off x="1925638" y="97684"/>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2800" dirty="0"/>
              <a:t>Sounding  Rocket – Altitude vs. Time plot</a:t>
            </a:r>
          </a:p>
        </p:txBody>
      </p:sp>
    </p:spTree>
    <p:extLst>
      <p:ext uri="{BB962C8B-B14F-4D97-AF65-F5344CB8AC3E}">
        <p14:creationId xmlns:p14="http://schemas.microsoft.com/office/powerpoint/2010/main" val="3206245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idx="4294967295"/>
          </p:nvPr>
        </p:nvSpPr>
        <p:spPr>
          <a:xfrm>
            <a:off x="1925638" y="97684"/>
            <a:ext cx="8229600" cy="741362"/>
          </a:xfrm>
        </p:spPr>
        <p:txBody>
          <a:bodyPr>
            <a:normAutofit/>
          </a:bodyPr>
          <a:lstStyle/>
          <a:p>
            <a:r>
              <a:rPr lang="en-US" sz="2800" dirty="0"/>
              <a:t>Sounding  Rocket – Velocity and Acceleration, Staging</a:t>
            </a:r>
          </a:p>
        </p:txBody>
      </p:sp>
      <p:sp>
        <p:nvSpPr>
          <p:cNvPr id="66566" name="Rectangle 6"/>
          <p:cNvSpPr>
            <a:spLocks noChangeArrowheads="1"/>
          </p:cNvSpPr>
          <p:nvPr/>
        </p:nvSpPr>
        <p:spPr bwMode="auto">
          <a:xfrm>
            <a:off x="1478155" y="947352"/>
            <a:ext cx="4413250" cy="239871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6567" name="Rectangle 7"/>
          <p:cNvSpPr>
            <a:spLocks noChangeArrowheads="1"/>
          </p:cNvSpPr>
          <p:nvPr/>
        </p:nvSpPr>
        <p:spPr bwMode="auto">
          <a:xfrm>
            <a:off x="1478155" y="947352"/>
            <a:ext cx="4413250" cy="2398713"/>
          </a:xfrm>
          <a:prstGeom prst="rect">
            <a:avLst/>
          </a:prstGeom>
          <a:noFill/>
          <a:ln w="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6568" name="Freeform 8"/>
          <p:cNvSpPr>
            <a:spLocks/>
          </p:cNvSpPr>
          <p:nvPr/>
        </p:nvSpPr>
        <p:spPr bwMode="auto">
          <a:xfrm>
            <a:off x="1478155" y="947352"/>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69" name="Freeform 9"/>
          <p:cNvSpPr>
            <a:spLocks/>
          </p:cNvSpPr>
          <p:nvPr/>
        </p:nvSpPr>
        <p:spPr bwMode="auto">
          <a:xfrm>
            <a:off x="1878205" y="947352"/>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70" name="Freeform 10"/>
          <p:cNvSpPr>
            <a:spLocks/>
          </p:cNvSpPr>
          <p:nvPr/>
        </p:nvSpPr>
        <p:spPr bwMode="auto">
          <a:xfrm>
            <a:off x="2278255" y="947352"/>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71" name="Freeform 11"/>
          <p:cNvSpPr>
            <a:spLocks/>
          </p:cNvSpPr>
          <p:nvPr/>
        </p:nvSpPr>
        <p:spPr bwMode="auto">
          <a:xfrm>
            <a:off x="2679893" y="947352"/>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72" name="Freeform 12"/>
          <p:cNvSpPr>
            <a:spLocks/>
          </p:cNvSpPr>
          <p:nvPr/>
        </p:nvSpPr>
        <p:spPr bwMode="auto">
          <a:xfrm>
            <a:off x="3079943" y="947352"/>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73" name="Freeform 13"/>
          <p:cNvSpPr>
            <a:spLocks/>
          </p:cNvSpPr>
          <p:nvPr/>
        </p:nvSpPr>
        <p:spPr bwMode="auto">
          <a:xfrm>
            <a:off x="3479993" y="947352"/>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74" name="Freeform 14"/>
          <p:cNvSpPr>
            <a:spLocks/>
          </p:cNvSpPr>
          <p:nvPr/>
        </p:nvSpPr>
        <p:spPr bwMode="auto">
          <a:xfrm>
            <a:off x="3881630" y="947352"/>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75" name="Freeform 15"/>
          <p:cNvSpPr>
            <a:spLocks/>
          </p:cNvSpPr>
          <p:nvPr/>
        </p:nvSpPr>
        <p:spPr bwMode="auto">
          <a:xfrm>
            <a:off x="4281680" y="947352"/>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76" name="Freeform 16"/>
          <p:cNvSpPr>
            <a:spLocks/>
          </p:cNvSpPr>
          <p:nvPr/>
        </p:nvSpPr>
        <p:spPr bwMode="auto">
          <a:xfrm>
            <a:off x="4681730" y="947352"/>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77" name="Freeform 17"/>
          <p:cNvSpPr>
            <a:spLocks/>
          </p:cNvSpPr>
          <p:nvPr/>
        </p:nvSpPr>
        <p:spPr bwMode="auto">
          <a:xfrm>
            <a:off x="5083368" y="947352"/>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78" name="Freeform 18"/>
          <p:cNvSpPr>
            <a:spLocks/>
          </p:cNvSpPr>
          <p:nvPr/>
        </p:nvSpPr>
        <p:spPr bwMode="auto">
          <a:xfrm>
            <a:off x="5483418" y="947352"/>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79" name="Freeform 19"/>
          <p:cNvSpPr>
            <a:spLocks/>
          </p:cNvSpPr>
          <p:nvPr/>
        </p:nvSpPr>
        <p:spPr bwMode="auto">
          <a:xfrm>
            <a:off x="5891405" y="947352"/>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80" name="Freeform 20"/>
          <p:cNvSpPr>
            <a:spLocks/>
          </p:cNvSpPr>
          <p:nvPr/>
        </p:nvSpPr>
        <p:spPr bwMode="auto">
          <a:xfrm>
            <a:off x="1478155" y="3346064"/>
            <a:ext cx="4413250" cy="1588"/>
          </a:xfrm>
          <a:custGeom>
            <a:avLst/>
            <a:gdLst/>
            <a:ahLst/>
            <a:cxnLst>
              <a:cxn ang="0">
                <a:pos x="0" y="0"/>
              </a:cxn>
              <a:cxn ang="0">
                <a:pos x="595" y="0"/>
              </a:cxn>
              <a:cxn ang="0">
                <a:pos x="595" y="0"/>
              </a:cxn>
            </a:cxnLst>
            <a:rect l="0" t="0" r="r" b="b"/>
            <a:pathLst>
              <a:path w="595">
                <a:moveTo>
                  <a:pt x="0" y="0"/>
                </a:moveTo>
                <a:lnTo>
                  <a:pt x="595" y="0"/>
                </a:lnTo>
                <a:lnTo>
                  <a:pt x="595"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81" name="Freeform 21"/>
          <p:cNvSpPr>
            <a:spLocks/>
          </p:cNvSpPr>
          <p:nvPr/>
        </p:nvSpPr>
        <p:spPr bwMode="auto">
          <a:xfrm>
            <a:off x="1478155" y="3042851"/>
            <a:ext cx="4413250" cy="1588"/>
          </a:xfrm>
          <a:custGeom>
            <a:avLst/>
            <a:gdLst/>
            <a:ahLst/>
            <a:cxnLst>
              <a:cxn ang="0">
                <a:pos x="0" y="0"/>
              </a:cxn>
              <a:cxn ang="0">
                <a:pos x="595" y="0"/>
              </a:cxn>
              <a:cxn ang="0">
                <a:pos x="595" y="0"/>
              </a:cxn>
            </a:cxnLst>
            <a:rect l="0" t="0" r="r" b="b"/>
            <a:pathLst>
              <a:path w="595">
                <a:moveTo>
                  <a:pt x="0" y="0"/>
                </a:moveTo>
                <a:lnTo>
                  <a:pt x="595" y="0"/>
                </a:lnTo>
                <a:lnTo>
                  <a:pt x="595"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82" name="Freeform 22"/>
          <p:cNvSpPr>
            <a:spLocks/>
          </p:cNvSpPr>
          <p:nvPr/>
        </p:nvSpPr>
        <p:spPr bwMode="auto">
          <a:xfrm>
            <a:off x="1478155" y="2745989"/>
            <a:ext cx="4413250" cy="1588"/>
          </a:xfrm>
          <a:custGeom>
            <a:avLst/>
            <a:gdLst/>
            <a:ahLst/>
            <a:cxnLst>
              <a:cxn ang="0">
                <a:pos x="0" y="0"/>
              </a:cxn>
              <a:cxn ang="0">
                <a:pos x="595" y="0"/>
              </a:cxn>
              <a:cxn ang="0">
                <a:pos x="595" y="0"/>
              </a:cxn>
            </a:cxnLst>
            <a:rect l="0" t="0" r="r" b="b"/>
            <a:pathLst>
              <a:path w="595">
                <a:moveTo>
                  <a:pt x="0" y="0"/>
                </a:moveTo>
                <a:lnTo>
                  <a:pt x="595" y="0"/>
                </a:lnTo>
                <a:lnTo>
                  <a:pt x="595"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83" name="Freeform 23"/>
          <p:cNvSpPr>
            <a:spLocks/>
          </p:cNvSpPr>
          <p:nvPr/>
        </p:nvSpPr>
        <p:spPr bwMode="auto">
          <a:xfrm>
            <a:off x="1478155" y="2442776"/>
            <a:ext cx="4413250" cy="1588"/>
          </a:xfrm>
          <a:custGeom>
            <a:avLst/>
            <a:gdLst/>
            <a:ahLst/>
            <a:cxnLst>
              <a:cxn ang="0">
                <a:pos x="0" y="0"/>
              </a:cxn>
              <a:cxn ang="0">
                <a:pos x="595" y="0"/>
              </a:cxn>
              <a:cxn ang="0">
                <a:pos x="595" y="0"/>
              </a:cxn>
            </a:cxnLst>
            <a:rect l="0" t="0" r="r" b="b"/>
            <a:pathLst>
              <a:path w="595">
                <a:moveTo>
                  <a:pt x="0" y="0"/>
                </a:moveTo>
                <a:lnTo>
                  <a:pt x="595" y="0"/>
                </a:lnTo>
                <a:lnTo>
                  <a:pt x="595"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84" name="Freeform 24"/>
          <p:cNvSpPr>
            <a:spLocks/>
          </p:cNvSpPr>
          <p:nvPr/>
        </p:nvSpPr>
        <p:spPr bwMode="auto">
          <a:xfrm>
            <a:off x="1478155" y="2147501"/>
            <a:ext cx="4413250" cy="1588"/>
          </a:xfrm>
          <a:custGeom>
            <a:avLst/>
            <a:gdLst/>
            <a:ahLst/>
            <a:cxnLst>
              <a:cxn ang="0">
                <a:pos x="0" y="0"/>
              </a:cxn>
              <a:cxn ang="0">
                <a:pos x="595" y="0"/>
              </a:cxn>
              <a:cxn ang="0">
                <a:pos x="595" y="0"/>
              </a:cxn>
            </a:cxnLst>
            <a:rect l="0" t="0" r="r" b="b"/>
            <a:pathLst>
              <a:path w="595">
                <a:moveTo>
                  <a:pt x="0" y="0"/>
                </a:moveTo>
                <a:lnTo>
                  <a:pt x="595" y="0"/>
                </a:lnTo>
                <a:lnTo>
                  <a:pt x="595"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85" name="Freeform 25"/>
          <p:cNvSpPr>
            <a:spLocks/>
          </p:cNvSpPr>
          <p:nvPr/>
        </p:nvSpPr>
        <p:spPr bwMode="auto">
          <a:xfrm>
            <a:off x="1478155" y="1844289"/>
            <a:ext cx="4413250" cy="1588"/>
          </a:xfrm>
          <a:custGeom>
            <a:avLst/>
            <a:gdLst/>
            <a:ahLst/>
            <a:cxnLst>
              <a:cxn ang="0">
                <a:pos x="0" y="0"/>
              </a:cxn>
              <a:cxn ang="0">
                <a:pos x="595" y="0"/>
              </a:cxn>
              <a:cxn ang="0">
                <a:pos x="595" y="0"/>
              </a:cxn>
            </a:cxnLst>
            <a:rect l="0" t="0" r="r" b="b"/>
            <a:pathLst>
              <a:path w="595">
                <a:moveTo>
                  <a:pt x="0" y="0"/>
                </a:moveTo>
                <a:lnTo>
                  <a:pt x="595" y="0"/>
                </a:lnTo>
                <a:lnTo>
                  <a:pt x="595"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86" name="Freeform 26"/>
          <p:cNvSpPr>
            <a:spLocks/>
          </p:cNvSpPr>
          <p:nvPr/>
        </p:nvSpPr>
        <p:spPr bwMode="auto">
          <a:xfrm>
            <a:off x="1478155" y="1547426"/>
            <a:ext cx="4413250" cy="1588"/>
          </a:xfrm>
          <a:custGeom>
            <a:avLst/>
            <a:gdLst/>
            <a:ahLst/>
            <a:cxnLst>
              <a:cxn ang="0">
                <a:pos x="0" y="0"/>
              </a:cxn>
              <a:cxn ang="0">
                <a:pos x="595" y="0"/>
              </a:cxn>
              <a:cxn ang="0">
                <a:pos x="595" y="0"/>
              </a:cxn>
            </a:cxnLst>
            <a:rect l="0" t="0" r="r" b="b"/>
            <a:pathLst>
              <a:path w="595">
                <a:moveTo>
                  <a:pt x="0" y="0"/>
                </a:moveTo>
                <a:lnTo>
                  <a:pt x="595" y="0"/>
                </a:lnTo>
                <a:lnTo>
                  <a:pt x="595"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87" name="Freeform 27"/>
          <p:cNvSpPr>
            <a:spLocks/>
          </p:cNvSpPr>
          <p:nvPr/>
        </p:nvSpPr>
        <p:spPr bwMode="auto">
          <a:xfrm>
            <a:off x="1478155" y="1244214"/>
            <a:ext cx="4413250" cy="1588"/>
          </a:xfrm>
          <a:custGeom>
            <a:avLst/>
            <a:gdLst/>
            <a:ahLst/>
            <a:cxnLst>
              <a:cxn ang="0">
                <a:pos x="0" y="0"/>
              </a:cxn>
              <a:cxn ang="0">
                <a:pos x="595" y="0"/>
              </a:cxn>
              <a:cxn ang="0">
                <a:pos x="595" y="0"/>
              </a:cxn>
            </a:cxnLst>
            <a:rect l="0" t="0" r="r" b="b"/>
            <a:pathLst>
              <a:path w="595">
                <a:moveTo>
                  <a:pt x="0" y="0"/>
                </a:moveTo>
                <a:lnTo>
                  <a:pt x="595" y="0"/>
                </a:lnTo>
                <a:lnTo>
                  <a:pt x="595"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88" name="Freeform 28"/>
          <p:cNvSpPr>
            <a:spLocks/>
          </p:cNvSpPr>
          <p:nvPr/>
        </p:nvSpPr>
        <p:spPr bwMode="auto">
          <a:xfrm>
            <a:off x="1478155" y="947351"/>
            <a:ext cx="4413250" cy="1588"/>
          </a:xfrm>
          <a:custGeom>
            <a:avLst/>
            <a:gdLst/>
            <a:ahLst/>
            <a:cxnLst>
              <a:cxn ang="0">
                <a:pos x="0" y="0"/>
              </a:cxn>
              <a:cxn ang="0">
                <a:pos x="595" y="0"/>
              </a:cxn>
              <a:cxn ang="0">
                <a:pos x="595" y="0"/>
              </a:cxn>
            </a:cxnLst>
            <a:rect l="0" t="0" r="r" b="b"/>
            <a:pathLst>
              <a:path w="595">
                <a:moveTo>
                  <a:pt x="0" y="0"/>
                </a:moveTo>
                <a:lnTo>
                  <a:pt x="595" y="0"/>
                </a:lnTo>
                <a:lnTo>
                  <a:pt x="595"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89" name="Line 29"/>
          <p:cNvSpPr>
            <a:spLocks noChangeShapeType="1"/>
          </p:cNvSpPr>
          <p:nvPr/>
        </p:nvSpPr>
        <p:spPr bwMode="auto">
          <a:xfrm>
            <a:off x="1478155" y="947351"/>
            <a:ext cx="441325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90" name="Freeform 30"/>
          <p:cNvSpPr>
            <a:spLocks/>
          </p:cNvSpPr>
          <p:nvPr/>
        </p:nvSpPr>
        <p:spPr bwMode="auto">
          <a:xfrm>
            <a:off x="1478155" y="947352"/>
            <a:ext cx="4413250" cy="2398713"/>
          </a:xfrm>
          <a:custGeom>
            <a:avLst/>
            <a:gdLst/>
            <a:ahLst/>
            <a:cxnLst>
              <a:cxn ang="0">
                <a:pos x="0" y="324"/>
              </a:cxn>
              <a:cxn ang="0">
                <a:pos x="595" y="324"/>
              </a:cxn>
              <a:cxn ang="0">
                <a:pos x="595" y="0"/>
              </a:cxn>
            </a:cxnLst>
            <a:rect l="0" t="0" r="r" b="b"/>
            <a:pathLst>
              <a:path w="595" h="324">
                <a:moveTo>
                  <a:pt x="0" y="324"/>
                </a:moveTo>
                <a:lnTo>
                  <a:pt x="595" y="324"/>
                </a:lnTo>
                <a:lnTo>
                  <a:pt x="595" y="0"/>
                </a:lnTo>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91" name="Line 31"/>
          <p:cNvSpPr>
            <a:spLocks noChangeShapeType="1"/>
          </p:cNvSpPr>
          <p:nvPr/>
        </p:nvSpPr>
        <p:spPr bwMode="auto">
          <a:xfrm flipV="1">
            <a:off x="1478155" y="947352"/>
            <a:ext cx="1588" cy="239871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92" name="Line 32"/>
          <p:cNvSpPr>
            <a:spLocks noChangeShapeType="1"/>
          </p:cNvSpPr>
          <p:nvPr/>
        </p:nvSpPr>
        <p:spPr bwMode="auto">
          <a:xfrm>
            <a:off x="1478155" y="3346064"/>
            <a:ext cx="441325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93" name="Line 33"/>
          <p:cNvSpPr>
            <a:spLocks noChangeShapeType="1"/>
          </p:cNvSpPr>
          <p:nvPr/>
        </p:nvSpPr>
        <p:spPr bwMode="auto">
          <a:xfrm flipV="1">
            <a:off x="1478155" y="947352"/>
            <a:ext cx="1588" cy="239871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94" name="Line 34"/>
          <p:cNvSpPr>
            <a:spLocks noChangeShapeType="1"/>
          </p:cNvSpPr>
          <p:nvPr/>
        </p:nvSpPr>
        <p:spPr bwMode="auto">
          <a:xfrm flipV="1">
            <a:off x="1478155" y="3301614"/>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95" name="Line 35"/>
          <p:cNvSpPr>
            <a:spLocks noChangeShapeType="1"/>
          </p:cNvSpPr>
          <p:nvPr/>
        </p:nvSpPr>
        <p:spPr bwMode="auto">
          <a:xfrm>
            <a:off x="1478155" y="947351"/>
            <a:ext cx="1588" cy="3810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96" name="Rectangle 36"/>
          <p:cNvSpPr>
            <a:spLocks noChangeArrowheads="1"/>
          </p:cNvSpPr>
          <p:nvPr/>
        </p:nvSpPr>
        <p:spPr bwMode="auto">
          <a:xfrm>
            <a:off x="1455930" y="3368290"/>
            <a:ext cx="57708"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0</a:t>
            </a:r>
            <a:endParaRPr lang="en-US">
              <a:latin typeface="Arial" pitchFamily="34" charset="0"/>
            </a:endParaRPr>
          </a:p>
        </p:txBody>
      </p:sp>
      <p:sp>
        <p:nvSpPr>
          <p:cNvPr id="66597" name="Line 37"/>
          <p:cNvSpPr>
            <a:spLocks noChangeShapeType="1"/>
          </p:cNvSpPr>
          <p:nvPr/>
        </p:nvSpPr>
        <p:spPr bwMode="auto">
          <a:xfrm flipV="1">
            <a:off x="167818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98" name="Line 38"/>
          <p:cNvSpPr>
            <a:spLocks noChangeShapeType="1"/>
          </p:cNvSpPr>
          <p:nvPr/>
        </p:nvSpPr>
        <p:spPr bwMode="auto">
          <a:xfrm>
            <a:off x="167818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599" name="Line 39"/>
          <p:cNvSpPr>
            <a:spLocks noChangeShapeType="1"/>
          </p:cNvSpPr>
          <p:nvPr/>
        </p:nvSpPr>
        <p:spPr bwMode="auto">
          <a:xfrm flipV="1">
            <a:off x="187820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00" name="Line 40"/>
          <p:cNvSpPr>
            <a:spLocks noChangeShapeType="1"/>
          </p:cNvSpPr>
          <p:nvPr/>
        </p:nvSpPr>
        <p:spPr bwMode="auto">
          <a:xfrm>
            <a:off x="187820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01" name="Line 41"/>
          <p:cNvSpPr>
            <a:spLocks noChangeShapeType="1"/>
          </p:cNvSpPr>
          <p:nvPr/>
        </p:nvSpPr>
        <p:spPr bwMode="auto">
          <a:xfrm flipV="1">
            <a:off x="187820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02" name="Line 42"/>
          <p:cNvSpPr>
            <a:spLocks noChangeShapeType="1"/>
          </p:cNvSpPr>
          <p:nvPr/>
        </p:nvSpPr>
        <p:spPr bwMode="auto">
          <a:xfrm>
            <a:off x="187820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03" name="Line 43"/>
          <p:cNvSpPr>
            <a:spLocks noChangeShapeType="1"/>
          </p:cNvSpPr>
          <p:nvPr/>
        </p:nvSpPr>
        <p:spPr bwMode="auto">
          <a:xfrm flipV="1">
            <a:off x="187820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04" name="Line 44"/>
          <p:cNvSpPr>
            <a:spLocks noChangeShapeType="1"/>
          </p:cNvSpPr>
          <p:nvPr/>
        </p:nvSpPr>
        <p:spPr bwMode="auto">
          <a:xfrm>
            <a:off x="187820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05" name="Line 45"/>
          <p:cNvSpPr>
            <a:spLocks noChangeShapeType="1"/>
          </p:cNvSpPr>
          <p:nvPr/>
        </p:nvSpPr>
        <p:spPr bwMode="auto">
          <a:xfrm flipV="1">
            <a:off x="187820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06" name="Line 46"/>
          <p:cNvSpPr>
            <a:spLocks noChangeShapeType="1"/>
          </p:cNvSpPr>
          <p:nvPr/>
        </p:nvSpPr>
        <p:spPr bwMode="auto">
          <a:xfrm>
            <a:off x="187820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07" name="Line 47"/>
          <p:cNvSpPr>
            <a:spLocks noChangeShapeType="1"/>
          </p:cNvSpPr>
          <p:nvPr/>
        </p:nvSpPr>
        <p:spPr bwMode="auto">
          <a:xfrm flipV="1">
            <a:off x="187820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08" name="Line 48"/>
          <p:cNvSpPr>
            <a:spLocks noChangeShapeType="1"/>
          </p:cNvSpPr>
          <p:nvPr/>
        </p:nvSpPr>
        <p:spPr bwMode="auto">
          <a:xfrm>
            <a:off x="187820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09" name="Line 49"/>
          <p:cNvSpPr>
            <a:spLocks noChangeShapeType="1"/>
          </p:cNvSpPr>
          <p:nvPr/>
        </p:nvSpPr>
        <p:spPr bwMode="auto">
          <a:xfrm flipV="1">
            <a:off x="187820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10" name="Line 50"/>
          <p:cNvSpPr>
            <a:spLocks noChangeShapeType="1"/>
          </p:cNvSpPr>
          <p:nvPr/>
        </p:nvSpPr>
        <p:spPr bwMode="auto">
          <a:xfrm>
            <a:off x="187820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11" name="Line 51"/>
          <p:cNvSpPr>
            <a:spLocks noChangeShapeType="1"/>
          </p:cNvSpPr>
          <p:nvPr/>
        </p:nvSpPr>
        <p:spPr bwMode="auto">
          <a:xfrm flipV="1">
            <a:off x="187820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12" name="Line 52"/>
          <p:cNvSpPr>
            <a:spLocks noChangeShapeType="1"/>
          </p:cNvSpPr>
          <p:nvPr/>
        </p:nvSpPr>
        <p:spPr bwMode="auto">
          <a:xfrm>
            <a:off x="187820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13" name="Line 53"/>
          <p:cNvSpPr>
            <a:spLocks noChangeShapeType="1"/>
          </p:cNvSpPr>
          <p:nvPr/>
        </p:nvSpPr>
        <p:spPr bwMode="auto">
          <a:xfrm flipV="1">
            <a:off x="187820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14" name="Line 54"/>
          <p:cNvSpPr>
            <a:spLocks noChangeShapeType="1"/>
          </p:cNvSpPr>
          <p:nvPr/>
        </p:nvSpPr>
        <p:spPr bwMode="auto">
          <a:xfrm>
            <a:off x="187820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15" name="Line 55"/>
          <p:cNvSpPr>
            <a:spLocks noChangeShapeType="1"/>
          </p:cNvSpPr>
          <p:nvPr/>
        </p:nvSpPr>
        <p:spPr bwMode="auto">
          <a:xfrm flipV="1">
            <a:off x="1878205" y="3301614"/>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16" name="Line 56"/>
          <p:cNvSpPr>
            <a:spLocks noChangeShapeType="1"/>
          </p:cNvSpPr>
          <p:nvPr/>
        </p:nvSpPr>
        <p:spPr bwMode="auto">
          <a:xfrm>
            <a:off x="1878205" y="947351"/>
            <a:ext cx="1588" cy="3810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17" name="Rectangle 57"/>
          <p:cNvSpPr>
            <a:spLocks noChangeArrowheads="1"/>
          </p:cNvSpPr>
          <p:nvPr/>
        </p:nvSpPr>
        <p:spPr bwMode="auto">
          <a:xfrm>
            <a:off x="1825818" y="3368290"/>
            <a:ext cx="115416"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10</a:t>
            </a:r>
            <a:endParaRPr lang="en-US">
              <a:latin typeface="Arial" pitchFamily="34" charset="0"/>
            </a:endParaRPr>
          </a:p>
        </p:txBody>
      </p:sp>
      <p:sp>
        <p:nvSpPr>
          <p:cNvPr id="66618" name="Line 58"/>
          <p:cNvSpPr>
            <a:spLocks noChangeShapeType="1"/>
          </p:cNvSpPr>
          <p:nvPr/>
        </p:nvSpPr>
        <p:spPr bwMode="auto">
          <a:xfrm flipV="1">
            <a:off x="207823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19" name="Line 59"/>
          <p:cNvSpPr>
            <a:spLocks noChangeShapeType="1"/>
          </p:cNvSpPr>
          <p:nvPr/>
        </p:nvSpPr>
        <p:spPr bwMode="auto">
          <a:xfrm>
            <a:off x="207823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20" name="Line 60"/>
          <p:cNvSpPr>
            <a:spLocks noChangeShapeType="1"/>
          </p:cNvSpPr>
          <p:nvPr/>
        </p:nvSpPr>
        <p:spPr bwMode="auto">
          <a:xfrm flipV="1">
            <a:off x="227825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21" name="Line 61"/>
          <p:cNvSpPr>
            <a:spLocks noChangeShapeType="1"/>
          </p:cNvSpPr>
          <p:nvPr/>
        </p:nvSpPr>
        <p:spPr bwMode="auto">
          <a:xfrm>
            <a:off x="227825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22" name="Line 62"/>
          <p:cNvSpPr>
            <a:spLocks noChangeShapeType="1"/>
          </p:cNvSpPr>
          <p:nvPr/>
        </p:nvSpPr>
        <p:spPr bwMode="auto">
          <a:xfrm flipV="1">
            <a:off x="227825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23" name="Line 63"/>
          <p:cNvSpPr>
            <a:spLocks noChangeShapeType="1"/>
          </p:cNvSpPr>
          <p:nvPr/>
        </p:nvSpPr>
        <p:spPr bwMode="auto">
          <a:xfrm>
            <a:off x="227825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24" name="Line 64"/>
          <p:cNvSpPr>
            <a:spLocks noChangeShapeType="1"/>
          </p:cNvSpPr>
          <p:nvPr/>
        </p:nvSpPr>
        <p:spPr bwMode="auto">
          <a:xfrm flipV="1">
            <a:off x="227825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25" name="Line 65"/>
          <p:cNvSpPr>
            <a:spLocks noChangeShapeType="1"/>
          </p:cNvSpPr>
          <p:nvPr/>
        </p:nvSpPr>
        <p:spPr bwMode="auto">
          <a:xfrm>
            <a:off x="227825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26" name="Line 66"/>
          <p:cNvSpPr>
            <a:spLocks noChangeShapeType="1"/>
          </p:cNvSpPr>
          <p:nvPr/>
        </p:nvSpPr>
        <p:spPr bwMode="auto">
          <a:xfrm flipV="1">
            <a:off x="227825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27" name="Line 67"/>
          <p:cNvSpPr>
            <a:spLocks noChangeShapeType="1"/>
          </p:cNvSpPr>
          <p:nvPr/>
        </p:nvSpPr>
        <p:spPr bwMode="auto">
          <a:xfrm>
            <a:off x="227825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28" name="Line 68"/>
          <p:cNvSpPr>
            <a:spLocks noChangeShapeType="1"/>
          </p:cNvSpPr>
          <p:nvPr/>
        </p:nvSpPr>
        <p:spPr bwMode="auto">
          <a:xfrm flipV="1">
            <a:off x="227825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29" name="Line 69"/>
          <p:cNvSpPr>
            <a:spLocks noChangeShapeType="1"/>
          </p:cNvSpPr>
          <p:nvPr/>
        </p:nvSpPr>
        <p:spPr bwMode="auto">
          <a:xfrm>
            <a:off x="227825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30" name="Line 70"/>
          <p:cNvSpPr>
            <a:spLocks noChangeShapeType="1"/>
          </p:cNvSpPr>
          <p:nvPr/>
        </p:nvSpPr>
        <p:spPr bwMode="auto">
          <a:xfrm flipV="1">
            <a:off x="227825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31" name="Line 71"/>
          <p:cNvSpPr>
            <a:spLocks noChangeShapeType="1"/>
          </p:cNvSpPr>
          <p:nvPr/>
        </p:nvSpPr>
        <p:spPr bwMode="auto">
          <a:xfrm>
            <a:off x="227825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32" name="Line 72"/>
          <p:cNvSpPr>
            <a:spLocks noChangeShapeType="1"/>
          </p:cNvSpPr>
          <p:nvPr/>
        </p:nvSpPr>
        <p:spPr bwMode="auto">
          <a:xfrm flipV="1">
            <a:off x="227825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33" name="Line 73"/>
          <p:cNvSpPr>
            <a:spLocks noChangeShapeType="1"/>
          </p:cNvSpPr>
          <p:nvPr/>
        </p:nvSpPr>
        <p:spPr bwMode="auto">
          <a:xfrm>
            <a:off x="227825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34" name="Line 74"/>
          <p:cNvSpPr>
            <a:spLocks noChangeShapeType="1"/>
          </p:cNvSpPr>
          <p:nvPr/>
        </p:nvSpPr>
        <p:spPr bwMode="auto">
          <a:xfrm flipV="1">
            <a:off x="227825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35" name="Line 75"/>
          <p:cNvSpPr>
            <a:spLocks noChangeShapeType="1"/>
          </p:cNvSpPr>
          <p:nvPr/>
        </p:nvSpPr>
        <p:spPr bwMode="auto">
          <a:xfrm>
            <a:off x="227825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36" name="Line 76"/>
          <p:cNvSpPr>
            <a:spLocks noChangeShapeType="1"/>
          </p:cNvSpPr>
          <p:nvPr/>
        </p:nvSpPr>
        <p:spPr bwMode="auto">
          <a:xfrm flipV="1">
            <a:off x="2278255" y="3301614"/>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37" name="Line 77"/>
          <p:cNvSpPr>
            <a:spLocks noChangeShapeType="1"/>
          </p:cNvSpPr>
          <p:nvPr/>
        </p:nvSpPr>
        <p:spPr bwMode="auto">
          <a:xfrm>
            <a:off x="2278255" y="947351"/>
            <a:ext cx="1588" cy="3810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38" name="Rectangle 78"/>
          <p:cNvSpPr>
            <a:spLocks noChangeArrowheads="1"/>
          </p:cNvSpPr>
          <p:nvPr/>
        </p:nvSpPr>
        <p:spPr bwMode="auto">
          <a:xfrm>
            <a:off x="2227455" y="3368290"/>
            <a:ext cx="115416"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20</a:t>
            </a:r>
            <a:endParaRPr lang="en-US">
              <a:latin typeface="Arial" pitchFamily="34" charset="0"/>
            </a:endParaRPr>
          </a:p>
        </p:txBody>
      </p:sp>
      <p:sp>
        <p:nvSpPr>
          <p:cNvPr id="66639" name="Line 79"/>
          <p:cNvSpPr>
            <a:spLocks noChangeShapeType="1"/>
          </p:cNvSpPr>
          <p:nvPr/>
        </p:nvSpPr>
        <p:spPr bwMode="auto">
          <a:xfrm flipV="1">
            <a:off x="2479868"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40" name="Line 80"/>
          <p:cNvSpPr>
            <a:spLocks noChangeShapeType="1"/>
          </p:cNvSpPr>
          <p:nvPr/>
        </p:nvSpPr>
        <p:spPr bwMode="auto">
          <a:xfrm>
            <a:off x="2479868"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41" name="Line 81"/>
          <p:cNvSpPr>
            <a:spLocks noChangeShapeType="1"/>
          </p:cNvSpPr>
          <p:nvPr/>
        </p:nvSpPr>
        <p:spPr bwMode="auto">
          <a:xfrm flipV="1">
            <a:off x="267989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42" name="Line 82"/>
          <p:cNvSpPr>
            <a:spLocks noChangeShapeType="1"/>
          </p:cNvSpPr>
          <p:nvPr/>
        </p:nvSpPr>
        <p:spPr bwMode="auto">
          <a:xfrm>
            <a:off x="267989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43" name="Line 83"/>
          <p:cNvSpPr>
            <a:spLocks noChangeShapeType="1"/>
          </p:cNvSpPr>
          <p:nvPr/>
        </p:nvSpPr>
        <p:spPr bwMode="auto">
          <a:xfrm flipV="1">
            <a:off x="267989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44" name="Line 84"/>
          <p:cNvSpPr>
            <a:spLocks noChangeShapeType="1"/>
          </p:cNvSpPr>
          <p:nvPr/>
        </p:nvSpPr>
        <p:spPr bwMode="auto">
          <a:xfrm>
            <a:off x="267989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45" name="Line 85"/>
          <p:cNvSpPr>
            <a:spLocks noChangeShapeType="1"/>
          </p:cNvSpPr>
          <p:nvPr/>
        </p:nvSpPr>
        <p:spPr bwMode="auto">
          <a:xfrm flipV="1">
            <a:off x="267989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46" name="Line 86"/>
          <p:cNvSpPr>
            <a:spLocks noChangeShapeType="1"/>
          </p:cNvSpPr>
          <p:nvPr/>
        </p:nvSpPr>
        <p:spPr bwMode="auto">
          <a:xfrm>
            <a:off x="267989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47" name="Line 87"/>
          <p:cNvSpPr>
            <a:spLocks noChangeShapeType="1"/>
          </p:cNvSpPr>
          <p:nvPr/>
        </p:nvSpPr>
        <p:spPr bwMode="auto">
          <a:xfrm flipV="1">
            <a:off x="267989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48" name="Line 88"/>
          <p:cNvSpPr>
            <a:spLocks noChangeShapeType="1"/>
          </p:cNvSpPr>
          <p:nvPr/>
        </p:nvSpPr>
        <p:spPr bwMode="auto">
          <a:xfrm>
            <a:off x="267989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49" name="Line 89"/>
          <p:cNvSpPr>
            <a:spLocks noChangeShapeType="1"/>
          </p:cNvSpPr>
          <p:nvPr/>
        </p:nvSpPr>
        <p:spPr bwMode="auto">
          <a:xfrm flipV="1">
            <a:off x="267989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50" name="Line 90"/>
          <p:cNvSpPr>
            <a:spLocks noChangeShapeType="1"/>
          </p:cNvSpPr>
          <p:nvPr/>
        </p:nvSpPr>
        <p:spPr bwMode="auto">
          <a:xfrm>
            <a:off x="267989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51" name="Line 91"/>
          <p:cNvSpPr>
            <a:spLocks noChangeShapeType="1"/>
          </p:cNvSpPr>
          <p:nvPr/>
        </p:nvSpPr>
        <p:spPr bwMode="auto">
          <a:xfrm flipV="1">
            <a:off x="267989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52" name="Line 92"/>
          <p:cNvSpPr>
            <a:spLocks noChangeShapeType="1"/>
          </p:cNvSpPr>
          <p:nvPr/>
        </p:nvSpPr>
        <p:spPr bwMode="auto">
          <a:xfrm>
            <a:off x="267989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53" name="Line 93"/>
          <p:cNvSpPr>
            <a:spLocks noChangeShapeType="1"/>
          </p:cNvSpPr>
          <p:nvPr/>
        </p:nvSpPr>
        <p:spPr bwMode="auto">
          <a:xfrm flipV="1">
            <a:off x="267989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54" name="Line 94"/>
          <p:cNvSpPr>
            <a:spLocks noChangeShapeType="1"/>
          </p:cNvSpPr>
          <p:nvPr/>
        </p:nvSpPr>
        <p:spPr bwMode="auto">
          <a:xfrm>
            <a:off x="267989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55" name="Line 95"/>
          <p:cNvSpPr>
            <a:spLocks noChangeShapeType="1"/>
          </p:cNvSpPr>
          <p:nvPr/>
        </p:nvSpPr>
        <p:spPr bwMode="auto">
          <a:xfrm flipV="1">
            <a:off x="267989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56" name="Line 96"/>
          <p:cNvSpPr>
            <a:spLocks noChangeShapeType="1"/>
          </p:cNvSpPr>
          <p:nvPr/>
        </p:nvSpPr>
        <p:spPr bwMode="auto">
          <a:xfrm>
            <a:off x="267989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57" name="Line 97"/>
          <p:cNvSpPr>
            <a:spLocks noChangeShapeType="1"/>
          </p:cNvSpPr>
          <p:nvPr/>
        </p:nvSpPr>
        <p:spPr bwMode="auto">
          <a:xfrm flipV="1">
            <a:off x="2679893" y="3301614"/>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58" name="Line 98"/>
          <p:cNvSpPr>
            <a:spLocks noChangeShapeType="1"/>
          </p:cNvSpPr>
          <p:nvPr/>
        </p:nvSpPr>
        <p:spPr bwMode="auto">
          <a:xfrm>
            <a:off x="2679893" y="947351"/>
            <a:ext cx="1588" cy="3810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59" name="Rectangle 99"/>
          <p:cNvSpPr>
            <a:spLocks noChangeArrowheads="1"/>
          </p:cNvSpPr>
          <p:nvPr/>
        </p:nvSpPr>
        <p:spPr bwMode="auto">
          <a:xfrm>
            <a:off x="2627505" y="3368290"/>
            <a:ext cx="115416"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30</a:t>
            </a:r>
            <a:endParaRPr lang="en-US">
              <a:latin typeface="Arial" pitchFamily="34" charset="0"/>
            </a:endParaRPr>
          </a:p>
        </p:txBody>
      </p:sp>
      <p:sp>
        <p:nvSpPr>
          <p:cNvPr id="66660" name="Line 100"/>
          <p:cNvSpPr>
            <a:spLocks noChangeShapeType="1"/>
          </p:cNvSpPr>
          <p:nvPr/>
        </p:nvSpPr>
        <p:spPr bwMode="auto">
          <a:xfrm flipV="1">
            <a:off x="2879918"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61" name="Line 101"/>
          <p:cNvSpPr>
            <a:spLocks noChangeShapeType="1"/>
          </p:cNvSpPr>
          <p:nvPr/>
        </p:nvSpPr>
        <p:spPr bwMode="auto">
          <a:xfrm>
            <a:off x="2879918"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62" name="Line 102"/>
          <p:cNvSpPr>
            <a:spLocks noChangeShapeType="1"/>
          </p:cNvSpPr>
          <p:nvPr/>
        </p:nvSpPr>
        <p:spPr bwMode="auto">
          <a:xfrm flipV="1">
            <a:off x="307994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63" name="Line 103"/>
          <p:cNvSpPr>
            <a:spLocks noChangeShapeType="1"/>
          </p:cNvSpPr>
          <p:nvPr/>
        </p:nvSpPr>
        <p:spPr bwMode="auto">
          <a:xfrm>
            <a:off x="307994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64" name="Line 104"/>
          <p:cNvSpPr>
            <a:spLocks noChangeShapeType="1"/>
          </p:cNvSpPr>
          <p:nvPr/>
        </p:nvSpPr>
        <p:spPr bwMode="auto">
          <a:xfrm flipV="1">
            <a:off x="307994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65" name="Line 105"/>
          <p:cNvSpPr>
            <a:spLocks noChangeShapeType="1"/>
          </p:cNvSpPr>
          <p:nvPr/>
        </p:nvSpPr>
        <p:spPr bwMode="auto">
          <a:xfrm>
            <a:off x="307994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66" name="Line 106"/>
          <p:cNvSpPr>
            <a:spLocks noChangeShapeType="1"/>
          </p:cNvSpPr>
          <p:nvPr/>
        </p:nvSpPr>
        <p:spPr bwMode="auto">
          <a:xfrm flipV="1">
            <a:off x="307994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67" name="Line 107"/>
          <p:cNvSpPr>
            <a:spLocks noChangeShapeType="1"/>
          </p:cNvSpPr>
          <p:nvPr/>
        </p:nvSpPr>
        <p:spPr bwMode="auto">
          <a:xfrm>
            <a:off x="307994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68" name="Line 108"/>
          <p:cNvSpPr>
            <a:spLocks noChangeShapeType="1"/>
          </p:cNvSpPr>
          <p:nvPr/>
        </p:nvSpPr>
        <p:spPr bwMode="auto">
          <a:xfrm flipV="1">
            <a:off x="307994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69" name="Line 109"/>
          <p:cNvSpPr>
            <a:spLocks noChangeShapeType="1"/>
          </p:cNvSpPr>
          <p:nvPr/>
        </p:nvSpPr>
        <p:spPr bwMode="auto">
          <a:xfrm>
            <a:off x="307994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70" name="Line 110"/>
          <p:cNvSpPr>
            <a:spLocks noChangeShapeType="1"/>
          </p:cNvSpPr>
          <p:nvPr/>
        </p:nvSpPr>
        <p:spPr bwMode="auto">
          <a:xfrm flipV="1">
            <a:off x="307994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71" name="Line 111"/>
          <p:cNvSpPr>
            <a:spLocks noChangeShapeType="1"/>
          </p:cNvSpPr>
          <p:nvPr/>
        </p:nvSpPr>
        <p:spPr bwMode="auto">
          <a:xfrm>
            <a:off x="307994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72" name="Line 112"/>
          <p:cNvSpPr>
            <a:spLocks noChangeShapeType="1"/>
          </p:cNvSpPr>
          <p:nvPr/>
        </p:nvSpPr>
        <p:spPr bwMode="auto">
          <a:xfrm flipV="1">
            <a:off x="307994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73" name="Line 113"/>
          <p:cNvSpPr>
            <a:spLocks noChangeShapeType="1"/>
          </p:cNvSpPr>
          <p:nvPr/>
        </p:nvSpPr>
        <p:spPr bwMode="auto">
          <a:xfrm>
            <a:off x="307994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74" name="Line 114"/>
          <p:cNvSpPr>
            <a:spLocks noChangeShapeType="1"/>
          </p:cNvSpPr>
          <p:nvPr/>
        </p:nvSpPr>
        <p:spPr bwMode="auto">
          <a:xfrm flipV="1">
            <a:off x="307994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75" name="Line 115"/>
          <p:cNvSpPr>
            <a:spLocks noChangeShapeType="1"/>
          </p:cNvSpPr>
          <p:nvPr/>
        </p:nvSpPr>
        <p:spPr bwMode="auto">
          <a:xfrm>
            <a:off x="307994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76" name="Line 116"/>
          <p:cNvSpPr>
            <a:spLocks noChangeShapeType="1"/>
          </p:cNvSpPr>
          <p:nvPr/>
        </p:nvSpPr>
        <p:spPr bwMode="auto">
          <a:xfrm flipV="1">
            <a:off x="307994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77" name="Line 117"/>
          <p:cNvSpPr>
            <a:spLocks noChangeShapeType="1"/>
          </p:cNvSpPr>
          <p:nvPr/>
        </p:nvSpPr>
        <p:spPr bwMode="auto">
          <a:xfrm>
            <a:off x="307994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78" name="Line 118"/>
          <p:cNvSpPr>
            <a:spLocks noChangeShapeType="1"/>
          </p:cNvSpPr>
          <p:nvPr/>
        </p:nvSpPr>
        <p:spPr bwMode="auto">
          <a:xfrm flipV="1">
            <a:off x="3079943" y="3301614"/>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79" name="Line 119"/>
          <p:cNvSpPr>
            <a:spLocks noChangeShapeType="1"/>
          </p:cNvSpPr>
          <p:nvPr/>
        </p:nvSpPr>
        <p:spPr bwMode="auto">
          <a:xfrm>
            <a:off x="3079943" y="947351"/>
            <a:ext cx="1588" cy="3810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80" name="Rectangle 120"/>
          <p:cNvSpPr>
            <a:spLocks noChangeArrowheads="1"/>
          </p:cNvSpPr>
          <p:nvPr/>
        </p:nvSpPr>
        <p:spPr bwMode="auto">
          <a:xfrm>
            <a:off x="3027555" y="3368290"/>
            <a:ext cx="115416"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40</a:t>
            </a:r>
            <a:endParaRPr lang="en-US">
              <a:latin typeface="Arial" pitchFamily="34" charset="0"/>
            </a:endParaRPr>
          </a:p>
        </p:txBody>
      </p:sp>
      <p:sp>
        <p:nvSpPr>
          <p:cNvPr id="66681" name="Line 121"/>
          <p:cNvSpPr>
            <a:spLocks noChangeShapeType="1"/>
          </p:cNvSpPr>
          <p:nvPr/>
        </p:nvSpPr>
        <p:spPr bwMode="auto">
          <a:xfrm flipV="1">
            <a:off x="3279968"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82" name="Line 122"/>
          <p:cNvSpPr>
            <a:spLocks noChangeShapeType="1"/>
          </p:cNvSpPr>
          <p:nvPr/>
        </p:nvSpPr>
        <p:spPr bwMode="auto">
          <a:xfrm>
            <a:off x="3279968"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83" name="Line 123"/>
          <p:cNvSpPr>
            <a:spLocks noChangeShapeType="1"/>
          </p:cNvSpPr>
          <p:nvPr/>
        </p:nvSpPr>
        <p:spPr bwMode="auto">
          <a:xfrm flipV="1">
            <a:off x="347999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84" name="Line 124"/>
          <p:cNvSpPr>
            <a:spLocks noChangeShapeType="1"/>
          </p:cNvSpPr>
          <p:nvPr/>
        </p:nvSpPr>
        <p:spPr bwMode="auto">
          <a:xfrm>
            <a:off x="347999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85" name="Line 125"/>
          <p:cNvSpPr>
            <a:spLocks noChangeShapeType="1"/>
          </p:cNvSpPr>
          <p:nvPr/>
        </p:nvSpPr>
        <p:spPr bwMode="auto">
          <a:xfrm flipV="1">
            <a:off x="347999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86" name="Line 126"/>
          <p:cNvSpPr>
            <a:spLocks noChangeShapeType="1"/>
          </p:cNvSpPr>
          <p:nvPr/>
        </p:nvSpPr>
        <p:spPr bwMode="auto">
          <a:xfrm>
            <a:off x="347999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87" name="Line 127"/>
          <p:cNvSpPr>
            <a:spLocks noChangeShapeType="1"/>
          </p:cNvSpPr>
          <p:nvPr/>
        </p:nvSpPr>
        <p:spPr bwMode="auto">
          <a:xfrm flipV="1">
            <a:off x="347999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88" name="Line 128"/>
          <p:cNvSpPr>
            <a:spLocks noChangeShapeType="1"/>
          </p:cNvSpPr>
          <p:nvPr/>
        </p:nvSpPr>
        <p:spPr bwMode="auto">
          <a:xfrm>
            <a:off x="347999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89" name="Line 129"/>
          <p:cNvSpPr>
            <a:spLocks noChangeShapeType="1"/>
          </p:cNvSpPr>
          <p:nvPr/>
        </p:nvSpPr>
        <p:spPr bwMode="auto">
          <a:xfrm flipV="1">
            <a:off x="347999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90" name="Line 130"/>
          <p:cNvSpPr>
            <a:spLocks noChangeShapeType="1"/>
          </p:cNvSpPr>
          <p:nvPr/>
        </p:nvSpPr>
        <p:spPr bwMode="auto">
          <a:xfrm>
            <a:off x="347999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91" name="Line 131"/>
          <p:cNvSpPr>
            <a:spLocks noChangeShapeType="1"/>
          </p:cNvSpPr>
          <p:nvPr/>
        </p:nvSpPr>
        <p:spPr bwMode="auto">
          <a:xfrm flipV="1">
            <a:off x="347999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92" name="Line 132"/>
          <p:cNvSpPr>
            <a:spLocks noChangeShapeType="1"/>
          </p:cNvSpPr>
          <p:nvPr/>
        </p:nvSpPr>
        <p:spPr bwMode="auto">
          <a:xfrm>
            <a:off x="347999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93" name="Line 133"/>
          <p:cNvSpPr>
            <a:spLocks noChangeShapeType="1"/>
          </p:cNvSpPr>
          <p:nvPr/>
        </p:nvSpPr>
        <p:spPr bwMode="auto">
          <a:xfrm flipV="1">
            <a:off x="347999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94" name="Line 134"/>
          <p:cNvSpPr>
            <a:spLocks noChangeShapeType="1"/>
          </p:cNvSpPr>
          <p:nvPr/>
        </p:nvSpPr>
        <p:spPr bwMode="auto">
          <a:xfrm>
            <a:off x="347999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95" name="Line 135"/>
          <p:cNvSpPr>
            <a:spLocks noChangeShapeType="1"/>
          </p:cNvSpPr>
          <p:nvPr/>
        </p:nvSpPr>
        <p:spPr bwMode="auto">
          <a:xfrm flipV="1">
            <a:off x="347999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96" name="Line 136"/>
          <p:cNvSpPr>
            <a:spLocks noChangeShapeType="1"/>
          </p:cNvSpPr>
          <p:nvPr/>
        </p:nvSpPr>
        <p:spPr bwMode="auto">
          <a:xfrm>
            <a:off x="347999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97" name="Line 137"/>
          <p:cNvSpPr>
            <a:spLocks noChangeShapeType="1"/>
          </p:cNvSpPr>
          <p:nvPr/>
        </p:nvSpPr>
        <p:spPr bwMode="auto">
          <a:xfrm flipV="1">
            <a:off x="347999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98" name="Line 138"/>
          <p:cNvSpPr>
            <a:spLocks noChangeShapeType="1"/>
          </p:cNvSpPr>
          <p:nvPr/>
        </p:nvSpPr>
        <p:spPr bwMode="auto">
          <a:xfrm>
            <a:off x="347999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699" name="Line 139"/>
          <p:cNvSpPr>
            <a:spLocks noChangeShapeType="1"/>
          </p:cNvSpPr>
          <p:nvPr/>
        </p:nvSpPr>
        <p:spPr bwMode="auto">
          <a:xfrm flipV="1">
            <a:off x="3479993" y="3301614"/>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00" name="Line 140"/>
          <p:cNvSpPr>
            <a:spLocks noChangeShapeType="1"/>
          </p:cNvSpPr>
          <p:nvPr/>
        </p:nvSpPr>
        <p:spPr bwMode="auto">
          <a:xfrm>
            <a:off x="3479993" y="947351"/>
            <a:ext cx="1588" cy="3810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01" name="Rectangle 141"/>
          <p:cNvSpPr>
            <a:spLocks noChangeArrowheads="1"/>
          </p:cNvSpPr>
          <p:nvPr/>
        </p:nvSpPr>
        <p:spPr bwMode="auto">
          <a:xfrm>
            <a:off x="3429193" y="3368290"/>
            <a:ext cx="115416"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50</a:t>
            </a:r>
            <a:endParaRPr lang="en-US">
              <a:latin typeface="Arial" pitchFamily="34" charset="0"/>
            </a:endParaRPr>
          </a:p>
        </p:txBody>
      </p:sp>
      <p:sp>
        <p:nvSpPr>
          <p:cNvPr id="66702" name="Line 142"/>
          <p:cNvSpPr>
            <a:spLocks noChangeShapeType="1"/>
          </p:cNvSpPr>
          <p:nvPr/>
        </p:nvSpPr>
        <p:spPr bwMode="auto">
          <a:xfrm flipV="1">
            <a:off x="368160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03" name="Line 143"/>
          <p:cNvSpPr>
            <a:spLocks noChangeShapeType="1"/>
          </p:cNvSpPr>
          <p:nvPr/>
        </p:nvSpPr>
        <p:spPr bwMode="auto">
          <a:xfrm>
            <a:off x="368160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04" name="Line 144"/>
          <p:cNvSpPr>
            <a:spLocks noChangeShapeType="1"/>
          </p:cNvSpPr>
          <p:nvPr/>
        </p:nvSpPr>
        <p:spPr bwMode="auto">
          <a:xfrm flipV="1">
            <a:off x="388163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05" name="Line 145"/>
          <p:cNvSpPr>
            <a:spLocks noChangeShapeType="1"/>
          </p:cNvSpPr>
          <p:nvPr/>
        </p:nvSpPr>
        <p:spPr bwMode="auto">
          <a:xfrm>
            <a:off x="388163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06" name="Line 146"/>
          <p:cNvSpPr>
            <a:spLocks noChangeShapeType="1"/>
          </p:cNvSpPr>
          <p:nvPr/>
        </p:nvSpPr>
        <p:spPr bwMode="auto">
          <a:xfrm flipV="1">
            <a:off x="388163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07" name="Line 147"/>
          <p:cNvSpPr>
            <a:spLocks noChangeShapeType="1"/>
          </p:cNvSpPr>
          <p:nvPr/>
        </p:nvSpPr>
        <p:spPr bwMode="auto">
          <a:xfrm>
            <a:off x="388163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08" name="Line 148"/>
          <p:cNvSpPr>
            <a:spLocks noChangeShapeType="1"/>
          </p:cNvSpPr>
          <p:nvPr/>
        </p:nvSpPr>
        <p:spPr bwMode="auto">
          <a:xfrm flipV="1">
            <a:off x="388163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09" name="Line 149"/>
          <p:cNvSpPr>
            <a:spLocks noChangeShapeType="1"/>
          </p:cNvSpPr>
          <p:nvPr/>
        </p:nvSpPr>
        <p:spPr bwMode="auto">
          <a:xfrm>
            <a:off x="388163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10" name="Line 150"/>
          <p:cNvSpPr>
            <a:spLocks noChangeShapeType="1"/>
          </p:cNvSpPr>
          <p:nvPr/>
        </p:nvSpPr>
        <p:spPr bwMode="auto">
          <a:xfrm flipV="1">
            <a:off x="388163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11" name="Line 151"/>
          <p:cNvSpPr>
            <a:spLocks noChangeShapeType="1"/>
          </p:cNvSpPr>
          <p:nvPr/>
        </p:nvSpPr>
        <p:spPr bwMode="auto">
          <a:xfrm>
            <a:off x="388163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12" name="Line 152"/>
          <p:cNvSpPr>
            <a:spLocks noChangeShapeType="1"/>
          </p:cNvSpPr>
          <p:nvPr/>
        </p:nvSpPr>
        <p:spPr bwMode="auto">
          <a:xfrm flipV="1">
            <a:off x="388163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13" name="Line 153"/>
          <p:cNvSpPr>
            <a:spLocks noChangeShapeType="1"/>
          </p:cNvSpPr>
          <p:nvPr/>
        </p:nvSpPr>
        <p:spPr bwMode="auto">
          <a:xfrm>
            <a:off x="388163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14" name="Line 154"/>
          <p:cNvSpPr>
            <a:spLocks noChangeShapeType="1"/>
          </p:cNvSpPr>
          <p:nvPr/>
        </p:nvSpPr>
        <p:spPr bwMode="auto">
          <a:xfrm flipV="1">
            <a:off x="388163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15" name="Line 155"/>
          <p:cNvSpPr>
            <a:spLocks noChangeShapeType="1"/>
          </p:cNvSpPr>
          <p:nvPr/>
        </p:nvSpPr>
        <p:spPr bwMode="auto">
          <a:xfrm>
            <a:off x="388163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16" name="Line 156"/>
          <p:cNvSpPr>
            <a:spLocks noChangeShapeType="1"/>
          </p:cNvSpPr>
          <p:nvPr/>
        </p:nvSpPr>
        <p:spPr bwMode="auto">
          <a:xfrm flipV="1">
            <a:off x="388163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17" name="Line 157"/>
          <p:cNvSpPr>
            <a:spLocks noChangeShapeType="1"/>
          </p:cNvSpPr>
          <p:nvPr/>
        </p:nvSpPr>
        <p:spPr bwMode="auto">
          <a:xfrm>
            <a:off x="388163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18" name="Line 158"/>
          <p:cNvSpPr>
            <a:spLocks noChangeShapeType="1"/>
          </p:cNvSpPr>
          <p:nvPr/>
        </p:nvSpPr>
        <p:spPr bwMode="auto">
          <a:xfrm flipV="1">
            <a:off x="388163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19" name="Line 159"/>
          <p:cNvSpPr>
            <a:spLocks noChangeShapeType="1"/>
          </p:cNvSpPr>
          <p:nvPr/>
        </p:nvSpPr>
        <p:spPr bwMode="auto">
          <a:xfrm>
            <a:off x="388163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20" name="Line 160"/>
          <p:cNvSpPr>
            <a:spLocks noChangeShapeType="1"/>
          </p:cNvSpPr>
          <p:nvPr/>
        </p:nvSpPr>
        <p:spPr bwMode="auto">
          <a:xfrm flipV="1">
            <a:off x="3881630" y="3301614"/>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21" name="Line 161"/>
          <p:cNvSpPr>
            <a:spLocks noChangeShapeType="1"/>
          </p:cNvSpPr>
          <p:nvPr/>
        </p:nvSpPr>
        <p:spPr bwMode="auto">
          <a:xfrm>
            <a:off x="3881630" y="947351"/>
            <a:ext cx="1588" cy="3810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22" name="Rectangle 162"/>
          <p:cNvSpPr>
            <a:spLocks noChangeArrowheads="1"/>
          </p:cNvSpPr>
          <p:nvPr/>
        </p:nvSpPr>
        <p:spPr bwMode="auto">
          <a:xfrm>
            <a:off x="3829243" y="3368290"/>
            <a:ext cx="115416"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60</a:t>
            </a:r>
            <a:endParaRPr lang="en-US">
              <a:latin typeface="Arial" pitchFamily="34" charset="0"/>
            </a:endParaRPr>
          </a:p>
        </p:txBody>
      </p:sp>
      <p:sp>
        <p:nvSpPr>
          <p:cNvPr id="66723" name="Line 163"/>
          <p:cNvSpPr>
            <a:spLocks noChangeShapeType="1"/>
          </p:cNvSpPr>
          <p:nvPr/>
        </p:nvSpPr>
        <p:spPr bwMode="auto">
          <a:xfrm flipV="1">
            <a:off x="408165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24" name="Line 164"/>
          <p:cNvSpPr>
            <a:spLocks noChangeShapeType="1"/>
          </p:cNvSpPr>
          <p:nvPr/>
        </p:nvSpPr>
        <p:spPr bwMode="auto">
          <a:xfrm>
            <a:off x="408165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25" name="Line 165"/>
          <p:cNvSpPr>
            <a:spLocks noChangeShapeType="1"/>
          </p:cNvSpPr>
          <p:nvPr/>
        </p:nvSpPr>
        <p:spPr bwMode="auto">
          <a:xfrm flipV="1">
            <a:off x="428168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26" name="Line 166"/>
          <p:cNvSpPr>
            <a:spLocks noChangeShapeType="1"/>
          </p:cNvSpPr>
          <p:nvPr/>
        </p:nvSpPr>
        <p:spPr bwMode="auto">
          <a:xfrm>
            <a:off x="428168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27" name="Line 167"/>
          <p:cNvSpPr>
            <a:spLocks noChangeShapeType="1"/>
          </p:cNvSpPr>
          <p:nvPr/>
        </p:nvSpPr>
        <p:spPr bwMode="auto">
          <a:xfrm flipV="1">
            <a:off x="428168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28" name="Line 168"/>
          <p:cNvSpPr>
            <a:spLocks noChangeShapeType="1"/>
          </p:cNvSpPr>
          <p:nvPr/>
        </p:nvSpPr>
        <p:spPr bwMode="auto">
          <a:xfrm>
            <a:off x="428168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29" name="Line 169"/>
          <p:cNvSpPr>
            <a:spLocks noChangeShapeType="1"/>
          </p:cNvSpPr>
          <p:nvPr/>
        </p:nvSpPr>
        <p:spPr bwMode="auto">
          <a:xfrm flipV="1">
            <a:off x="428168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30" name="Line 170"/>
          <p:cNvSpPr>
            <a:spLocks noChangeShapeType="1"/>
          </p:cNvSpPr>
          <p:nvPr/>
        </p:nvSpPr>
        <p:spPr bwMode="auto">
          <a:xfrm>
            <a:off x="428168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31" name="Line 171"/>
          <p:cNvSpPr>
            <a:spLocks noChangeShapeType="1"/>
          </p:cNvSpPr>
          <p:nvPr/>
        </p:nvSpPr>
        <p:spPr bwMode="auto">
          <a:xfrm flipV="1">
            <a:off x="428168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32" name="Line 172"/>
          <p:cNvSpPr>
            <a:spLocks noChangeShapeType="1"/>
          </p:cNvSpPr>
          <p:nvPr/>
        </p:nvSpPr>
        <p:spPr bwMode="auto">
          <a:xfrm>
            <a:off x="428168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33" name="Line 173"/>
          <p:cNvSpPr>
            <a:spLocks noChangeShapeType="1"/>
          </p:cNvSpPr>
          <p:nvPr/>
        </p:nvSpPr>
        <p:spPr bwMode="auto">
          <a:xfrm flipV="1">
            <a:off x="428168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34" name="Line 174"/>
          <p:cNvSpPr>
            <a:spLocks noChangeShapeType="1"/>
          </p:cNvSpPr>
          <p:nvPr/>
        </p:nvSpPr>
        <p:spPr bwMode="auto">
          <a:xfrm>
            <a:off x="428168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35" name="Line 175"/>
          <p:cNvSpPr>
            <a:spLocks noChangeShapeType="1"/>
          </p:cNvSpPr>
          <p:nvPr/>
        </p:nvSpPr>
        <p:spPr bwMode="auto">
          <a:xfrm flipV="1">
            <a:off x="428168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36" name="Line 176"/>
          <p:cNvSpPr>
            <a:spLocks noChangeShapeType="1"/>
          </p:cNvSpPr>
          <p:nvPr/>
        </p:nvSpPr>
        <p:spPr bwMode="auto">
          <a:xfrm>
            <a:off x="428168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37" name="Line 177"/>
          <p:cNvSpPr>
            <a:spLocks noChangeShapeType="1"/>
          </p:cNvSpPr>
          <p:nvPr/>
        </p:nvSpPr>
        <p:spPr bwMode="auto">
          <a:xfrm flipV="1">
            <a:off x="428168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38" name="Line 178"/>
          <p:cNvSpPr>
            <a:spLocks noChangeShapeType="1"/>
          </p:cNvSpPr>
          <p:nvPr/>
        </p:nvSpPr>
        <p:spPr bwMode="auto">
          <a:xfrm>
            <a:off x="428168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39" name="Line 179"/>
          <p:cNvSpPr>
            <a:spLocks noChangeShapeType="1"/>
          </p:cNvSpPr>
          <p:nvPr/>
        </p:nvSpPr>
        <p:spPr bwMode="auto">
          <a:xfrm flipV="1">
            <a:off x="428168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40" name="Line 180"/>
          <p:cNvSpPr>
            <a:spLocks noChangeShapeType="1"/>
          </p:cNvSpPr>
          <p:nvPr/>
        </p:nvSpPr>
        <p:spPr bwMode="auto">
          <a:xfrm>
            <a:off x="428168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41" name="Line 181"/>
          <p:cNvSpPr>
            <a:spLocks noChangeShapeType="1"/>
          </p:cNvSpPr>
          <p:nvPr/>
        </p:nvSpPr>
        <p:spPr bwMode="auto">
          <a:xfrm flipV="1">
            <a:off x="4281680" y="3301614"/>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42" name="Line 182"/>
          <p:cNvSpPr>
            <a:spLocks noChangeShapeType="1"/>
          </p:cNvSpPr>
          <p:nvPr/>
        </p:nvSpPr>
        <p:spPr bwMode="auto">
          <a:xfrm>
            <a:off x="4281680" y="947351"/>
            <a:ext cx="1588" cy="3810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43" name="Rectangle 183"/>
          <p:cNvSpPr>
            <a:spLocks noChangeArrowheads="1"/>
          </p:cNvSpPr>
          <p:nvPr/>
        </p:nvSpPr>
        <p:spPr bwMode="auto">
          <a:xfrm>
            <a:off x="4229293" y="3368290"/>
            <a:ext cx="115416"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70</a:t>
            </a:r>
            <a:endParaRPr lang="en-US">
              <a:latin typeface="Arial" pitchFamily="34" charset="0"/>
            </a:endParaRPr>
          </a:p>
        </p:txBody>
      </p:sp>
      <p:sp>
        <p:nvSpPr>
          <p:cNvPr id="66744" name="Line 184"/>
          <p:cNvSpPr>
            <a:spLocks noChangeShapeType="1"/>
          </p:cNvSpPr>
          <p:nvPr/>
        </p:nvSpPr>
        <p:spPr bwMode="auto">
          <a:xfrm flipV="1">
            <a:off x="448170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45" name="Line 185"/>
          <p:cNvSpPr>
            <a:spLocks noChangeShapeType="1"/>
          </p:cNvSpPr>
          <p:nvPr/>
        </p:nvSpPr>
        <p:spPr bwMode="auto">
          <a:xfrm>
            <a:off x="448170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46" name="Line 186"/>
          <p:cNvSpPr>
            <a:spLocks noChangeShapeType="1"/>
          </p:cNvSpPr>
          <p:nvPr/>
        </p:nvSpPr>
        <p:spPr bwMode="auto">
          <a:xfrm flipV="1">
            <a:off x="468173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47" name="Line 187"/>
          <p:cNvSpPr>
            <a:spLocks noChangeShapeType="1"/>
          </p:cNvSpPr>
          <p:nvPr/>
        </p:nvSpPr>
        <p:spPr bwMode="auto">
          <a:xfrm>
            <a:off x="468173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48" name="Line 188"/>
          <p:cNvSpPr>
            <a:spLocks noChangeShapeType="1"/>
          </p:cNvSpPr>
          <p:nvPr/>
        </p:nvSpPr>
        <p:spPr bwMode="auto">
          <a:xfrm flipV="1">
            <a:off x="468173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49" name="Line 189"/>
          <p:cNvSpPr>
            <a:spLocks noChangeShapeType="1"/>
          </p:cNvSpPr>
          <p:nvPr/>
        </p:nvSpPr>
        <p:spPr bwMode="auto">
          <a:xfrm>
            <a:off x="468173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50" name="Line 190"/>
          <p:cNvSpPr>
            <a:spLocks noChangeShapeType="1"/>
          </p:cNvSpPr>
          <p:nvPr/>
        </p:nvSpPr>
        <p:spPr bwMode="auto">
          <a:xfrm flipV="1">
            <a:off x="468173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51" name="Line 191"/>
          <p:cNvSpPr>
            <a:spLocks noChangeShapeType="1"/>
          </p:cNvSpPr>
          <p:nvPr/>
        </p:nvSpPr>
        <p:spPr bwMode="auto">
          <a:xfrm>
            <a:off x="468173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52" name="Line 192"/>
          <p:cNvSpPr>
            <a:spLocks noChangeShapeType="1"/>
          </p:cNvSpPr>
          <p:nvPr/>
        </p:nvSpPr>
        <p:spPr bwMode="auto">
          <a:xfrm flipV="1">
            <a:off x="468173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53" name="Line 193"/>
          <p:cNvSpPr>
            <a:spLocks noChangeShapeType="1"/>
          </p:cNvSpPr>
          <p:nvPr/>
        </p:nvSpPr>
        <p:spPr bwMode="auto">
          <a:xfrm>
            <a:off x="468173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54" name="Line 194"/>
          <p:cNvSpPr>
            <a:spLocks noChangeShapeType="1"/>
          </p:cNvSpPr>
          <p:nvPr/>
        </p:nvSpPr>
        <p:spPr bwMode="auto">
          <a:xfrm flipV="1">
            <a:off x="468173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55" name="Line 195"/>
          <p:cNvSpPr>
            <a:spLocks noChangeShapeType="1"/>
          </p:cNvSpPr>
          <p:nvPr/>
        </p:nvSpPr>
        <p:spPr bwMode="auto">
          <a:xfrm>
            <a:off x="468173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56" name="Line 196"/>
          <p:cNvSpPr>
            <a:spLocks noChangeShapeType="1"/>
          </p:cNvSpPr>
          <p:nvPr/>
        </p:nvSpPr>
        <p:spPr bwMode="auto">
          <a:xfrm flipV="1">
            <a:off x="468173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57" name="Line 197"/>
          <p:cNvSpPr>
            <a:spLocks noChangeShapeType="1"/>
          </p:cNvSpPr>
          <p:nvPr/>
        </p:nvSpPr>
        <p:spPr bwMode="auto">
          <a:xfrm>
            <a:off x="468173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58" name="Line 198"/>
          <p:cNvSpPr>
            <a:spLocks noChangeShapeType="1"/>
          </p:cNvSpPr>
          <p:nvPr/>
        </p:nvSpPr>
        <p:spPr bwMode="auto">
          <a:xfrm flipV="1">
            <a:off x="468173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59" name="Line 199"/>
          <p:cNvSpPr>
            <a:spLocks noChangeShapeType="1"/>
          </p:cNvSpPr>
          <p:nvPr/>
        </p:nvSpPr>
        <p:spPr bwMode="auto">
          <a:xfrm>
            <a:off x="468173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60" name="Line 200"/>
          <p:cNvSpPr>
            <a:spLocks noChangeShapeType="1"/>
          </p:cNvSpPr>
          <p:nvPr/>
        </p:nvSpPr>
        <p:spPr bwMode="auto">
          <a:xfrm flipV="1">
            <a:off x="4681730"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61" name="Line 201"/>
          <p:cNvSpPr>
            <a:spLocks noChangeShapeType="1"/>
          </p:cNvSpPr>
          <p:nvPr/>
        </p:nvSpPr>
        <p:spPr bwMode="auto">
          <a:xfrm>
            <a:off x="4681730"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62" name="Line 202"/>
          <p:cNvSpPr>
            <a:spLocks noChangeShapeType="1"/>
          </p:cNvSpPr>
          <p:nvPr/>
        </p:nvSpPr>
        <p:spPr bwMode="auto">
          <a:xfrm flipV="1">
            <a:off x="4681730" y="3301614"/>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63" name="Line 203"/>
          <p:cNvSpPr>
            <a:spLocks noChangeShapeType="1"/>
          </p:cNvSpPr>
          <p:nvPr/>
        </p:nvSpPr>
        <p:spPr bwMode="auto">
          <a:xfrm>
            <a:off x="4681730" y="947351"/>
            <a:ext cx="1588" cy="3810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64" name="Rectangle 204"/>
          <p:cNvSpPr>
            <a:spLocks noChangeArrowheads="1"/>
          </p:cNvSpPr>
          <p:nvPr/>
        </p:nvSpPr>
        <p:spPr bwMode="auto">
          <a:xfrm>
            <a:off x="4630930" y="3368290"/>
            <a:ext cx="115416"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80</a:t>
            </a:r>
            <a:endParaRPr lang="en-US">
              <a:latin typeface="Arial" pitchFamily="34" charset="0"/>
            </a:endParaRPr>
          </a:p>
        </p:txBody>
      </p:sp>
      <p:sp>
        <p:nvSpPr>
          <p:cNvPr id="66765" name="Line 205"/>
          <p:cNvSpPr>
            <a:spLocks noChangeShapeType="1"/>
          </p:cNvSpPr>
          <p:nvPr/>
        </p:nvSpPr>
        <p:spPr bwMode="auto">
          <a:xfrm flipV="1">
            <a:off x="488334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67" name="Line 207"/>
          <p:cNvSpPr>
            <a:spLocks noChangeShapeType="1"/>
          </p:cNvSpPr>
          <p:nvPr/>
        </p:nvSpPr>
        <p:spPr bwMode="auto">
          <a:xfrm>
            <a:off x="488334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68" name="Line 208"/>
          <p:cNvSpPr>
            <a:spLocks noChangeShapeType="1"/>
          </p:cNvSpPr>
          <p:nvPr/>
        </p:nvSpPr>
        <p:spPr bwMode="auto">
          <a:xfrm flipV="1">
            <a:off x="5083368"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69" name="Line 209"/>
          <p:cNvSpPr>
            <a:spLocks noChangeShapeType="1"/>
          </p:cNvSpPr>
          <p:nvPr/>
        </p:nvSpPr>
        <p:spPr bwMode="auto">
          <a:xfrm>
            <a:off x="5083368"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70" name="Line 210"/>
          <p:cNvSpPr>
            <a:spLocks noChangeShapeType="1"/>
          </p:cNvSpPr>
          <p:nvPr/>
        </p:nvSpPr>
        <p:spPr bwMode="auto">
          <a:xfrm flipV="1">
            <a:off x="5083368"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71" name="Line 211"/>
          <p:cNvSpPr>
            <a:spLocks noChangeShapeType="1"/>
          </p:cNvSpPr>
          <p:nvPr/>
        </p:nvSpPr>
        <p:spPr bwMode="auto">
          <a:xfrm>
            <a:off x="5083368"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72" name="Line 212"/>
          <p:cNvSpPr>
            <a:spLocks noChangeShapeType="1"/>
          </p:cNvSpPr>
          <p:nvPr/>
        </p:nvSpPr>
        <p:spPr bwMode="auto">
          <a:xfrm flipV="1">
            <a:off x="5083368"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73" name="Line 213"/>
          <p:cNvSpPr>
            <a:spLocks noChangeShapeType="1"/>
          </p:cNvSpPr>
          <p:nvPr/>
        </p:nvSpPr>
        <p:spPr bwMode="auto">
          <a:xfrm>
            <a:off x="5083368"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74" name="Line 214"/>
          <p:cNvSpPr>
            <a:spLocks noChangeShapeType="1"/>
          </p:cNvSpPr>
          <p:nvPr/>
        </p:nvSpPr>
        <p:spPr bwMode="auto">
          <a:xfrm flipV="1">
            <a:off x="5083368"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75" name="Line 215"/>
          <p:cNvSpPr>
            <a:spLocks noChangeShapeType="1"/>
          </p:cNvSpPr>
          <p:nvPr/>
        </p:nvSpPr>
        <p:spPr bwMode="auto">
          <a:xfrm>
            <a:off x="5083368"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76" name="Line 216"/>
          <p:cNvSpPr>
            <a:spLocks noChangeShapeType="1"/>
          </p:cNvSpPr>
          <p:nvPr/>
        </p:nvSpPr>
        <p:spPr bwMode="auto">
          <a:xfrm flipV="1">
            <a:off x="5083368"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77" name="Line 217"/>
          <p:cNvSpPr>
            <a:spLocks noChangeShapeType="1"/>
          </p:cNvSpPr>
          <p:nvPr/>
        </p:nvSpPr>
        <p:spPr bwMode="auto">
          <a:xfrm>
            <a:off x="5083368"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78" name="Line 218"/>
          <p:cNvSpPr>
            <a:spLocks noChangeShapeType="1"/>
          </p:cNvSpPr>
          <p:nvPr/>
        </p:nvSpPr>
        <p:spPr bwMode="auto">
          <a:xfrm flipV="1">
            <a:off x="5083368"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79" name="Line 219"/>
          <p:cNvSpPr>
            <a:spLocks noChangeShapeType="1"/>
          </p:cNvSpPr>
          <p:nvPr/>
        </p:nvSpPr>
        <p:spPr bwMode="auto">
          <a:xfrm>
            <a:off x="5083368"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80" name="Line 220"/>
          <p:cNvSpPr>
            <a:spLocks noChangeShapeType="1"/>
          </p:cNvSpPr>
          <p:nvPr/>
        </p:nvSpPr>
        <p:spPr bwMode="auto">
          <a:xfrm flipV="1">
            <a:off x="5083368"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81" name="Line 221"/>
          <p:cNvSpPr>
            <a:spLocks noChangeShapeType="1"/>
          </p:cNvSpPr>
          <p:nvPr/>
        </p:nvSpPr>
        <p:spPr bwMode="auto">
          <a:xfrm>
            <a:off x="5083368"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82" name="Line 222"/>
          <p:cNvSpPr>
            <a:spLocks noChangeShapeType="1"/>
          </p:cNvSpPr>
          <p:nvPr/>
        </p:nvSpPr>
        <p:spPr bwMode="auto">
          <a:xfrm flipV="1">
            <a:off x="5083368"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83" name="Line 223"/>
          <p:cNvSpPr>
            <a:spLocks noChangeShapeType="1"/>
          </p:cNvSpPr>
          <p:nvPr/>
        </p:nvSpPr>
        <p:spPr bwMode="auto">
          <a:xfrm>
            <a:off x="5083368"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84" name="Line 224"/>
          <p:cNvSpPr>
            <a:spLocks noChangeShapeType="1"/>
          </p:cNvSpPr>
          <p:nvPr/>
        </p:nvSpPr>
        <p:spPr bwMode="auto">
          <a:xfrm flipV="1">
            <a:off x="5083368" y="3301614"/>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85" name="Line 225"/>
          <p:cNvSpPr>
            <a:spLocks noChangeShapeType="1"/>
          </p:cNvSpPr>
          <p:nvPr/>
        </p:nvSpPr>
        <p:spPr bwMode="auto">
          <a:xfrm>
            <a:off x="5083368" y="947351"/>
            <a:ext cx="1588" cy="3810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86" name="Rectangle 226"/>
          <p:cNvSpPr>
            <a:spLocks noChangeArrowheads="1"/>
          </p:cNvSpPr>
          <p:nvPr/>
        </p:nvSpPr>
        <p:spPr bwMode="auto">
          <a:xfrm>
            <a:off x="5030980" y="3368290"/>
            <a:ext cx="115416"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90</a:t>
            </a:r>
            <a:endParaRPr lang="en-US">
              <a:latin typeface="Arial" pitchFamily="34" charset="0"/>
            </a:endParaRPr>
          </a:p>
        </p:txBody>
      </p:sp>
      <p:sp>
        <p:nvSpPr>
          <p:cNvPr id="66787" name="Line 227"/>
          <p:cNvSpPr>
            <a:spLocks noChangeShapeType="1"/>
          </p:cNvSpPr>
          <p:nvPr/>
        </p:nvSpPr>
        <p:spPr bwMode="auto">
          <a:xfrm flipV="1">
            <a:off x="528339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88" name="Line 228"/>
          <p:cNvSpPr>
            <a:spLocks noChangeShapeType="1"/>
          </p:cNvSpPr>
          <p:nvPr/>
        </p:nvSpPr>
        <p:spPr bwMode="auto">
          <a:xfrm>
            <a:off x="528339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89" name="Line 229"/>
          <p:cNvSpPr>
            <a:spLocks noChangeShapeType="1"/>
          </p:cNvSpPr>
          <p:nvPr/>
        </p:nvSpPr>
        <p:spPr bwMode="auto">
          <a:xfrm flipV="1">
            <a:off x="5483418"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90" name="Line 230"/>
          <p:cNvSpPr>
            <a:spLocks noChangeShapeType="1"/>
          </p:cNvSpPr>
          <p:nvPr/>
        </p:nvSpPr>
        <p:spPr bwMode="auto">
          <a:xfrm>
            <a:off x="5483418"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91" name="Line 231"/>
          <p:cNvSpPr>
            <a:spLocks noChangeShapeType="1"/>
          </p:cNvSpPr>
          <p:nvPr/>
        </p:nvSpPr>
        <p:spPr bwMode="auto">
          <a:xfrm flipV="1">
            <a:off x="5483418"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92" name="Line 232"/>
          <p:cNvSpPr>
            <a:spLocks noChangeShapeType="1"/>
          </p:cNvSpPr>
          <p:nvPr/>
        </p:nvSpPr>
        <p:spPr bwMode="auto">
          <a:xfrm>
            <a:off x="5483418"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93" name="Line 233"/>
          <p:cNvSpPr>
            <a:spLocks noChangeShapeType="1"/>
          </p:cNvSpPr>
          <p:nvPr/>
        </p:nvSpPr>
        <p:spPr bwMode="auto">
          <a:xfrm flipV="1">
            <a:off x="5483418"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94" name="Line 234"/>
          <p:cNvSpPr>
            <a:spLocks noChangeShapeType="1"/>
          </p:cNvSpPr>
          <p:nvPr/>
        </p:nvSpPr>
        <p:spPr bwMode="auto">
          <a:xfrm>
            <a:off x="5483418"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95" name="Line 235"/>
          <p:cNvSpPr>
            <a:spLocks noChangeShapeType="1"/>
          </p:cNvSpPr>
          <p:nvPr/>
        </p:nvSpPr>
        <p:spPr bwMode="auto">
          <a:xfrm flipV="1">
            <a:off x="5483418"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96" name="Line 236"/>
          <p:cNvSpPr>
            <a:spLocks noChangeShapeType="1"/>
          </p:cNvSpPr>
          <p:nvPr/>
        </p:nvSpPr>
        <p:spPr bwMode="auto">
          <a:xfrm>
            <a:off x="5483418"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97" name="Line 237"/>
          <p:cNvSpPr>
            <a:spLocks noChangeShapeType="1"/>
          </p:cNvSpPr>
          <p:nvPr/>
        </p:nvSpPr>
        <p:spPr bwMode="auto">
          <a:xfrm flipV="1">
            <a:off x="5483418"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98" name="Line 238"/>
          <p:cNvSpPr>
            <a:spLocks noChangeShapeType="1"/>
          </p:cNvSpPr>
          <p:nvPr/>
        </p:nvSpPr>
        <p:spPr bwMode="auto">
          <a:xfrm>
            <a:off x="5483418"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799" name="Line 239"/>
          <p:cNvSpPr>
            <a:spLocks noChangeShapeType="1"/>
          </p:cNvSpPr>
          <p:nvPr/>
        </p:nvSpPr>
        <p:spPr bwMode="auto">
          <a:xfrm flipV="1">
            <a:off x="5483418"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00" name="Line 240"/>
          <p:cNvSpPr>
            <a:spLocks noChangeShapeType="1"/>
          </p:cNvSpPr>
          <p:nvPr/>
        </p:nvSpPr>
        <p:spPr bwMode="auto">
          <a:xfrm>
            <a:off x="5483418"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01" name="Line 241"/>
          <p:cNvSpPr>
            <a:spLocks noChangeShapeType="1"/>
          </p:cNvSpPr>
          <p:nvPr/>
        </p:nvSpPr>
        <p:spPr bwMode="auto">
          <a:xfrm flipV="1">
            <a:off x="5483418"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02" name="Line 242"/>
          <p:cNvSpPr>
            <a:spLocks noChangeShapeType="1"/>
          </p:cNvSpPr>
          <p:nvPr/>
        </p:nvSpPr>
        <p:spPr bwMode="auto">
          <a:xfrm>
            <a:off x="5483418"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03" name="Line 243"/>
          <p:cNvSpPr>
            <a:spLocks noChangeShapeType="1"/>
          </p:cNvSpPr>
          <p:nvPr/>
        </p:nvSpPr>
        <p:spPr bwMode="auto">
          <a:xfrm flipV="1">
            <a:off x="5483418"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04" name="Line 244"/>
          <p:cNvSpPr>
            <a:spLocks noChangeShapeType="1"/>
          </p:cNvSpPr>
          <p:nvPr/>
        </p:nvSpPr>
        <p:spPr bwMode="auto">
          <a:xfrm>
            <a:off x="5483418"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05" name="Line 245"/>
          <p:cNvSpPr>
            <a:spLocks noChangeShapeType="1"/>
          </p:cNvSpPr>
          <p:nvPr/>
        </p:nvSpPr>
        <p:spPr bwMode="auto">
          <a:xfrm flipV="1">
            <a:off x="5483418" y="3301614"/>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06" name="Line 246"/>
          <p:cNvSpPr>
            <a:spLocks noChangeShapeType="1"/>
          </p:cNvSpPr>
          <p:nvPr/>
        </p:nvSpPr>
        <p:spPr bwMode="auto">
          <a:xfrm>
            <a:off x="5483418" y="947351"/>
            <a:ext cx="1588" cy="3810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07" name="Rectangle 247"/>
          <p:cNvSpPr>
            <a:spLocks noChangeArrowheads="1"/>
          </p:cNvSpPr>
          <p:nvPr/>
        </p:nvSpPr>
        <p:spPr bwMode="auto">
          <a:xfrm>
            <a:off x="5408805" y="3368290"/>
            <a:ext cx="173124"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100</a:t>
            </a:r>
            <a:endParaRPr lang="en-US">
              <a:latin typeface="Arial" pitchFamily="34" charset="0"/>
            </a:endParaRPr>
          </a:p>
        </p:txBody>
      </p:sp>
      <p:sp>
        <p:nvSpPr>
          <p:cNvPr id="66808" name="Line 248"/>
          <p:cNvSpPr>
            <a:spLocks noChangeShapeType="1"/>
          </p:cNvSpPr>
          <p:nvPr/>
        </p:nvSpPr>
        <p:spPr bwMode="auto">
          <a:xfrm flipV="1">
            <a:off x="5683443"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09" name="Line 249"/>
          <p:cNvSpPr>
            <a:spLocks noChangeShapeType="1"/>
          </p:cNvSpPr>
          <p:nvPr/>
        </p:nvSpPr>
        <p:spPr bwMode="auto">
          <a:xfrm>
            <a:off x="5683443"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10" name="Line 250"/>
          <p:cNvSpPr>
            <a:spLocks noChangeShapeType="1"/>
          </p:cNvSpPr>
          <p:nvPr/>
        </p:nvSpPr>
        <p:spPr bwMode="auto">
          <a:xfrm flipV="1">
            <a:off x="589140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11" name="Line 251"/>
          <p:cNvSpPr>
            <a:spLocks noChangeShapeType="1"/>
          </p:cNvSpPr>
          <p:nvPr/>
        </p:nvSpPr>
        <p:spPr bwMode="auto">
          <a:xfrm>
            <a:off x="589140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12" name="Line 252"/>
          <p:cNvSpPr>
            <a:spLocks noChangeShapeType="1"/>
          </p:cNvSpPr>
          <p:nvPr/>
        </p:nvSpPr>
        <p:spPr bwMode="auto">
          <a:xfrm flipV="1">
            <a:off x="589140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13" name="Line 253"/>
          <p:cNvSpPr>
            <a:spLocks noChangeShapeType="1"/>
          </p:cNvSpPr>
          <p:nvPr/>
        </p:nvSpPr>
        <p:spPr bwMode="auto">
          <a:xfrm>
            <a:off x="589140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14" name="Line 254"/>
          <p:cNvSpPr>
            <a:spLocks noChangeShapeType="1"/>
          </p:cNvSpPr>
          <p:nvPr/>
        </p:nvSpPr>
        <p:spPr bwMode="auto">
          <a:xfrm flipV="1">
            <a:off x="589140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15" name="Line 255"/>
          <p:cNvSpPr>
            <a:spLocks noChangeShapeType="1"/>
          </p:cNvSpPr>
          <p:nvPr/>
        </p:nvSpPr>
        <p:spPr bwMode="auto">
          <a:xfrm>
            <a:off x="589140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16" name="Line 256"/>
          <p:cNvSpPr>
            <a:spLocks noChangeShapeType="1"/>
          </p:cNvSpPr>
          <p:nvPr/>
        </p:nvSpPr>
        <p:spPr bwMode="auto">
          <a:xfrm flipV="1">
            <a:off x="589140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17" name="Line 257"/>
          <p:cNvSpPr>
            <a:spLocks noChangeShapeType="1"/>
          </p:cNvSpPr>
          <p:nvPr/>
        </p:nvSpPr>
        <p:spPr bwMode="auto">
          <a:xfrm>
            <a:off x="589140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18" name="Line 258"/>
          <p:cNvSpPr>
            <a:spLocks noChangeShapeType="1"/>
          </p:cNvSpPr>
          <p:nvPr/>
        </p:nvSpPr>
        <p:spPr bwMode="auto">
          <a:xfrm flipV="1">
            <a:off x="589140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19" name="Line 259"/>
          <p:cNvSpPr>
            <a:spLocks noChangeShapeType="1"/>
          </p:cNvSpPr>
          <p:nvPr/>
        </p:nvSpPr>
        <p:spPr bwMode="auto">
          <a:xfrm>
            <a:off x="589140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20" name="Line 260"/>
          <p:cNvSpPr>
            <a:spLocks noChangeShapeType="1"/>
          </p:cNvSpPr>
          <p:nvPr/>
        </p:nvSpPr>
        <p:spPr bwMode="auto">
          <a:xfrm flipV="1">
            <a:off x="589140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21" name="Line 261"/>
          <p:cNvSpPr>
            <a:spLocks noChangeShapeType="1"/>
          </p:cNvSpPr>
          <p:nvPr/>
        </p:nvSpPr>
        <p:spPr bwMode="auto">
          <a:xfrm>
            <a:off x="589140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22" name="Line 262"/>
          <p:cNvSpPr>
            <a:spLocks noChangeShapeType="1"/>
          </p:cNvSpPr>
          <p:nvPr/>
        </p:nvSpPr>
        <p:spPr bwMode="auto">
          <a:xfrm flipV="1">
            <a:off x="589140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23" name="Line 263"/>
          <p:cNvSpPr>
            <a:spLocks noChangeShapeType="1"/>
          </p:cNvSpPr>
          <p:nvPr/>
        </p:nvSpPr>
        <p:spPr bwMode="auto">
          <a:xfrm>
            <a:off x="589140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24" name="Line 264"/>
          <p:cNvSpPr>
            <a:spLocks noChangeShapeType="1"/>
          </p:cNvSpPr>
          <p:nvPr/>
        </p:nvSpPr>
        <p:spPr bwMode="auto">
          <a:xfrm flipV="1">
            <a:off x="5891405" y="3323840"/>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25" name="Line 265"/>
          <p:cNvSpPr>
            <a:spLocks noChangeShapeType="1"/>
          </p:cNvSpPr>
          <p:nvPr/>
        </p:nvSpPr>
        <p:spPr bwMode="auto">
          <a:xfrm>
            <a:off x="5891405" y="947352"/>
            <a:ext cx="1588" cy="1587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26" name="Line 266"/>
          <p:cNvSpPr>
            <a:spLocks noChangeShapeType="1"/>
          </p:cNvSpPr>
          <p:nvPr/>
        </p:nvSpPr>
        <p:spPr bwMode="auto">
          <a:xfrm flipV="1">
            <a:off x="5891405" y="3301614"/>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27" name="Line 267"/>
          <p:cNvSpPr>
            <a:spLocks noChangeShapeType="1"/>
          </p:cNvSpPr>
          <p:nvPr/>
        </p:nvSpPr>
        <p:spPr bwMode="auto">
          <a:xfrm>
            <a:off x="5891405" y="947351"/>
            <a:ext cx="1588" cy="3810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28" name="Rectangle 268"/>
          <p:cNvSpPr>
            <a:spLocks noChangeArrowheads="1"/>
          </p:cNvSpPr>
          <p:nvPr/>
        </p:nvSpPr>
        <p:spPr bwMode="auto">
          <a:xfrm>
            <a:off x="5816793" y="3368290"/>
            <a:ext cx="173124"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110</a:t>
            </a:r>
            <a:endParaRPr lang="en-US">
              <a:latin typeface="Arial" pitchFamily="34" charset="0"/>
            </a:endParaRPr>
          </a:p>
        </p:txBody>
      </p:sp>
      <p:sp>
        <p:nvSpPr>
          <p:cNvPr id="66829" name="Line 269"/>
          <p:cNvSpPr>
            <a:spLocks noChangeShapeType="1"/>
          </p:cNvSpPr>
          <p:nvPr/>
        </p:nvSpPr>
        <p:spPr bwMode="auto">
          <a:xfrm>
            <a:off x="1478156" y="3346064"/>
            <a:ext cx="365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30" name="Line 270"/>
          <p:cNvSpPr>
            <a:spLocks noChangeShapeType="1"/>
          </p:cNvSpPr>
          <p:nvPr/>
        </p:nvSpPr>
        <p:spPr bwMode="auto">
          <a:xfrm flipH="1">
            <a:off x="5846955" y="3346064"/>
            <a:ext cx="4445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31" name="Rectangle 271"/>
          <p:cNvSpPr>
            <a:spLocks noChangeArrowheads="1"/>
          </p:cNvSpPr>
          <p:nvPr/>
        </p:nvSpPr>
        <p:spPr bwMode="auto">
          <a:xfrm>
            <a:off x="1395605" y="3287327"/>
            <a:ext cx="57708"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0</a:t>
            </a:r>
            <a:endParaRPr lang="en-US">
              <a:latin typeface="Arial" pitchFamily="34" charset="0"/>
            </a:endParaRPr>
          </a:p>
        </p:txBody>
      </p:sp>
      <p:sp>
        <p:nvSpPr>
          <p:cNvPr id="66832" name="Line 272"/>
          <p:cNvSpPr>
            <a:spLocks noChangeShapeType="1"/>
          </p:cNvSpPr>
          <p:nvPr/>
        </p:nvSpPr>
        <p:spPr bwMode="auto">
          <a:xfrm>
            <a:off x="1478155" y="3190489"/>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33" name="Line 273"/>
          <p:cNvSpPr>
            <a:spLocks noChangeShapeType="1"/>
          </p:cNvSpPr>
          <p:nvPr/>
        </p:nvSpPr>
        <p:spPr bwMode="auto">
          <a:xfrm flipH="1">
            <a:off x="5869181" y="3190489"/>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34" name="Line 274"/>
          <p:cNvSpPr>
            <a:spLocks noChangeShapeType="1"/>
          </p:cNvSpPr>
          <p:nvPr/>
        </p:nvSpPr>
        <p:spPr bwMode="auto">
          <a:xfrm>
            <a:off x="1478155" y="304285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35" name="Line 275"/>
          <p:cNvSpPr>
            <a:spLocks noChangeShapeType="1"/>
          </p:cNvSpPr>
          <p:nvPr/>
        </p:nvSpPr>
        <p:spPr bwMode="auto">
          <a:xfrm flipH="1">
            <a:off x="5869181" y="304285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36" name="Line 276"/>
          <p:cNvSpPr>
            <a:spLocks noChangeShapeType="1"/>
          </p:cNvSpPr>
          <p:nvPr/>
        </p:nvSpPr>
        <p:spPr bwMode="auto">
          <a:xfrm>
            <a:off x="1478155" y="304285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37" name="Line 277"/>
          <p:cNvSpPr>
            <a:spLocks noChangeShapeType="1"/>
          </p:cNvSpPr>
          <p:nvPr/>
        </p:nvSpPr>
        <p:spPr bwMode="auto">
          <a:xfrm flipH="1">
            <a:off x="5869181" y="304285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38" name="Line 278"/>
          <p:cNvSpPr>
            <a:spLocks noChangeShapeType="1"/>
          </p:cNvSpPr>
          <p:nvPr/>
        </p:nvSpPr>
        <p:spPr bwMode="auto">
          <a:xfrm>
            <a:off x="1478155" y="304285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39" name="Line 279"/>
          <p:cNvSpPr>
            <a:spLocks noChangeShapeType="1"/>
          </p:cNvSpPr>
          <p:nvPr/>
        </p:nvSpPr>
        <p:spPr bwMode="auto">
          <a:xfrm flipH="1">
            <a:off x="5869181" y="304285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40" name="Line 280"/>
          <p:cNvSpPr>
            <a:spLocks noChangeShapeType="1"/>
          </p:cNvSpPr>
          <p:nvPr/>
        </p:nvSpPr>
        <p:spPr bwMode="auto">
          <a:xfrm>
            <a:off x="1478155" y="304285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41" name="Line 281"/>
          <p:cNvSpPr>
            <a:spLocks noChangeShapeType="1"/>
          </p:cNvSpPr>
          <p:nvPr/>
        </p:nvSpPr>
        <p:spPr bwMode="auto">
          <a:xfrm flipH="1">
            <a:off x="5869181" y="304285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42" name="Line 282"/>
          <p:cNvSpPr>
            <a:spLocks noChangeShapeType="1"/>
          </p:cNvSpPr>
          <p:nvPr/>
        </p:nvSpPr>
        <p:spPr bwMode="auto">
          <a:xfrm>
            <a:off x="1478155" y="304285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43" name="Line 283"/>
          <p:cNvSpPr>
            <a:spLocks noChangeShapeType="1"/>
          </p:cNvSpPr>
          <p:nvPr/>
        </p:nvSpPr>
        <p:spPr bwMode="auto">
          <a:xfrm flipH="1">
            <a:off x="5869181" y="304285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44" name="Line 284"/>
          <p:cNvSpPr>
            <a:spLocks noChangeShapeType="1"/>
          </p:cNvSpPr>
          <p:nvPr/>
        </p:nvSpPr>
        <p:spPr bwMode="auto">
          <a:xfrm>
            <a:off x="1478155" y="304285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45" name="Line 285"/>
          <p:cNvSpPr>
            <a:spLocks noChangeShapeType="1"/>
          </p:cNvSpPr>
          <p:nvPr/>
        </p:nvSpPr>
        <p:spPr bwMode="auto">
          <a:xfrm flipH="1">
            <a:off x="5869181" y="304285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46" name="Line 286"/>
          <p:cNvSpPr>
            <a:spLocks noChangeShapeType="1"/>
          </p:cNvSpPr>
          <p:nvPr/>
        </p:nvSpPr>
        <p:spPr bwMode="auto">
          <a:xfrm>
            <a:off x="1478155" y="304285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47" name="Line 287"/>
          <p:cNvSpPr>
            <a:spLocks noChangeShapeType="1"/>
          </p:cNvSpPr>
          <p:nvPr/>
        </p:nvSpPr>
        <p:spPr bwMode="auto">
          <a:xfrm flipH="1">
            <a:off x="5869181" y="304285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48" name="Line 288"/>
          <p:cNvSpPr>
            <a:spLocks noChangeShapeType="1"/>
          </p:cNvSpPr>
          <p:nvPr/>
        </p:nvSpPr>
        <p:spPr bwMode="auto">
          <a:xfrm>
            <a:off x="1478155" y="304285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49" name="Line 289"/>
          <p:cNvSpPr>
            <a:spLocks noChangeShapeType="1"/>
          </p:cNvSpPr>
          <p:nvPr/>
        </p:nvSpPr>
        <p:spPr bwMode="auto">
          <a:xfrm flipH="1">
            <a:off x="5869181" y="304285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50" name="Line 290"/>
          <p:cNvSpPr>
            <a:spLocks noChangeShapeType="1"/>
          </p:cNvSpPr>
          <p:nvPr/>
        </p:nvSpPr>
        <p:spPr bwMode="auto">
          <a:xfrm>
            <a:off x="1478156" y="3042851"/>
            <a:ext cx="365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51" name="Line 291"/>
          <p:cNvSpPr>
            <a:spLocks noChangeShapeType="1"/>
          </p:cNvSpPr>
          <p:nvPr/>
        </p:nvSpPr>
        <p:spPr bwMode="auto">
          <a:xfrm flipH="1">
            <a:off x="5846955" y="3042851"/>
            <a:ext cx="4445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52" name="Rectangle 292"/>
          <p:cNvSpPr>
            <a:spLocks noChangeArrowheads="1"/>
          </p:cNvSpPr>
          <p:nvPr/>
        </p:nvSpPr>
        <p:spPr bwMode="auto">
          <a:xfrm>
            <a:off x="1292418" y="2984115"/>
            <a:ext cx="173124"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500</a:t>
            </a:r>
            <a:endParaRPr lang="en-US">
              <a:latin typeface="Arial" pitchFamily="34" charset="0"/>
            </a:endParaRPr>
          </a:p>
        </p:txBody>
      </p:sp>
      <p:sp>
        <p:nvSpPr>
          <p:cNvPr id="66853" name="Line 293"/>
          <p:cNvSpPr>
            <a:spLocks noChangeShapeType="1"/>
          </p:cNvSpPr>
          <p:nvPr/>
        </p:nvSpPr>
        <p:spPr bwMode="auto">
          <a:xfrm>
            <a:off x="1478155" y="2895214"/>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54" name="Line 294"/>
          <p:cNvSpPr>
            <a:spLocks noChangeShapeType="1"/>
          </p:cNvSpPr>
          <p:nvPr/>
        </p:nvSpPr>
        <p:spPr bwMode="auto">
          <a:xfrm flipH="1">
            <a:off x="5869181" y="2895214"/>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55" name="Line 295"/>
          <p:cNvSpPr>
            <a:spLocks noChangeShapeType="1"/>
          </p:cNvSpPr>
          <p:nvPr/>
        </p:nvSpPr>
        <p:spPr bwMode="auto">
          <a:xfrm>
            <a:off x="1478155" y="2745989"/>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56" name="Line 296"/>
          <p:cNvSpPr>
            <a:spLocks noChangeShapeType="1"/>
          </p:cNvSpPr>
          <p:nvPr/>
        </p:nvSpPr>
        <p:spPr bwMode="auto">
          <a:xfrm flipH="1">
            <a:off x="5869181" y="2745989"/>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57" name="Line 297"/>
          <p:cNvSpPr>
            <a:spLocks noChangeShapeType="1"/>
          </p:cNvSpPr>
          <p:nvPr/>
        </p:nvSpPr>
        <p:spPr bwMode="auto">
          <a:xfrm>
            <a:off x="1478155" y="2745989"/>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58" name="Line 298"/>
          <p:cNvSpPr>
            <a:spLocks noChangeShapeType="1"/>
          </p:cNvSpPr>
          <p:nvPr/>
        </p:nvSpPr>
        <p:spPr bwMode="auto">
          <a:xfrm flipH="1">
            <a:off x="5869181" y="2745989"/>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59" name="Line 299"/>
          <p:cNvSpPr>
            <a:spLocks noChangeShapeType="1"/>
          </p:cNvSpPr>
          <p:nvPr/>
        </p:nvSpPr>
        <p:spPr bwMode="auto">
          <a:xfrm>
            <a:off x="1478155" y="2745989"/>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60" name="Line 300"/>
          <p:cNvSpPr>
            <a:spLocks noChangeShapeType="1"/>
          </p:cNvSpPr>
          <p:nvPr/>
        </p:nvSpPr>
        <p:spPr bwMode="auto">
          <a:xfrm flipH="1">
            <a:off x="5869181" y="2745989"/>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61" name="Line 301"/>
          <p:cNvSpPr>
            <a:spLocks noChangeShapeType="1"/>
          </p:cNvSpPr>
          <p:nvPr/>
        </p:nvSpPr>
        <p:spPr bwMode="auto">
          <a:xfrm>
            <a:off x="1478155" y="2745989"/>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62" name="Line 302"/>
          <p:cNvSpPr>
            <a:spLocks noChangeShapeType="1"/>
          </p:cNvSpPr>
          <p:nvPr/>
        </p:nvSpPr>
        <p:spPr bwMode="auto">
          <a:xfrm flipH="1">
            <a:off x="5869181" y="2745989"/>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63" name="Line 303"/>
          <p:cNvSpPr>
            <a:spLocks noChangeShapeType="1"/>
          </p:cNvSpPr>
          <p:nvPr/>
        </p:nvSpPr>
        <p:spPr bwMode="auto">
          <a:xfrm>
            <a:off x="1478155" y="2745989"/>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64" name="Line 304"/>
          <p:cNvSpPr>
            <a:spLocks noChangeShapeType="1"/>
          </p:cNvSpPr>
          <p:nvPr/>
        </p:nvSpPr>
        <p:spPr bwMode="auto">
          <a:xfrm flipH="1">
            <a:off x="5869181" y="2745989"/>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65" name="Line 305"/>
          <p:cNvSpPr>
            <a:spLocks noChangeShapeType="1"/>
          </p:cNvSpPr>
          <p:nvPr/>
        </p:nvSpPr>
        <p:spPr bwMode="auto">
          <a:xfrm>
            <a:off x="1478155" y="2745989"/>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66" name="Line 306"/>
          <p:cNvSpPr>
            <a:spLocks noChangeShapeType="1"/>
          </p:cNvSpPr>
          <p:nvPr/>
        </p:nvSpPr>
        <p:spPr bwMode="auto">
          <a:xfrm flipH="1">
            <a:off x="5869181" y="2745989"/>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67" name="Line 307"/>
          <p:cNvSpPr>
            <a:spLocks noChangeShapeType="1"/>
          </p:cNvSpPr>
          <p:nvPr/>
        </p:nvSpPr>
        <p:spPr bwMode="auto">
          <a:xfrm>
            <a:off x="1478155" y="2745989"/>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68" name="Line 308"/>
          <p:cNvSpPr>
            <a:spLocks noChangeShapeType="1"/>
          </p:cNvSpPr>
          <p:nvPr/>
        </p:nvSpPr>
        <p:spPr bwMode="auto">
          <a:xfrm flipH="1">
            <a:off x="5869181" y="2745989"/>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69" name="Line 309"/>
          <p:cNvSpPr>
            <a:spLocks noChangeShapeType="1"/>
          </p:cNvSpPr>
          <p:nvPr/>
        </p:nvSpPr>
        <p:spPr bwMode="auto">
          <a:xfrm>
            <a:off x="1478155" y="2745989"/>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70" name="Line 310"/>
          <p:cNvSpPr>
            <a:spLocks noChangeShapeType="1"/>
          </p:cNvSpPr>
          <p:nvPr/>
        </p:nvSpPr>
        <p:spPr bwMode="auto">
          <a:xfrm flipH="1">
            <a:off x="5869181" y="2745989"/>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71" name="Line 311"/>
          <p:cNvSpPr>
            <a:spLocks noChangeShapeType="1"/>
          </p:cNvSpPr>
          <p:nvPr/>
        </p:nvSpPr>
        <p:spPr bwMode="auto">
          <a:xfrm>
            <a:off x="1478156" y="2745989"/>
            <a:ext cx="365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72" name="Line 312"/>
          <p:cNvSpPr>
            <a:spLocks noChangeShapeType="1"/>
          </p:cNvSpPr>
          <p:nvPr/>
        </p:nvSpPr>
        <p:spPr bwMode="auto">
          <a:xfrm flipH="1">
            <a:off x="5846955" y="2745989"/>
            <a:ext cx="4445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73" name="Rectangle 313"/>
          <p:cNvSpPr>
            <a:spLocks noChangeArrowheads="1"/>
          </p:cNvSpPr>
          <p:nvPr/>
        </p:nvSpPr>
        <p:spPr bwMode="auto">
          <a:xfrm>
            <a:off x="1240030" y="2687252"/>
            <a:ext cx="230832"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1000</a:t>
            </a:r>
            <a:endParaRPr lang="en-US">
              <a:latin typeface="Arial" pitchFamily="34" charset="0"/>
            </a:endParaRPr>
          </a:p>
        </p:txBody>
      </p:sp>
      <p:sp>
        <p:nvSpPr>
          <p:cNvPr id="66874" name="Line 314"/>
          <p:cNvSpPr>
            <a:spLocks noChangeShapeType="1"/>
          </p:cNvSpPr>
          <p:nvPr/>
        </p:nvSpPr>
        <p:spPr bwMode="auto">
          <a:xfrm>
            <a:off x="1478155" y="2590414"/>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75" name="Line 315"/>
          <p:cNvSpPr>
            <a:spLocks noChangeShapeType="1"/>
          </p:cNvSpPr>
          <p:nvPr/>
        </p:nvSpPr>
        <p:spPr bwMode="auto">
          <a:xfrm flipH="1">
            <a:off x="5869181" y="2590414"/>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76" name="Line 316"/>
          <p:cNvSpPr>
            <a:spLocks noChangeShapeType="1"/>
          </p:cNvSpPr>
          <p:nvPr/>
        </p:nvSpPr>
        <p:spPr bwMode="auto">
          <a:xfrm>
            <a:off x="1478155" y="2442776"/>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77" name="Line 317"/>
          <p:cNvSpPr>
            <a:spLocks noChangeShapeType="1"/>
          </p:cNvSpPr>
          <p:nvPr/>
        </p:nvSpPr>
        <p:spPr bwMode="auto">
          <a:xfrm flipH="1">
            <a:off x="5869181" y="2442776"/>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78" name="Line 318"/>
          <p:cNvSpPr>
            <a:spLocks noChangeShapeType="1"/>
          </p:cNvSpPr>
          <p:nvPr/>
        </p:nvSpPr>
        <p:spPr bwMode="auto">
          <a:xfrm>
            <a:off x="1478155" y="2442776"/>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79" name="Line 319"/>
          <p:cNvSpPr>
            <a:spLocks noChangeShapeType="1"/>
          </p:cNvSpPr>
          <p:nvPr/>
        </p:nvSpPr>
        <p:spPr bwMode="auto">
          <a:xfrm flipH="1">
            <a:off x="5869181" y="2442776"/>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80" name="Line 320"/>
          <p:cNvSpPr>
            <a:spLocks noChangeShapeType="1"/>
          </p:cNvSpPr>
          <p:nvPr/>
        </p:nvSpPr>
        <p:spPr bwMode="auto">
          <a:xfrm>
            <a:off x="1478155" y="2442776"/>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81" name="Line 321"/>
          <p:cNvSpPr>
            <a:spLocks noChangeShapeType="1"/>
          </p:cNvSpPr>
          <p:nvPr/>
        </p:nvSpPr>
        <p:spPr bwMode="auto">
          <a:xfrm flipH="1">
            <a:off x="5869181" y="2442776"/>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82" name="Line 322"/>
          <p:cNvSpPr>
            <a:spLocks noChangeShapeType="1"/>
          </p:cNvSpPr>
          <p:nvPr/>
        </p:nvSpPr>
        <p:spPr bwMode="auto">
          <a:xfrm>
            <a:off x="1478155" y="2442776"/>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83" name="Line 323"/>
          <p:cNvSpPr>
            <a:spLocks noChangeShapeType="1"/>
          </p:cNvSpPr>
          <p:nvPr/>
        </p:nvSpPr>
        <p:spPr bwMode="auto">
          <a:xfrm flipH="1">
            <a:off x="5869181" y="2442776"/>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84" name="Line 324"/>
          <p:cNvSpPr>
            <a:spLocks noChangeShapeType="1"/>
          </p:cNvSpPr>
          <p:nvPr/>
        </p:nvSpPr>
        <p:spPr bwMode="auto">
          <a:xfrm>
            <a:off x="1478155" y="2442776"/>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85" name="Line 325"/>
          <p:cNvSpPr>
            <a:spLocks noChangeShapeType="1"/>
          </p:cNvSpPr>
          <p:nvPr/>
        </p:nvSpPr>
        <p:spPr bwMode="auto">
          <a:xfrm flipH="1">
            <a:off x="5869181" y="2442776"/>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86" name="Line 326"/>
          <p:cNvSpPr>
            <a:spLocks noChangeShapeType="1"/>
          </p:cNvSpPr>
          <p:nvPr/>
        </p:nvSpPr>
        <p:spPr bwMode="auto">
          <a:xfrm>
            <a:off x="1478155" y="2442776"/>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87" name="Line 327"/>
          <p:cNvSpPr>
            <a:spLocks noChangeShapeType="1"/>
          </p:cNvSpPr>
          <p:nvPr/>
        </p:nvSpPr>
        <p:spPr bwMode="auto">
          <a:xfrm flipH="1">
            <a:off x="5869181" y="2442776"/>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88" name="Line 328"/>
          <p:cNvSpPr>
            <a:spLocks noChangeShapeType="1"/>
          </p:cNvSpPr>
          <p:nvPr/>
        </p:nvSpPr>
        <p:spPr bwMode="auto">
          <a:xfrm>
            <a:off x="1478155" y="2442776"/>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89" name="Line 329"/>
          <p:cNvSpPr>
            <a:spLocks noChangeShapeType="1"/>
          </p:cNvSpPr>
          <p:nvPr/>
        </p:nvSpPr>
        <p:spPr bwMode="auto">
          <a:xfrm flipH="1">
            <a:off x="5869181" y="2442776"/>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90" name="Line 330"/>
          <p:cNvSpPr>
            <a:spLocks noChangeShapeType="1"/>
          </p:cNvSpPr>
          <p:nvPr/>
        </p:nvSpPr>
        <p:spPr bwMode="auto">
          <a:xfrm>
            <a:off x="1478155" y="2442776"/>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91" name="Line 331"/>
          <p:cNvSpPr>
            <a:spLocks noChangeShapeType="1"/>
          </p:cNvSpPr>
          <p:nvPr/>
        </p:nvSpPr>
        <p:spPr bwMode="auto">
          <a:xfrm flipH="1">
            <a:off x="5869181" y="2442776"/>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92" name="Line 332"/>
          <p:cNvSpPr>
            <a:spLocks noChangeShapeType="1"/>
          </p:cNvSpPr>
          <p:nvPr/>
        </p:nvSpPr>
        <p:spPr bwMode="auto">
          <a:xfrm>
            <a:off x="1478156" y="2442776"/>
            <a:ext cx="365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93" name="Line 333"/>
          <p:cNvSpPr>
            <a:spLocks noChangeShapeType="1"/>
          </p:cNvSpPr>
          <p:nvPr/>
        </p:nvSpPr>
        <p:spPr bwMode="auto">
          <a:xfrm flipH="1">
            <a:off x="5846955" y="2442776"/>
            <a:ext cx="4445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94" name="Rectangle 334"/>
          <p:cNvSpPr>
            <a:spLocks noChangeArrowheads="1"/>
          </p:cNvSpPr>
          <p:nvPr/>
        </p:nvSpPr>
        <p:spPr bwMode="auto">
          <a:xfrm>
            <a:off x="1240030" y="2384040"/>
            <a:ext cx="230832"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1500</a:t>
            </a:r>
            <a:endParaRPr lang="en-US">
              <a:latin typeface="Arial" pitchFamily="34" charset="0"/>
            </a:endParaRPr>
          </a:p>
        </p:txBody>
      </p:sp>
      <p:sp>
        <p:nvSpPr>
          <p:cNvPr id="66895" name="Line 335"/>
          <p:cNvSpPr>
            <a:spLocks noChangeShapeType="1"/>
          </p:cNvSpPr>
          <p:nvPr/>
        </p:nvSpPr>
        <p:spPr bwMode="auto">
          <a:xfrm>
            <a:off x="1478155" y="2295139"/>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96" name="Line 336"/>
          <p:cNvSpPr>
            <a:spLocks noChangeShapeType="1"/>
          </p:cNvSpPr>
          <p:nvPr/>
        </p:nvSpPr>
        <p:spPr bwMode="auto">
          <a:xfrm flipH="1">
            <a:off x="5869181" y="2295139"/>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97" name="Line 337"/>
          <p:cNvSpPr>
            <a:spLocks noChangeShapeType="1"/>
          </p:cNvSpPr>
          <p:nvPr/>
        </p:nvSpPr>
        <p:spPr bwMode="auto">
          <a:xfrm>
            <a:off x="1478155" y="214750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98" name="Line 338"/>
          <p:cNvSpPr>
            <a:spLocks noChangeShapeType="1"/>
          </p:cNvSpPr>
          <p:nvPr/>
        </p:nvSpPr>
        <p:spPr bwMode="auto">
          <a:xfrm flipH="1">
            <a:off x="5869181" y="214750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899" name="Line 339"/>
          <p:cNvSpPr>
            <a:spLocks noChangeShapeType="1"/>
          </p:cNvSpPr>
          <p:nvPr/>
        </p:nvSpPr>
        <p:spPr bwMode="auto">
          <a:xfrm>
            <a:off x="1478155" y="214750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00" name="Line 340"/>
          <p:cNvSpPr>
            <a:spLocks noChangeShapeType="1"/>
          </p:cNvSpPr>
          <p:nvPr/>
        </p:nvSpPr>
        <p:spPr bwMode="auto">
          <a:xfrm flipH="1">
            <a:off x="5869181" y="214750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01" name="Line 341"/>
          <p:cNvSpPr>
            <a:spLocks noChangeShapeType="1"/>
          </p:cNvSpPr>
          <p:nvPr/>
        </p:nvSpPr>
        <p:spPr bwMode="auto">
          <a:xfrm>
            <a:off x="1478155" y="214750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02" name="Line 342"/>
          <p:cNvSpPr>
            <a:spLocks noChangeShapeType="1"/>
          </p:cNvSpPr>
          <p:nvPr/>
        </p:nvSpPr>
        <p:spPr bwMode="auto">
          <a:xfrm flipH="1">
            <a:off x="5869181" y="214750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03" name="Line 343"/>
          <p:cNvSpPr>
            <a:spLocks noChangeShapeType="1"/>
          </p:cNvSpPr>
          <p:nvPr/>
        </p:nvSpPr>
        <p:spPr bwMode="auto">
          <a:xfrm>
            <a:off x="1478155" y="214750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04" name="Line 344"/>
          <p:cNvSpPr>
            <a:spLocks noChangeShapeType="1"/>
          </p:cNvSpPr>
          <p:nvPr/>
        </p:nvSpPr>
        <p:spPr bwMode="auto">
          <a:xfrm flipH="1">
            <a:off x="5869181" y="214750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05" name="Line 345"/>
          <p:cNvSpPr>
            <a:spLocks noChangeShapeType="1"/>
          </p:cNvSpPr>
          <p:nvPr/>
        </p:nvSpPr>
        <p:spPr bwMode="auto">
          <a:xfrm>
            <a:off x="1478155" y="214750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06" name="Line 346"/>
          <p:cNvSpPr>
            <a:spLocks noChangeShapeType="1"/>
          </p:cNvSpPr>
          <p:nvPr/>
        </p:nvSpPr>
        <p:spPr bwMode="auto">
          <a:xfrm flipH="1">
            <a:off x="5869181" y="214750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07" name="Line 347"/>
          <p:cNvSpPr>
            <a:spLocks noChangeShapeType="1"/>
          </p:cNvSpPr>
          <p:nvPr/>
        </p:nvSpPr>
        <p:spPr bwMode="auto">
          <a:xfrm>
            <a:off x="1478155" y="214750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08" name="Line 348"/>
          <p:cNvSpPr>
            <a:spLocks noChangeShapeType="1"/>
          </p:cNvSpPr>
          <p:nvPr/>
        </p:nvSpPr>
        <p:spPr bwMode="auto">
          <a:xfrm flipH="1">
            <a:off x="5869181" y="214750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09" name="Line 349"/>
          <p:cNvSpPr>
            <a:spLocks noChangeShapeType="1"/>
          </p:cNvSpPr>
          <p:nvPr/>
        </p:nvSpPr>
        <p:spPr bwMode="auto">
          <a:xfrm>
            <a:off x="1478155" y="214750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10" name="Line 350"/>
          <p:cNvSpPr>
            <a:spLocks noChangeShapeType="1"/>
          </p:cNvSpPr>
          <p:nvPr/>
        </p:nvSpPr>
        <p:spPr bwMode="auto">
          <a:xfrm flipH="1">
            <a:off x="5869181" y="214750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11" name="Line 351"/>
          <p:cNvSpPr>
            <a:spLocks noChangeShapeType="1"/>
          </p:cNvSpPr>
          <p:nvPr/>
        </p:nvSpPr>
        <p:spPr bwMode="auto">
          <a:xfrm>
            <a:off x="1478155" y="214750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12" name="Line 352"/>
          <p:cNvSpPr>
            <a:spLocks noChangeShapeType="1"/>
          </p:cNvSpPr>
          <p:nvPr/>
        </p:nvSpPr>
        <p:spPr bwMode="auto">
          <a:xfrm flipH="1">
            <a:off x="5869181" y="214750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13" name="Line 353"/>
          <p:cNvSpPr>
            <a:spLocks noChangeShapeType="1"/>
          </p:cNvSpPr>
          <p:nvPr/>
        </p:nvSpPr>
        <p:spPr bwMode="auto">
          <a:xfrm>
            <a:off x="1478156" y="2147501"/>
            <a:ext cx="365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14" name="Line 354"/>
          <p:cNvSpPr>
            <a:spLocks noChangeShapeType="1"/>
          </p:cNvSpPr>
          <p:nvPr/>
        </p:nvSpPr>
        <p:spPr bwMode="auto">
          <a:xfrm flipH="1">
            <a:off x="5846955" y="2147501"/>
            <a:ext cx="4445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15" name="Rectangle 355"/>
          <p:cNvSpPr>
            <a:spLocks noChangeArrowheads="1"/>
          </p:cNvSpPr>
          <p:nvPr/>
        </p:nvSpPr>
        <p:spPr bwMode="auto">
          <a:xfrm>
            <a:off x="1240030" y="2087177"/>
            <a:ext cx="230832"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2000</a:t>
            </a:r>
            <a:endParaRPr lang="en-US">
              <a:latin typeface="Arial" pitchFamily="34" charset="0"/>
            </a:endParaRPr>
          </a:p>
        </p:txBody>
      </p:sp>
      <p:sp>
        <p:nvSpPr>
          <p:cNvPr id="66916" name="Line 356"/>
          <p:cNvSpPr>
            <a:spLocks noChangeShapeType="1"/>
          </p:cNvSpPr>
          <p:nvPr/>
        </p:nvSpPr>
        <p:spPr bwMode="auto">
          <a:xfrm>
            <a:off x="1478155" y="1991926"/>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17" name="Line 357"/>
          <p:cNvSpPr>
            <a:spLocks noChangeShapeType="1"/>
          </p:cNvSpPr>
          <p:nvPr/>
        </p:nvSpPr>
        <p:spPr bwMode="auto">
          <a:xfrm flipH="1">
            <a:off x="5869181" y="1991926"/>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18" name="Line 358"/>
          <p:cNvSpPr>
            <a:spLocks noChangeShapeType="1"/>
          </p:cNvSpPr>
          <p:nvPr/>
        </p:nvSpPr>
        <p:spPr bwMode="auto">
          <a:xfrm>
            <a:off x="1478155" y="1844289"/>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19" name="Line 359"/>
          <p:cNvSpPr>
            <a:spLocks noChangeShapeType="1"/>
          </p:cNvSpPr>
          <p:nvPr/>
        </p:nvSpPr>
        <p:spPr bwMode="auto">
          <a:xfrm flipH="1">
            <a:off x="5869181" y="1844289"/>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20" name="Line 360"/>
          <p:cNvSpPr>
            <a:spLocks noChangeShapeType="1"/>
          </p:cNvSpPr>
          <p:nvPr/>
        </p:nvSpPr>
        <p:spPr bwMode="auto">
          <a:xfrm>
            <a:off x="1478155" y="1844289"/>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21" name="Line 361"/>
          <p:cNvSpPr>
            <a:spLocks noChangeShapeType="1"/>
          </p:cNvSpPr>
          <p:nvPr/>
        </p:nvSpPr>
        <p:spPr bwMode="auto">
          <a:xfrm flipH="1">
            <a:off x="5869181" y="1844289"/>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22" name="Line 362"/>
          <p:cNvSpPr>
            <a:spLocks noChangeShapeType="1"/>
          </p:cNvSpPr>
          <p:nvPr/>
        </p:nvSpPr>
        <p:spPr bwMode="auto">
          <a:xfrm>
            <a:off x="1478155" y="1844289"/>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23" name="Line 363"/>
          <p:cNvSpPr>
            <a:spLocks noChangeShapeType="1"/>
          </p:cNvSpPr>
          <p:nvPr/>
        </p:nvSpPr>
        <p:spPr bwMode="auto">
          <a:xfrm flipH="1">
            <a:off x="5869181" y="1844289"/>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24" name="Line 364"/>
          <p:cNvSpPr>
            <a:spLocks noChangeShapeType="1"/>
          </p:cNvSpPr>
          <p:nvPr/>
        </p:nvSpPr>
        <p:spPr bwMode="auto">
          <a:xfrm>
            <a:off x="1478155" y="1844289"/>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25" name="Line 365"/>
          <p:cNvSpPr>
            <a:spLocks noChangeShapeType="1"/>
          </p:cNvSpPr>
          <p:nvPr/>
        </p:nvSpPr>
        <p:spPr bwMode="auto">
          <a:xfrm flipH="1">
            <a:off x="5869181" y="1844289"/>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26" name="Line 366"/>
          <p:cNvSpPr>
            <a:spLocks noChangeShapeType="1"/>
          </p:cNvSpPr>
          <p:nvPr/>
        </p:nvSpPr>
        <p:spPr bwMode="auto">
          <a:xfrm>
            <a:off x="1478155" y="1844289"/>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27" name="Line 367"/>
          <p:cNvSpPr>
            <a:spLocks noChangeShapeType="1"/>
          </p:cNvSpPr>
          <p:nvPr/>
        </p:nvSpPr>
        <p:spPr bwMode="auto">
          <a:xfrm flipH="1">
            <a:off x="5869181" y="1844289"/>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28" name="Line 368"/>
          <p:cNvSpPr>
            <a:spLocks noChangeShapeType="1"/>
          </p:cNvSpPr>
          <p:nvPr/>
        </p:nvSpPr>
        <p:spPr bwMode="auto">
          <a:xfrm>
            <a:off x="1478155" y="1844289"/>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29" name="Line 369"/>
          <p:cNvSpPr>
            <a:spLocks noChangeShapeType="1"/>
          </p:cNvSpPr>
          <p:nvPr/>
        </p:nvSpPr>
        <p:spPr bwMode="auto">
          <a:xfrm flipH="1">
            <a:off x="5869181" y="1844289"/>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30" name="Line 370"/>
          <p:cNvSpPr>
            <a:spLocks noChangeShapeType="1"/>
          </p:cNvSpPr>
          <p:nvPr/>
        </p:nvSpPr>
        <p:spPr bwMode="auto">
          <a:xfrm>
            <a:off x="1478155" y="1844289"/>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31" name="Line 371"/>
          <p:cNvSpPr>
            <a:spLocks noChangeShapeType="1"/>
          </p:cNvSpPr>
          <p:nvPr/>
        </p:nvSpPr>
        <p:spPr bwMode="auto">
          <a:xfrm flipH="1">
            <a:off x="5869181" y="1844289"/>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32" name="Line 372"/>
          <p:cNvSpPr>
            <a:spLocks noChangeShapeType="1"/>
          </p:cNvSpPr>
          <p:nvPr/>
        </p:nvSpPr>
        <p:spPr bwMode="auto">
          <a:xfrm>
            <a:off x="1478155" y="1844289"/>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33" name="Line 373"/>
          <p:cNvSpPr>
            <a:spLocks noChangeShapeType="1"/>
          </p:cNvSpPr>
          <p:nvPr/>
        </p:nvSpPr>
        <p:spPr bwMode="auto">
          <a:xfrm flipH="1">
            <a:off x="5869181" y="1844289"/>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34" name="Line 374"/>
          <p:cNvSpPr>
            <a:spLocks noChangeShapeType="1"/>
          </p:cNvSpPr>
          <p:nvPr/>
        </p:nvSpPr>
        <p:spPr bwMode="auto">
          <a:xfrm>
            <a:off x="1478156" y="1844289"/>
            <a:ext cx="365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35" name="Line 375"/>
          <p:cNvSpPr>
            <a:spLocks noChangeShapeType="1"/>
          </p:cNvSpPr>
          <p:nvPr/>
        </p:nvSpPr>
        <p:spPr bwMode="auto">
          <a:xfrm flipH="1">
            <a:off x="5846955" y="1844289"/>
            <a:ext cx="4445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36" name="Rectangle 376"/>
          <p:cNvSpPr>
            <a:spLocks noChangeArrowheads="1"/>
          </p:cNvSpPr>
          <p:nvPr/>
        </p:nvSpPr>
        <p:spPr bwMode="auto">
          <a:xfrm>
            <a:off x="1240030" y="1783965"/>
            <a:ext cx="230832"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2500</a:t>
            </a:r>
            <a:endParaRPr lang="en-US">
              <a:latin typeface="Arial" pitchFamily="34" charset="0"/>
            </a:endParaRPr>
          </a:p>
        </p:txBody>
      </p:sp>
      <p:sp>
        <p:nvSpPr>
          <p:cNvPr id="66937" name="Line 377"/>
          <p:cNvSpPr>
            <a:spLocks noChangeShapeType="1"/>
          </p:cNvSpPr>
          <p:nvPr/>
        </p:nvSpPr>
        <p:spPr bwMode="auto">
          <a:xfrm>
            <a:off x="1478155" y="1695064"/>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38" name="Line 378"/>
          <p:cNvSpPr>
            <a:spLocks noChangeShapeType="1"/>
          </p:cNvSpPr>
          <p:nvPr/>
        </p:nvSpPr>
        <p:spPr bwMode="auto">
          <a:xfrm flipH="1">
            <a:off x="5869181" y="1695064"/>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39" name="Line 379"/>
          <p:cNvSpPr>
            <a:spLocks noChangeShapeType="1"/>
          </p:cNvSpPr>
          <p:nvPr/>
        </p:nvSpPr>
        <p:spPr bwMode="auto">
          <a:xfrm>
            <a:off x="1478155" y="1547426"/>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40" name="Line 380"/>
          <p:cNvSpPr>
            <a:spLocks noChangeShapeType="1"/>
          </p:cNvSpPr>
          <p:nvPr/>
        </p:nvSpPr>
        <p:spPr bwMode="auto">
          <a:xfrm flipH="1">
            <a:off x="5869181" y="1547426"/>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41" name="Line 381"/>
          <p:cNvSpPr>
            <a:spLocks noChangeShapeType="1"/>
          </p:cNvSpPr>
          <p:nvPr/>
        </p:nvSpPr>
        <p:spPr bwMode="auto">
          <a:xfrm>
            <a:off x="1478155" y="1547426"/>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42" name="Line 382"/>
          <p:cNvSpPr>
            <a:spLocks noChangeShapeType="1"/>
          </p:cNvSpPr>
          <p:nvPr/>
        </p:nvSpPr>
        <p:spPr bwMode="auto">
          <a:xfrm flipH="1">
            <a:off x="5869181" y="1547426"/>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43" name="Line 383"/>
          <p:cNvSpPr>
            <a:spLocks noChangeShapeType="1"/>
          </p:cNvSpPr>
          <p:nvPr/>
        </p:nvSpPr>
        <p:spPr bwMode="auto">
          <a:xfrm>
            <a:off x="1478155" y="1547426"/>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44" name="Line 384"/>
          <p:cNvSpPr>
            <a:spLocks noChangeShapeType="1"/>
          </p:cNvSpPr>
          <p:nvPr/>
        </p:nvSpPr>
        <p:spPr bwMode="auto">
          <a:xfrm flipH="1">
            <a:off x="5869181" y="1547426"/>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45" name="Line 385"/>
          <p:cNvSpPr>
            <a:spLocks noChangeShapeType="1"/>
          </p:cNvSpPr>
          <p:nvPr/>
        </p:nvSpPr>
        <p:spPr bwMode="auto">
          <a:xfrm>
            <a:off x="1478155" y="1547426"/>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46" name="Line 386"/>
          <p:cNvSpPr>
            <a:spLocks noChangeShapeType="1"/>
          </p:cNvSpPr>
          <p:nvPr/>
        </p:nvSpPr>
        <p:spPr bwMode="auto">
          <a:xfrm flipH="1">
            <a:off x="5869181" y="1547426"/>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47" name="Line 387"/>
          <p:cNvSpPr>
            <a:spLocks noChangeShapeType="1"/>
          </p:cNvSpPr>
          <p:nvPr/>
        </p:nvSpPr>
        <p:spPr bwMode="auto">
          <a:xfrm>
            <a:off x="1478155" y="1547426"/>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48" name="Line 388"/>
          <p:cNvSpPr>
            <a:spLocks noChangeShapeType="1"/>
          </p:cNvSpPr>
          <p:nvPr/>
        </p:nvSpPr>
        <p:spPr bwMode="auto">
          <a:xfrm flipH="1">
            <a:off x="5869181" y="1547426"/>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49" name="Line 389"/>
          <p:cNvSpPr>
            <a:spLocks noChangeShapeType="1"/>
          </p:cNvSpPr>
          <p:nvPr/>
        </p:nvSpPr>
        <p:spPr bwMode="auto">
          <a:xfrm>
            <a:off x="1478155" y="1547426"/>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50" name="Line 390"/>
          <p:cNvSpPr>
            <a:spLocks noChangeShapeType="1"/>
          </p:cNvSpPr>
          <p:nvPr/>
        </p:nvSpPr>
        <p:spPr bwMode="auto">
          <a:xfrm flipH="1">
            <a:off x="5869181" y="1547426"/>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51" name="Line 391"/>
          <p:cNvSpPr>
            <a:spLocks noChangeShapeType="1"/>
          </p:cNvSpPr>
          <p:nvPr/>
        </p:nvSpPr>
        <p:spPr bwMode="auto">
          <a:xfrm>
            <a:off x="1478155" y="1547426"/>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52" name="Line 392"/>
          <p:cNvSpPr>
            <a:spLocks noChangeShapeType="1"/>
          </p:cNvSpPr>
          <p:nvPr/>
        </p:nvSpPr>
        <p:spPr bwMode="auto">
          <a:xfrm flipH="1">
            <a:off x="5869181" y="1547426"/>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53" name="Line 393"/>
          <p:cNvSpPr>
            <a:spLocks noChangeShapeType="1"/>
          </p:cNvSpPr>
          <p:nvPr/>
        </p:nvSpPr>
        <p:spPr bwMode="auto">
          <a:xfrm>
            <a:off x="1478155" y="1547426"/>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54" name="Line 394"/>
          <p:cNvSpPr>
            <a:spLocks noChangeShapeType="1"/>
          </p:cNvSpPr>
          <p:nvPr/>
        </p:nvSpPr>
        <p:spPr bwMode="auto">
          <a:xfrm flipH="1">
            <a:off x="5869181" y="1547426"/>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55" name="Line 395"/>
          <p:cNvSpPr>
            <a:spLocks noChangeShapeType="1"/>
          </p:cNvSpPr>
          <p:nvPr/>
        </p:nvSpPr>
        <p:spPr bwMode="auto">
          <a:xfrm>
            <a:off x="1478156" y="1547426"/>
            <a:ext cx="365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56" name="Line 396"/>
          <p:cNvSpPr>
            <a:spLocks noChangeShapeType="1"/>
          </p:cNvSpPr>
          <p:nvPr/>
        </p:nvSpPr>
        <p:spPr bwMode="auto">
          <a:xfrm flipH="1">
            <a:off x="5846955" y="1547426"/>
            <a:ext cx="4445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57" name="Rectangle 397"/>
          <p:cNvSpPr>
            <a:spLocks noChangeArrowheads="1"/>
          </p:cNvSpPr>
          <p:nvPr/>
        </p:nvSpPr>
        <p:spPr bwMode="auto">
          <a:xfrm>
            <a:off x="1240030" y="1488690"/>
            <a:ext cx="230832"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3000</a:t>
            </a:r>
            <a:endParaRPr lang="en-US">
              <a:latin typeface="Arial" pitchFamily="34" charset="0"/>
            </a:endParaRPr>
          </a:p>
        </p:txBody>
      </p:sp>
      <p:sp>
        <p:nvSpPr>
          <p:cNvPr id="66958" name="Line 398"/>
          <p:cNvSpPr>
            <a:spLocks noChangeShapeType="1"/>
          </p:cNvSpPr>
          <p:nvPr/>
        </p:nvSpPr>
        <p:spPr bwMode="auto">
          <a:xfrm>
            <a:off x="1478155" y="139185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59" name="Line 399"/>
          <p:cNvSpPr>
            <a:spLocks noChangeShapeType="1"/>
          </p:cNvSpPr>
          <p:nvPr/>
        </p:nvSpPr>
        <p:spPr bwMode="auto">
          <a:xfrm flipH="1">
            <a:off x="5869181" y="139185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60" name="Line 400"/>
          <p:cNvSpPr>
            <a:spLocks noChangeShapeType="1"/>
          </p:cNvSpPr>
          <p:nvPr/>
        </p:nvSpPr>
        <p:spPr bwMode="auto">
          <a:xfrm>
            <a:off x="1478155" y="1244214"/>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61" name="Line 401"/>
          <p:cNvSpPr>
            <a:spLocks noChangeShapeType="1"/>
          </p:cNvSpPr>
          <p:nvPr/>
        </p:nvSpPr>
        <p:spPr bwMode="auto">
          <a:xfrm flipH="1">
            <a:off x="5869181" y="1244214"/>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62" name="Line 402"/>
          <p:cNvSpPr>
            <a:spLocks noChangeShapeType="1"/>
          </p:cNvSpPr>
          <p:nvPr/>
        </p:nvSpPr>
        <p:spPr bwMode="auto">
          <a:xfrm>
            <a:off x="1478155" y="1244214"/>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63" name="Line 403"/>
          <p:cNvSpPr>
            <a:spLocks noChangeShapeType="1"/>
          </p:cNvSpPr>
          <p:nvPr/>
        </p:nvSpPr>
        <p:spPr bwMode="auto">
          <a:xfrm flipH="1">
            <a:off x="5869181" y="1244214"/>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64" name="Line 404"/>
          <p:cNvSpPr>
            <a:spLocks noChangeShapeType="1"/>
          </p:cNvSpPr>
          <p:nvPr/>
        </p:nvSpPr>
        <p:spPr bwMode="auto">
          <a:xfrm>
            <a:off x="1478155" y="1244214"/>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65" name="Line 405"/>
          <p:cNvSpPr>
            <a:spLocks noChangeShapeType="1"/>
          </p:cNvSpPr>
          <p:nvPr/>
        </p:nvSpPr>
        <p:spPr bwMode="auto">
          <a:xfrm flipH="1">
            <a:off x="5869181" y="1244214"/>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66" name="Line 406"/>
          <p:cNvSpPr>
            <a:spLocks noChangeShapeType="1"/>
          </p:cNvSpPr>
          <p:nvPr/>
        </p:nvSpPr>
        <p:spPr bwMode="auto">
          <a:xfrm>
            <a:off x="1478155" y="1244214"/>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68" name="Line 408"/>
          <p:cNvSpPr>
            <a:spLocks noChangeShapeType="1"/>
          </p:cNvSpPr>
          <p:nvPr/>
        </p:nvSpPr>
        <p:spPr bwMode="auto">
          <a:xfrm flipH="1">
            <a:off x="5869181" y="1244214"/>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69" name="Line 409"/>
          <p:cNvSpPr>
            <a:spLocks noChangeShapeType="1"/>
          </p:cNvSpPr>
          <p:nvPr/>
        </p:nvSpPr>
        <p:spPr bwMode="auto">
          <a:xfrm>
            <a:off x="1478155" y="1244214"/>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70" name="Line 410"/>
          <p:cNvSpPr>
            <a:spLocks noChangeShapeType="1"/>
          </p:cNvSpPr>
          <p:nvPr/>
        </p:nvSpPr>
        <p:spPr bwMode="auto">
          <a:xfrm flipH="1">
            <a:off x="5869181" y="1244214"/>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71" name="Line 411"/>
          <p:cNvSpPr>
            <a:spLocks noChangeShapeType="1"/>
          </p:cNvSpPr>
          <p:nvPr/>
        </p:nvSpPr>
        <p:spPr bwMode="auto">
          <a:xfrm>
            <a:off x="1478155" y="1244214"/>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72" name="Line 412"/>
          <p:cNvSpPr>
            <a:spLocks noChangeShapeType="1"/>
          </p:cNvSpPr>
          <p:nvPr/>
        </p:nvSpPr>
        <p:spPr bwMode="auto">
          <a:xfrm flipH="1">
            <a:off x="5869181" y="1244214"/>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73" name="Line 413"/>
          <p:cNvSpPr>
            <a:spLocks noChangeShapeType="1"/>
          </p:cNvSpPr>
          <p:nvPr/>
        </p:nvSpPr>
        <p:spPr bwMode="auto">
          <a:xfrm>
            <a:off x="1478155" y="1244214"/>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74" name="Line 414"/>
          <p:cNvSpPr>
            <a:spLocks noChangeShapeType="1"/>
          </p:cNvSpPr>
          <p:nvPr/>
        </p:nvSpPr>
        <p:spPr bwMode="auto">
          <a:xfrm flipH="1">
            <a:off x="5869181" y="1244214"/>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75" name="Line 415"/>
          <p:cNvSpPr>
            <a:spLocks noChangeShapeType="1"/>
          </p:cNvSpPr>
          <p:nvPr/>
        </p:nvSpPr>
        <p:spPr bwMode="auto">
          <a:xfrm>
            <a:off x="1478155" y="1244214"/>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76" name="Line 416"/>
          <p:cNvSpPr>
            <a:spLocks noChangeShapeType="1"/>
          </p:cNvSpPr>
          <p:nvPr/>
        </p:nvSpPr>
        <p:spPr bwMode="auto">
          <a:xfrm flipH="1">
            <a:off x="5869181" y="1244214"/>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77" name="Line 417"/>
          <p:cNvSpPr>
            <a:spLocks noChangeShapeType="1"/>
          </p:cNvSpPr>
          <p:nvPr/>
        </p:nvSpPr>
        <p:spPr bwMode="auto">
          <a:xfrm>
            <a:off x="1478156" y="1244214"/>
            <a:ext cx="365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78" name="Line 418"/>
          <p:cNvSpPr>
            <a:spLocks noChangeShapeType="1"/>
          </p:cNvSpPr>
          <p:nvPr/>
        </p:nvSpPr>
        <p:spPr bwMode="auto">
          <a:xfrm flipH="1">
            <a:off x="5846955" y="1244214"/>
            <a:ext cx="4445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79" name="Rectangle 419"/>
          <p:cNvSpPr>
            <a:spLocks noChangeArrowheads="1"/>
          </p:cNvSpPr>
          <p:nvPr/>
        </p:nvSpPr>
        <p:spPr bwMode="auto">
          <a:xfrm>
            <a:off x="1240030" y="1185478"/>
            <a:ext cx="230832"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3500</a:t>
            </a:r>
            <a:endParaRPr lang="en-US">
              <a:latin typeface="Arial" pitchFamily="34" charset="0"/>
            </a:endParaRPr>
          </a:p>
        </p:txBody>
      </p:sp>
      <p:sp>
        <p:nvSpPr>
          <p:cNvPr id="66980" name="Line 420"/>
          <p:cNvSpPr>
            <a:spLocks noChangeShapeType="1"/>
          </p:cNvSpPr>
          <p:nvPr/>
        </p:nvSpPr>
        <p:spPr bwMode="auto">
          <a:xfrm>
            <a:off x="1478155" y="1096577"/>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81" name="Line 421"/>
          <p:cNvSpPr>
            <a:spLocks noChangeShapeType="1"/>
          </p:cNvSpPr>
          <p:nvPr/>
        </p:nvSpPr>
        <p:spPr bwMode="auto">
          <a:xfrm flipH="1">
            <a:off x="5869181" y="1096577"/>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82" name="Line 422"/>
          <p:cNvSpPr>
            <a:spLocks noChangeShapeType="1"/>
          </p:cNvSpPr>
          <p:nvPr/>
        </p:nvSpPr>
        <p:spPr bwMode="auto">
          <a:xfrm>
            <a:off x="1478155" y="947352"/>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83" name="Line 423"/>
          <p:cNvSpPr>
            <a:spLocks noChangeShapeType="1"/>
          </p:cNvSpPr>
          <p:nvPr/>
        </p:nvSpPr>
        <p:spPr bwMode="auto">
          <a:xfrm flipH="1">
            <a:off x="5869181" y="947352"/>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84" name="Line 424"/>
          <p:cNvSpPr>
            <a:spLocks noChangeShapeType="1"/>
          </p:cNvSpPr>
          <p:nvPr/>
        </p:nvSpPr>
        <p:spPr bwMode="auto">
          <a:xfrm>
            <a:off x="1478155" y="947352"/>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85" name="Line 425"/>
          <p:cNvSpPr>
            <a:spLocks noChangeShapeType="1"/>
          </p:cNvSpPr>
          <p:nvPr/>
        </p:nvSpPr>
        <p:spPr bwMode="auto">
          <a:xfrm flipH="1">
            <a:off x="5869181" y="947352"/>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86" name="Line 426"/>
          <p:cNvSpPr>
            <a:spLocks noChangeShapeType="1"/>
          </p:cNvSpPr>
          <p:nvPr/>
        </p:nvSpPr>
        <p:spPr bwMode="auto">
          <a:xfrm>
            <a:off x="1478155" y="947352"/>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87" name="Line 427"/>
          <p:cNvSpPr>
            <a:spLocks noChangeShapeType="1"/>
          </p:cNvSpPr>
          <p:nvPr/>
        </p:nvSpPr>
        <p:spPr bwMode="auto">
          <a:xfrm flipH="1">
            <a:off x="5869181" y="947352"/>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88" name="Line 428"/>
          <p:cNvSpPr>
            <a:spLocks noChangeShapeType="1"/>
          </p:cNvSpPr>
          <p:nvPr/>
        </p:nvSpPr>
        <p:spPr bwMode="auto">
          <a:xfrm>
            <a:off x="1478155" y="947352"/>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89" name="Line 429"/>
          <p:cNvSpPr>
            <a:spLocks noChangeShapeType="1"/>
          </p:cNvSpPr>
          <p:nvPr/>
        </p:nvSpPr>
        <p:spPr bwMode="auto">
          <a:xfrm flipH="1">
            <a:off x="5869181" y="947352"/>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90" name="Line 430"/>
          <p:cNvSpPr>
            <a:spLocks noChangeShapeType="1"/>
          </p:cNvSpPr>
          <p:nvPr/>
        </p:nvSpPr>
        <p:spPr bwMode="auto">
          <a:xfrm>
            <a:off x="1478155" y="947352"/>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91" name="Line 431"/>
          <p:cNvSpPr>
            <a:spLocks noChangeShapeType="1"/>
          </p:cNvSpPr>
          <p:nvPr/>
        </p:nvSpPr>
        <p:spPr bwMode="auto">
          <a:xfrm flipH="1">
            <a:off x="5869181" y="947352"/>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92" name="Line 432"/>
          <p:cNvSpPr>
            <a:spLocks noChangeShapeType="1"/>
          </p:cNvSpPr>
          <p:nvPr/>
        </p:nvSpPr>
        <p:spPr bwMode="auto">
          <a:xfrm>
            <a:off x="1478155" y="947352"/>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93" name="Line 433"/>
          <p:cNvSpPr>
            <a:spLocks noChangeShapeType="1"/>
          </p:cNvSpPr>
          <p:nvPr/>
        </p:nvSpPr>
        <p:spPr bwMode="auto">
          <a:xfrm flipH="1">
            <a:off x="5869181" y="947352"/>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94" name="Line 434"/>
          <p:cNvSpPr>
            <a:spLocks noChangeShapeType="1"/>
          </p:cNvSpPr>
          <p:nvPr/>
        </p:nvSpPr>
        <p:spPr bwMode="auto">
          <a:xfrm>
            <a:off x="1478155" y="947352"/>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95" name="Line 435"/>
          <p:cNvSpPr>
            <a:spLocks noChangeShapeType="1"/>
          </p:cNvSpPr>
          <p:nvPr/>
        </p:nvSpPr>
        <p:spPr bwMode="auto">
          <a:xfrm flipH="1">
            <a:off x="5869181" y="947352"/>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96" name="Line 436"/>
          <p:cNvSpPr>
            <a:spLocks noChangeShapeType="1"/>
          </p:cNvSpPr>
          <p:nvPr/>
        </p:nvSpPr>
        <p:spPr bwMode="auto">
          <a:xfrm>
            <a:off x="1478155" y="947352"/>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97" name="Line 437"/>
          <p:cNvSpPr>
            <a:spLocks noChangeShapeType="1"/>
          </p:cNvSpPr>
          <p:nvPr/>
        </p:nvSpPr>
        <p:spPr bwMode="auto">
          <a:xfrm flipH="1">
            <a:off x="5869181" y="947352"/>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98" name="Line 438"/>
          <p:cNvSpPr>
            <a:spLocks noChangeShapeType="1"/>
          </p:cNvSpPr>
          <p:nvPr/>
        </p:nvSpPr>
        <p:spPr bwMode="auto">
          <a:xfrm>
            <a:off x="1478156" y="947352"/>
            <a:ext cx="365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999" name="Line 439"/>
          <p:cNvSpPr>
            <a:spLocks noChangeShapeType="1"/>
          </p:cNvSpPr>
          <p:nvPr/>
        </p:nvSpPr>
        <p:spPr bwMode="auto">
          <a:xfrm flipH="1">
            <a:off x="5846955" y="947352"/>
            <a:ext cx="4445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00" name="Rectangle 440"/>
          <p:cNvSpPr>
            <a:spLocks noChangeArrowheads="1"/>
          </p:cNvSpPr>
          <p:nvPr/>
        </p:nvSpPr>
        <p:spPr bwMode="auto">
          <a:xfrm>
            <a:off x="1240030" y="888615"/>
            <a:ext cx="230832"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4000</a:t>
            </a:r>
            <a:endParaRPr lang="en-US">
              <a:latin typeface="Arial" pitchFamily="34" charset="0"/>
            </a:endParaRPr>
          </a:p>
        </p:txBody>
      </p:sp>
      <p:sp>
        <p:nvSpPr>
          <p:cNvPr id="67001" name="Line 441"/>
          <p:cNvSpPr>
            <a:spLocks noChangeShapeType="1"/>
          </p:cNvSpPr>
          <p:nvPr/>
        </p:nvSpPr>
        <p:spPr bwMode="auto">
          <a:xfrm>
            <a:off x="1478155" y="947352"/>
            <a:ext cx="441325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02" name="Freeform 442"/>
          <p:cNvSpPr>
            <a:spLocks/>
          </p:cNvSpPr>
          <p:nvPr/>
        </p:nvSpPr>
        <p:spPr bwMode="auto">
          <a:xfrm>
            <a:off x="1478155" y="947353"/>
            <a:ext cx="4413250" cy="2398713"/>
          </a:xfrm>
          <a:custGeom>
            <a:avLst/>
            <a:gdLst/>
            <a:ahLst/>
            <a:cxnLst>
              <a:cxn ang="0">
                <a:pos x="0" y="324"/>
              </a:cxn>
              <a:cxn ang="0">
                <a:pos x="595" y="324"/>
              </a:cxn>
              <a:cxn ang="0">
                <a:pos x="595" y="0"/>
              </a:cxn>
            </a:cxnLst>
            <a:rect l="0" t="0" r="r" b="b"/>
            <a:pathLst>
              <a:path w="595" h="324">
                <a:moveTo>
                  <a:pt x="0" y="324"/>
                </a:moveTo>
                <a:lnTo>
                  <a:pt x="595" y="324"/>
                </a:lnTo>
                <a:lnTo>
                  <a:pt x="595" y="0"/>
                </a:lnTo>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03" name="Line 443"/>
          <p:cNvSpPr>
            <a:spLocks noChangeShapeType="1"/>
          </p:cNvSpPr>
          <p:nvPr/>
        </p:nvSpPr>
        <p:spPr bwMode="auto">
          <a:xfrm flipV="1">
            <a:off x="1478155" y="947353"/>
            <a:ext cx="1588" cy="239871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04" name="Freeform 444"/>
          <p:cNvSpPr>
            <a:spLocks/>
          </p:cNvSpPr>
          <p:nvPr/>
        </p:nvSpPr>
        <p:spPr bwMode="auto">
          <a:xfrm>
            <a:off x="1478155" y="3071427"/>
            <a:ext cx="882650" cy="266700"/>
          </a:xfrm>
          <a:custGeom>
            <a:avLst/>
            <a:gdLst/>
            <a:ahLst/>
            <a:cxnLst>
              <a:cxn ang="0">
                <a:pos x="9" y="159"/>
              </a:cxn>
              <a:cxn ang="0">
                <a:pos x="18" y="145"/>
              </a:cxn>
              <a:cxn ang="0">
                <a:pos x="37" y="126"/>
              </a:cxn>
              <a:cxn ang="0">
                <a:pos x="46" y="112"/>
              </a:cxn>
              <a:cxn ang="0">
                <a:pos x="56" y="103"/>
              </a:cxn>
              <a:cxn ang="0">
                <a:pos x="65" y="89"/>
              </a:cxn>
              <a:cxn ang="0">
                <a:pos x="74" y="75"/>
              </a:cxn>
              <a:cxn ang="0">
                <a:pos x="88" y="56"/>
              </a:cxn>
              <a:cxn ang="0">
                <a:pos x="93" y="52"/>
              </a:cxn>
              <a:cxn ang="0">
                <a:pos x="102" y="38"/>
              </a:cxn>
              <a:cxn ang="0">
                <a:pos x="112" y="24"/>
              </a:cxn>
              <a:cxn ang="0">
                <a:pos x="126" y="5"/>
              </a:cxn>
              <a:cxn ang="0">
                <a:pos x="140" y="0"/>
              </a:cxn>
              <a:cxn ang="0">
                <a:pos x="154" y="0"/>
              </a:cxn>
              <a:cxn ang="0">
                <a:pos x="168" y="5"/>
              </a:cxn>
              <a:cxn ang="0">
                <a:pos x="182" y="10"/>
              </a:cxn>
              <a:cxn ang="0">
                <a:pos x="196" y="14"/>
              </a:cxn>
              <a:cxn ang="0">
                <a:pos x="210" y="14"/>
              </a:cxn>
              <a:cxn ang="0">
                <a:pos x="224" y="19"/>
              </a:cxn>
              <a:cxn ang="0">
                <a:pos x="238" y="24"/>
              </a:cxn>
              <a:cxn ang="0">
                <a:pos x="252" y="28"/>
              </a:cxn>
              <a:cxn ang="0">
                <a:pos x="266" y="28"/>
              </a:cxn>
              <a:cxn ang="0">
                <a:pos x="280" y="33"/>
              </a:cxn>
              <a:cxn ang="0">
                <a:pos x="294" y="33"/>
              </a:cxn>
              <a:cxn ang="0">
                <a:pos x="308" y="38"/>
              </a:cxn>
              <a:cxn ang="0">
                <a:pos x="322" y="42"/>
              </a:cxn>
              <a:cxn ang="0">
                <a:pos x="336" y="42"/>
              </a:cxn>
              <a:cxn ang="0">
                <a:pos x="350" y="47"/>
              </a:cxn>
              <a:cxn ang="0">
                <a:pos x="364" y="52"/>
              </a:cxn>
              <a:cxn ang="0">
                <a:pos x="378" y="52"/>
              </a:cxn>
              <a:cxn ang="0">
                <a:pos x="392" y="56"/>
              </a:cxn>
              <a:cxn ang="0">
                <a:pos x="406" y="56"/>
              </a:cxn>
              <a:cxn ang="0">
                <a:pos x="420" y="61"/>
              </a:cxn>
              <a:cxn ang="0">
                <a:pos x="434" y="61"/>
              </a:cxn>
              <a:cxn ang="0">
                <a:pos x="448" y="66"/>
              </a:cxn>
              <a:cxn ang="0">
                <a:pos x="462" y="66"/>
              </a:cxn>
              <a:cxn ang="0">
                <a:pos x="476" y="70"/>
              </a:cxn>
              <a:cxn ang="0">
                <a:pos x="490" y="70"/>
              </a:cxn>
              <a:cxn ang="0">
                <a:pos x="504" y="75"/>
              </a:cxn>
              <a:cxn ang="0">
                <a:pos x="518" y="75"/>
              </a:cxn>
              <a:cxn ang="0">
                <a:pos x="532" y="80"/>
              </a:cxn>
              <a:cxn ang="0">
                <a:pos x="546" y="80"/>
              </a:cxn>
            </a:cxnLst>
            <a:rect l="0" t="0" r="r" b="b"/>
            <a:pathLst>
              <a:path w="556" h="168">
                <a:moveTo>
                  <a:pt x="0" y="168"/>
                </a:moveTo>
                <a:lnTo>
                  <a:pt x="4" y="164"/>
                </a:lnTo>
                <a:lnTo>
                  <a:pt x="9" y="159"/>
                </a:lnTo>
                <a:lnTo>
                  <a:pt x="9" y="154"/>
                </a:lnTo>
                <a:lnTo>
                  <a:pt x="14" y="150"/>
                </a:lnTo>
                <a:lnTo>
                  <a:pt x="18" y="145"/>
                </a:lnTo>
                <a:lnTo>
                  <a:pt x="23" y="140"/>
                </a:lnTo>
                <a:lnTo>
                  <a:pt x="28" y="136"/>
                </a:lnTo>
                <a:lnTo>
                  <a:pt x="37" y="126"/>
                </a:lnTo>
                <a:lnTo>
                  <a:pt x="37" y="122"/>
                </a:lnTo>
                <a:lnTo>
                  <a:pt x="42" y="117"/>
                </a:lnTo>
                <a:lnTo>
                  <a:pt x="46" y="112"/>
                </a:lnTo>
                <a:lnTo>
                  <a:pt x="56" y="103"/>
                </a:lnTo>
                <a:lnTo>
                  <a:pt x="51" y="103"/>
                </a:lnTo>
                <a:lnTo>
                  <a:pt x="56" y="103"/>
                </a:lnTo>
                <a:lnTo>
                  <a:pt x="60" y="98"/>
                </a:lnTo>
                <a:lnTo>
                  <a:pt x="60" y="94"/>
                </a:lnTo>
                <a:lnTo>
                  <a:pt x="65" y="89"/>
                </a:lnTo>
                <a:lnTo>
                  <a:pt x="65" y="84"/>
                </a:lnTo>
                <a:lnTo>
                  <a:pt x="70" y="80"/>
                </a:lnTo>
                <a:lnTo>
                  <a:pt x="74" y="75"/>
                </a:lnTo>
                <a:lnTo>
                  <a:pt x="79" y="70"/>
                </a:lnTo>
                <a:lnTo>
                  <a:pt x="79" y="66"/>
                </a:lnTo>
                <a:lnTo>
                  <a:pt x="88" y="56"/>
                </a:lnTo>
                <a:lnTo>
                  <a:pt x="84" y="56"/>
                </a:lnTo>
                <a:lnTo>
                  <a:pt x="88" y="56"/>
                </a:lnTo>
                <a:lnTo>
                  <a:pt x="93" y="52"/>
                </a:lnTo>
                <a:lnTo>
                  <a:pt x="93" y="47"/>
                </a:lnTo>
                <a:lnTo>
                  <a:pt x="98" y="42"/>
                </a:lnTo>
                <a:lnTo>
                  <a:pt x="102" y="38"/>
                </a:lnTo>
                <a:lnTo>
                  <a:pt x="102" y="33"/>
                </a:lnTo>
                <a:lnTo>
                  <a:pt x="107" y="28"/>
                </a:lnTo>
                <a:lnTo>
                  <a:pt x="112" y="24"/>
                </a:lnTo>
                <a:lnTo>
                  <a:pt x="121" y="14"/>
                </a:lnTo>
                <a:lnTo>
                  <a:pt x="121" y="10"/>
                </a:lnTo>
                <a:lnTo>
                  <a:pt x="126" y="5"/>
                </a:lnTo>
                <a:lnTo>
                  <a:pt x="130" y="0"/>
                </a:lnTo>
                <a:lnTo>
                  <a:pt x="135" y="0"/>
                </a:lnTo>
                <a:lnTo>
                  <a:pt x="140" y="0"/>
                </a:lnTo>
                <a:lnTo>
                  <a:pt x="144" y="0"/>
                </a:lnTo>
                <a:lnTo>
                  <a:pt x="149" y="0"/>
                </a:lnTo>
                <a:lnTo>
                  <a:pt x="154" y="0"/>
                </a:lnTo>
                <a:lnTo>
                  <a:pt x="159" y="5"/>
                </a:lnTo>
                <a:lnTo>
                  <a:pt x="163" y="5"/>
                </a:lnTo>
                <a:lnTo>
                  <a:pt x="168" y="5"/>
                </a:lnTo>
                <a:lnTo>
                  <a:pt x="173" y="5"/>
                </a:lnTo>
                <a:lnTo>
                  <a:pt x="177" y="10"/>
                </a:lnTo>
                <a:lnTo>
                  <a:pt x="182" y="10"/>
                </a:lnTo>
                <a:lnTo>
                  <a:pt x="187" y="10"/>
                </a:lnTo>
                <a:lnTo>
                  <a:pt x="191" y="10"/>
                </a:lnTo>
                <a:lnTo>
                  <a:pt x="196" y="14"/>
                </a:lnTo>
                <a:lnTo>
                  <a:pt x="201" y="14"/>
                </a:lnTo>
                <a:lnTo>
                  <a:pt x="205" y="14"/>
                </a:lnTo>
                <a:lnTo>
                  <a:pt x="210" y="14"/>
                </a:lnTo>
                <a:lnTo>
                  <a:pt x="215" y="19"/>
                </a:lnTo>
                <a:lnTo>
                  <a:pt x="219" y="19"/>
                </a:lnTo>
                <a:lnTo>
                  <a:pt x="224" y="19"/>
                </a:lnTo>
                <a:lnTo>
                  <a:pt x="229" y="19"/>
                </a:lnTo>
                <a:lnTo>
                  <a:pt x="233" y="24"/>
                </a:lnTo>
                <a:lnTo>
                  <a:pt x="238" y="24"/>
                </a:lnTo>
                <a:lnTo>
                  <a:pt x="243" y="24"/>
                </a:lnTo>
                <a:lnTo>
                  <a:pt x="247" y="24"/>
                </a:lnTo>
                <a:lnTo>
                  <a:pt x="252" y="28"/>
                </a:lnTo>
                <a:lnTo>
                  <a:pt x="257" y="28"/>
                </a:lnTo>
                <a:lnTo>
                  <a:pt x="261" y="28"/>
                </a:lnTo>
                <a:lnTo>
                  <a:pt x="266" y="28"/>
                </a:lnTo>
                <a:lnTo>
                  <a:pt x="271" y="28"/>
                </a:lnTo>
                <a:lnTo>
                  <a:pt x="275" y="33"/>
                </a:lnTo>
                <a:lnTo>
                  <a:pt x="280" y="33"/>
                </a:lnTo>
                <a:lnTo>
                  <a:pt x="285" y="33"/>
                </a:lnTo>
                <a:lnTo>
                  <a:pt x="289" y="33"/>
                </a:lnTo>
                <a:lnTo>
                  <a:pt x="294" y="33"/>
                </a:lnTo>
                <a:lnTo>
                  <a:pt x="299" y="38"/>
                </a:lnTo>
                <a:lnTo>
                  <a:pt x="303" y="38"/>
                </a:lnTo>
                <a:lnTo>
                  <a:pt x="308" y="38"/>
                </a:lnTo>
                <a:lnTo>
                  <a:pt x="313" y="38"/>
                </a:lnTo>
                <a:lnTo>
                  <a:pt x="317" y="42"/>
                </a:lnTo>
                <a:lnTo>
                  <a:pt x="322" y="42"/>
                </a:lnTo>
                <a:lnTo>
                  <a:pt x="327" y="42"/>
                </a:lnTo>
                <a:lnTo>
                  <a:pt x="331" y="42"/>
                </a:lnTo>
                <a:lnTo>
                  <a:pt x="336" y="42"/>
                </a:lnTo>
                <a:lnTo>
                  <a:pt x="341" y="47"/>
                </a:lnTo>
                <a:lnTo>
                  <a:pt x="345" y="47"/>
                </a:lnTo>
                <a:lnTo>
                  <a:pt x="350" y="47"/>
                </a:lnTo>
                <a:lnTo>
                  <a:pt x="355" y="47"/>
                </a:lnTo>
                <a:lnTo>
                  <a:pt x="359" y="47"/>
                </a:lnTo>
                <a:lnTo>
                  <a:pt x="364" y="52"/>
                </a:lnTo>
                <a:lnTo>
                  <a:pt x="369" y="52"/>
                </a:lnTo>
                <a:lnTo>
                  <a:pt x="373" y="52"/>
                </a:lnTo>
                <a:lnTo>
                  <a:pt x="378" y="52"/>
                </a:lnTo>
                <a:lnTo>
                  <a:pt x="383" y="52"/>
                </a:lnTo>
                <a:lnTo>
                  <a:pt x="387" y="52"/>
                </a:lnTo>
                <a:lnTo>
                  <a:pt x="392" y="56"/>
                </a:lnTo>
                <a:lnTo>
                  <a:pt x="397" y="56"/>
                </a:lnTo>
                <a:lnTo>
                  <a:pt x="402" y="56"/>
                </a:lnTo>
                <a:lnTo>
                  <a:pt x="406" y="56"/>
                </a:lnTo>
                <a:lnTo>
                  <a:pt x="411" y="56"/>
                </a:lnTo>
                <a:lnTo>
                  <a:pt x="416" y="61"/>
                </a:lnTo>
                <a:lnTo>
                  <a:pt x="420" y="61"/>
                </a:lnTo>
                <a:lnTo>
                  <a:pt x="425" y="61"/>
                </a:lnTo>
                <a:lnTo>
                  <a:pt x="430" y="61"/>
                </a:lnTo>
                <a:lnTo>
                  <a:pt x="434" y="61"/>
                </a:lnTo>
                <a:lnTo>
                  <a:pt x="439" y="61"/>
                </a:lnTo>
                <a:lnTo>
                  <a:pt x="444" y="66"/>
                </a:lnTo>
                <a:lnTo>
                  <a:pt x="448" y="66"/>
                </a:lnTo>
                <a:lnTo>
                  <a:pt x="453" y="66"/>
                </a:lnTo>
                <a:lnTo>
                  <a:pt x="458" y="66"/>
                </a:lnTo>
                <a:lnTo>
                  <a:pt x="462" y="66"/>
                </a:lnTo>
                <a:lnTo>
                  <a:pt x="467" y="70"/>
                </a:lnTo>
                <a:lnTo>
                  <a:pt x="472" y="70"/>
                </a:lnTo>
                <a:lnTo>
                  <a:pt x="476" y="70"/>
                </a:lnTo>
                <a:lnTo>
                  <a:pt x="481" y="70"/>
                </a:lnTo>
                <a:lnTo>
                  <a:pt x="486" y="70"/>
                </a:lnTo>
                <a:lnTo>
                  <a:pt x="490" y="70"/>
                </a:lnTo>
                <a:lnTo>
                  <a:pt x="495" y="75"/>
                </a:lnTo>
                <a:lnTo>
                  <a:pt x="500" y="75"/>
                </a:lnTo>
                <a:lnTo>
                  <a:pt x="504" y="75"/>
                </a:lnTo>
                <a:lnTo>
                  <a:pt x="509" y="75"/>
                </a:lnTo>
                <a:lnTo>
                  <a:pt x="514" y="75"/>
                </a:lnTo>
                <a:lnTo>
                  <a:pt x="518" y="75"/>
                </a:lnTo>
                <a:lnTo>
                  <a:pt x="523" y="75"/>
                </a:lnTo>
                <a:lnTo>
                  <a:pt x="528" y="80"/>
                </a:lnTo>
                <a:lnTo>
                  <a:pt x="532" y="80"/>
                </a:lnTo>
                <a:lnTo>
                  <a:pt x="537" y="80"/>
                </a:lnTo>
                <a:lnTo>
                  <a:pt x="542" y="80"/>
                </a:lnTo>
                <a:lnTo>
                  <a:pt x="546" y="80"/>
                </a:lnTo>
                <a:lnTo>
                  <a:pt x="551" y="80"/>
                </a:lnTo>
                <a:lnTo>
                  <a:pt x="556" y="84"/>
                </a:lnTo>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srgbClr val="FF0000"/>
              </a:solidFill>
            </a:endParaRPr>
          </a:p>
        </p:txBody>
      </p:sp>
      <p:sp>
        <p:nvSpPr>
          <p:cNvPr id="67005" name="Freeform 445"/>
          <p:cNvSpPr>
            <a:spLocks/>
          </p:cNvSpPr>
          <p:nvPr/>
        </p:nvSpPr>
        <p:spPr bwMode="auto">
          <a:xfrm>
            <a:off x="2360805" y="2665027"/>
            <a:ext cx="852488" cy="539750"/>
          </a:xfrm>
          <a:custGeom>
            <a:avLst/>
            <a:gdLst/>
            <a:ahLst/>
            <a:cxnLst>
              <a:cxn ang="0">
                <a:pos x="9" y="340"/>
              </a:cxn>
              <a:cxn ang="0">
                <a:pos x="23" y="336"/>
              </a:cxn>
              <a:cxn ang="0">
                <a:pos x="32" y="322"/>
              </a:cxn>
              <a:cxn ang="0">
                <a:pos x="42" y="303"/>
              </a:cxn>
              <a:cxn ang="0">
                <a:pos x="51" y="284"/>
              </a:cxn>
              <a:cxn ang="0">
                <a:pos x="60" y="266"/>
              </a:cxn>
              <a:cxn ang="0">
                <a:pos x="65" y="247"/>
              </a:cxn>
              <a:cxn ang="0">
                <a:pos x="75" y="229"/>
              </a:cxn>
              <a:cxn ang="0">
                <a:pos x="84" y="210"/>
              </a:cxn>
              <a:cxn ang="0">
                <a:pos x="89" y="191"/>
              </a:cxn>
              <a:cxn ang="0">
                <a:pos x="98" y="173"/>
              </a:cxn>
              <a:cxn ang="0">
                <a:pos x="107" y="163"/>
              </a:cxn>
              <a:cxn ang="0">
                <a:pos x="121" y="163"/>
              </a:cxn>
              <a:cxn ang="0">
                <a:pos x="135" y="168"/>
              </a:cxn>
              <a:cxn ang="0">
                <a:pos x="149" y="173"/>
              </a:cxn>
              <a:cxn ang="0">
                <a:pos x="163" y="177"/>
              </a:cxn>
              <a:cxn ang="0">
                <a:pos x="177" y="177"/>
              </a:cxn>
              <a:cxn ang="0">
                <a:pos x="191" y="182"/>
              </a:cxn>
              <a:cxn ang="0">
                <a:pos x="205" y="182"/>
              </a:cxn>
              <a:cxn ang="0">
                <a:pos x="219" y="177"/>
              </a:cxn>
              <a:cxn ang="0">
                <a:pos x="233" y="173"/>
              </a:cxn>
              <a:cxn ang="0">
                <a:pos x="247" y="163"/>
              </a:cxn>
              <a:cxn ang="0">
                <a:pos x="261" y="159"/>
              </a:cxn>
              <a:cxn ang="0">
                <a:pos x="275" y="154"/>
              </a:cxn>
              <a:cxn ang="0">
                <a:pos x="289" y="145"/>
              </a:cxn>
              <a:cxn ang="0">
                <a:pos x="303" y="140"/>
              </a:cxn>
              <a:cxn ang="0">
                <a:pos x="318" y="131"/>
              </a:cxn>
              <a:cxn ang="0">
                <a:pos x="332" y="121"/>
              </a:cxn>
              <a:cxn ang="0">
                <a:pos x="346" y="117"/>
              </a:cxn>
              <a:cxn ang="0">
                <a:pos x="360" y="107"/>
              </a:cxn>
              <a:cxn ang="0">
                <a:pos x="374" y="103"/>
              </a:cxn>
              <a:cxn ang="0">
                <a:pos x="388" y="93"/>
              </a:cxn>
              <a:cxn ang="0">
                <a:pos x="402" y="84"/>
              </a:cxn>
              <a:cxn ang="0">
                <a:pos x="416" y="75"/>
              </a:cxn>
              <a:cxn ang="0">
                <a:pos x="430" y="70"/>
              </a:cxn>
              <a:cxn ang="0">
                <a:pos x="444" y="61"/>
              </a:cxn>
              <a:cxn ang="0">
                <a:pos x="458" y="51"/>
              </a:cxn>
              <a:cxn ang="0">
                <a:pos x="472" y="42"/>
              </a:cxn>
              <a:cxn ang="0">
                <a:pos x="486" y="33"/>
              </a:cxn>
              <a:cxn ang="0">
                <a:pos x="500" y="28"/>
              </a:cxn>
              <a:cxn ang="0">
                <a:pos x="514" y="14"/>
              </a:cxn>
              <a:cxn ang="0">
                <a:pos x="528" y="5"/>
              </a:cxn>
            </a:cxnLst>
            <a:rect l="0" t="0" r="r" b="b"/>
            <a:pathLst>
              <a:path w="537" h="340">
                <a:moveTo>
                  <a:pt x="0" y="340"/>
                </a:moveTo>
                <a:lnTo>
                  <a:pt x="4" y="340"/>
                </a:lnTo>
                <a:lnTo>
                  <a:pt x="9" y="340"/>
                </a:lnTo>
                <a:lnTo>
                  <a:pt x="14" y="340"/>
                </a:lnTo>
                <a:lnTo>
                  <a:pt x="18" y="340"/>
                </a:lnTo>
                <a:lnTo>
                  <a:pt x="23" y="336"/>
                </a:lnTo>
                <a:lnTo>
                  <a:pt x="28" y="331"/>
                </a:lnTo>
                <a:lnTo>
                  <a:pt x="32" y="326"/>
                </a:lnTo>
                <a:lnTo>
                  <a:pt x="32" y="322"/>
                </a:lnTo>
                <a:lnTo>
                  <a:pt x="37" y="312"/>
                </a:lnTo>
                <a:lnTo>
                  <a:pt x="42" y="308"/>
                </a:lnTo>
                <a:lnTo>
                  <a:pt x="42" y="303"/>
                </a:lnTo>
                <a:lnTo>
                  <a:pt x="46" y="298"/>
                </a:lnTo>
                <a:lnTo>
                  <a:pt x="46" y="294"/>
                </a:lnTo>
                <a:lnTo>
                  <a:pt x="51" y="284"/>
                </a:lnTo>
                <a:lnTo>
                  <a:pt x="51" y="280"/>
                </a:lnTo>
                <a:lnTo>
                  <a:pt x="56" y="275"/>
                </a:lnTo>
                <a:lnTo>
                  <a:pt x="60" y="266"/>
                </a:lnTo>
                <a:lnTo>
                  <a:pt x="60" y="261"/>
                </a:lnTo>
                <a:lnTo>
                  <a:pt x="65" y="256"/>
                </a:lnTo>
                <a:lnTo>
                  <a:pt x="65" y="247"/>
                </a:lnTo>
                <a:lnTo>
                  <a:pt x="70" y="242"/>
                </a:lnTo>
                <a:lnTo>
                  <a:pt x="70" y="238"/>
                </a:lnTo>
                <a:lnTo>
                  <a:pt x="75" y="229"/>
                </a:lnTo>
                <a:lnTo>
                  <a:pt x="79" y="224"/>
                </a:lnTo>
                <a:lnTo>
                  <a:pt x="79" y="219"/>
                </a:lnTo>
                <a:lnTo>
                  <a:pt x="84" y="210"/>
                </a:lnTo>
                <a:lnTo>
                  <a:pt x="84" y="205"/>
                </a:lnTo>
                <a:lnTo>
                  <a:pt x="89" y="201"/>
                </a:lnTo>
                <a:lnTo>
                  <a:pt x="89" y="191"/>
                </a:lnTo>
                <a:lnTo>
                  <a:pt x="93" y="187"/>
                </a:lnTo>
                <a:lnTo>
                  <a:pt x="93" y="182"/>
                </a:lnTo>
                <a:lnTo>
                  <a:pt x="98" y="173"/>
                </a:lnTo>
                <a:lnTo>
                  <a:pt x="107" y="163"/>
                </a:lnTo>
                <a:lnTo>
                  <a:pt x="103" y="163"/>
                </a:lnTo>
                <a:lnTo>
                  <a:pt x="107" y="163"/>
                </a:lnTo>
                <a:lnTo>
                  <a:pt x="112" y="163"/>
                </a:lnTo>
                <a:lnTo>
                  <a:pt x="117" y="163"/>
                </a:lnTo>
                <a:lnTo>
                  <a:pt x="121" y="163"/>
                </a:lnTo>
                <a:lnTo>
                  <a:pt x="126" y="168"/>
                </a:lnTo>
                <a:lnTo>
                  <a:pt x="131" y="168"/>
                </a:lnTo>
                <a:lnTo>
                  <a:pt x="135" y="168"/>
                </a:lnTo>
                <a:lnTo>
                  <a:pt x="140" y="168"/>
                </a:lnTo>
                <a:lnTo>
                  <a:pt x="145" y="173"/>
                </a:lnTo>
                <a:lnTo>
                  <a:pt x="149" y="173"/>
                </a:lnTo>
                <a:lnTo>
                  <a:pt x="154" y="173"/>
                </a:lnTo>
                <a:lnTo>
                  <a:pt x="159" y="173"/>
                </a:lnTo>
                <a:lnTo>
                  <a:pt x="163" y="177"/>
                </a:lnTo>
                <a:lnTo>
                  <a:pt x="168" y="177"/>
                </a:lnTo>
                <a:lnTo>
                  <a:pt x="173" y="177"/>
                </a:lnTo>
                <a:lnTo>
                  <a:pt x="177" y="177"/>
                </a:lnTo>
                <a:lnTo>
                  <a:pt x="182" y="177"/>
                </a:lnTo>
                <a:lnTo>
                  <a:pt x="187" y="182"/>
                </a:lnTo>
                <a:lnTo>
                  <a:pt x="191" y="182"/>
                </a:lnTo>
                <a:lnTo>
                  <a:pt x="196" y="182"/>
                </a:lnTo>
                <a:lnTo>
                  <a:pt x="201" y="182"/>
                </a:lnTo>
                <a:lnTo>
                  <a:pt x="205" y="182"/>
                </a:lnTo>
                <a:lnTo>
                  <a:pt x="210" y="182"/>
                </a:lnTo>
                <a:lnTo>
                  <a:pt x="215" y="182"/>
                </a:lnTo>
                <a:lnTo>
                  <a:pt x="219" y="177"/>
                </a:lnTo>
                <a:lnTo>
                  <a:pt x="224" y="177"/>
                </a:lnTo>
                <a:lnTo>
                  <a:pt x="229" y="173"/>
                </a:lnTo>
                <a:lnTo>
                  <a:pt x="233" y="173"/>
                </a:lnTo>
                <a:lnTo>
                  <a:pt x="238" y="168"/>
                </a:lnTo>
                <a:lnTo>
                  <a:pt x="243" y="168"/>
                </a:lnTo>
                <a:lnTo>
                  <a:pt x="247" y="163"/>
                </a:lnTo>
                <a:lnTo>
                  <a:pt x="252" y="163"/>
                </a:lnTo>
                <a:lnTo>
                  <a:pt x="257" y="159"/>
                </a:lnTo>
                <a:lnTo>
                  <a:pt x="261" y="159"/>
                </a:lnTo>
                <a:lnTo>
                  <a:pt x="266" y="159"/>
                </a:lnTo>
                <a:lnTo>
                  <a:pt x="271" y="154"/>
                </a:lnTo>
                <a:lnTo>
                  <a:pt x="275" y="154"/>
                </a:lnTo>
                <a:lnTo>
                  <a:pt x="280" y="149"/>
                </a:lnTo>
                <a:lnTo>
                  <a:pt x="285" y="149"/>
                </a:lnTo>
                <a:lnTo>
                  <a:pt x="289" y="145"/>
                </a:lnTo>
                <a:lnTo>
                  <a:pt x="294" y="145"/>
                </a:lnTo>
                <a:lnTo>
                  <a:pt x="299" y="140"/>
                </a:lnTo>
                <a:lnTo>
                  <a:pt x="303" y="140"/>
                </a:lnTo>
                <a:lnTo>
                  <a:pt x="308" y="135"/>
                </a:lnTo>
                <a:lnTo>
                  <a:pt x="313" y="135"/>
                </a:lnTo>
                <a:lnTo>
                  <a:pt x="318" y="131"/>
                </a:lnTo>
                <a:lnTo>
                  <a:pt x="322" y="131"/>
                </a:lnTo>
                <a:lnTo>
                  <a:pt x="327" y="126"/>
                </a:lnTo>
                <a:lnTo>
                  <a:pt x="332" y="121"/>
                </a:lnTo>
                <a:lnTo>
                  <a:pt x="336" y="121"/>
                </a:lnTo>
                <a:lnTo>
                  <a:pt x="341" y="121"/>
                </a:lnTo>
                <a:lnTo>
                  <a:pt x="346" y="117"/>
                </a:lnTo>
                <a:lnTo>
                  <a:pt x="350" y="112"/>
                </a:lnTo>
                <a:lnTo>
                  <a:pt x="355" y="112"/>
                </a:lnTo>
                <a:lnTo>
                  <a:pt x="360" y="107"/>
                </a:lnTo>
                <a:lnTo>
                  <a:pt x="364" y="107"/>
                </a:lnTo>
                <a:lnTo>
                  <a:pt x="369" y="103"/>
                </a:lnTo>
                <a:lnTo>
                  <a:pt x="374" y="103"/>
                </a:lnTo>
                <a:lnTo>
                  <a:pt x="378" y="98"/>
                </a:lnTo>
                <a:lnTo>
                  <a:pt x="383" y="93"/>
                </a:lnTo>
                <a:lnTo>
                  <a:pt x="388" y="93"/>
                </a:lnTo>
                <a:lnTo>
                  <a:pt x="392" y="89"/>
                </a:lnTo>
                <a:lnTo>
                  <a:pt x="397" y="89"/>
                </a:lnTo>
                <a:lnTo>
                  <a:pt x="402" y="84"/>
                </a:lnTo>
                <a:lnTo>
                  <a:pt x="406" y="84"/>
                </a:lnTo>
                <a:lnTo>
                  <a:pt x="411" y="79"/>
                </a:lnTo>
                <a:lnTo>
                  <a:pt x="416" y="75"/>
                </a:lnTo>
                <a:lnTo>
                  <a:pt x="420" y="75"/>
                </a:lnTo>
                <a:lnTo>
                  <a:pt x="425" y="70"/>
                </a:lnTo>
                <a:lnTo>
                  <a:pt x="430" y="70"/>
                </a:lnTo>
                <a:lnTo>
                  <a:pt x="434" y="65"/>
                </a:lnTo>
                <a:lnTo>
                  <a:pt x="439" y="61"/>
                </a:lnTo>
                <a:lnTo>
                  <a:pt x="444" y="61"/>
                </a:lnTo>
                <a:lnTo>
                  <a:pt x="448" y="56"/>
                </a:lnTo>
                <a:lnTo>
                  <a:pt x="453" y="56"/>
                </a:lnTo>
                <a:lnTo>
                  <a:pt x="458" y="51"/>
                </a:lnTo>
                <a:lnTo>
                  <a:pt x="462" y="47"/>
                </a:lnTo>
                <a:lnTo>
                  <a:pt x="467" y="47"/>
                </a:lnTo>
                <a:lnTo>
                  <a:pt x="472" y="42"/>
                </a:lnTo>
                <a:lnTo>
                  <a:pt x="476" y="42"/>
                </a:lnTo>
                <a:lnTo>
                  <a:pt x="481" y="37"/>
                </a:lnTo>
                <a:lnTo>
                  <a:pt x="486" y="33"/>
                </a:lnTo>
                <a:lnTo>
                  <a:pt x="490" y="33"/>
                </a:lnTo>
                <a:lnTo>
                  <a:pt x="495" y="28"/>
                </a:lnTo>
                <a:lnTo>
                  <a:pt x="500" y="28"/>
                </a:lnTo>
                <a:lnTo>
                  <a:pt x="504" y="23"/>
                </a:lnTo>
                <a:lnTo>
                  <a:pt x="509" y="19"/>
                </a:lnTo>
                <a:lnTo>
                  <a:pt x="514" y="14"/>
                </a:lnTo>
                <a:lnTo>
                  <a:pt x="518" y="14"/>
                </a:lnTo>
                <a:lnTo>
                  <a:pt x="523" y="9"/>
                </a:lnTo>
                <a:lnTo>
                  <a:pt x="528" y="5"/>
                </a:lnTo>
                <a:lnTo>
                  <a:pt x="532" y="5"/>
                </a:lnTo>
                <a:lnTo>
                  <a:pt x="537" y="0"/>
                </a:lnTo>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srgbClr val="FF0000"/>
              </a:solidFill>
            </a:endParaRPr>
          </a:p>
        </p:txBody>
      </p:sp>
      <p:sp>
        <p:nvSpPr>
          <p:cNvPr id="67006" name="Freeform 446"/>
          <p:cNvSpPr>
            <a:spLocks/>
          </p:cNvSpPr>
          <p:nvPr/>
        </p:nvSpPr>
        <p:spPr bwMode="auto">
          <a:xfrm>
            <a:off x="3213293" y="2109403"/>
            <a:ext cx="1231900" cy="555625"/>
          </a:xfrm>
          <a:custGeom>
            <a:avLst/>
            <a:gdLst/>
            <a:ahLst/>
            <a:cxnLst>
              <a:cxn ang="0">
                <a:pos x="9" y="345"/>
              </a:cxn>
              <a:cxn ang="0">
                <a:pos x="24" y="331"/>
              </a:cxn>
              <a:cxn ang="0">
                <a:pos x="38" y="322"/>
              </a:cxn>
              <a:cxn ang="0">
                <a:pos x="52" y="313"/>
              </a:cxn>
              <a:cxn ang="0">
                <a:pos x="66" y="303"/>
              </a:cxn>
              <a:cxn ang="0">
                <a:pos x="80" y="289"/>
              </a:cxn>
              <a:cxn ang="0">
                <a:pos x="94" y="280"/>
              </a:cxn>
              <a:cxn ang="0">
                <a:pos x="108" y="271"/>
              </a:cxn>
              <a:cxn ang="0">
                <a:pos x="122" y="261"/>
              </a:cxn>
              <a:cxn ang="0">
                <a:pos x="136" y="247"/>
              </a:cxn>
              <a:cxn ang="0">
                <a:pos x="150" y="238"/>
              </a:cxn>
              <a:cxn ang="0">
                <a:pos x="164" y="224"/>
              </a:cxn>
              <a:cxn ang="0">
                <a:pos x="178" y="215"/>
              </a:cxn>
              <a:cxn ang="0">
                <a:pos x="192" y="201"/>
              </a:cxn>
              <a:cxn ang="0">
                <a:pos x="206" y="187"/>
              </a:cxn>
              <a:cxn ang="0">
                <a:pos x="220" y="178"/>
              </a:cxn>
              <a:cxn ang="0">
                <a:pos x="234" y="164"/>
              </a:cxn>
              <a:cxn ang="0">
                <a:pos x="248" y="154"/>
              </a:cxn>
              <a:cxn ang="0">
                <a:pos x="262" y="140"/>
              </a:cxn>
              <a:cxn ang="0">
                <a:pos x="276" y="131"/>
              </a:cxn>
              <a:cxn ang="0">
                <a:pos x="290" y="117"/>
              </a:cxn>
              <a:cxn ang="0">
                <a:pos x="304" y="103"/>
              </a:cxn>
              <a:cxn ang="0">
                <a:pos x="318" y="94"/>
              </a:cxn>
              <a:cxn ang="0">
                <a:pos x="332" y="80"/>
              </a:cxn>
              <a:cxn ang="0">
                <a:pos x="346" y="70"/>
              </a:cxn>
              <a:cxn ang="0">
                <a:pos x="360" y="56"/>
              </a:cxn>
              <a:cxn ang="0">
                <a:pos x="374" y="47"/>
              </a:cxn>
              <a:cxn ang="0">
                <a:pos x="388" y="33"/>
              </a:cxn>
              <a:cxn ang="0">
                <a:pos x="402" y="24"/>
              </a:cxn>
              <a:cxn ang="0">
                <a:pos x="416" y="14"/>
              </a:cxn>
              <a:cxn ang="0">
                <a:pos x="430" y="10"/>
              </a:cxn>
              <a:cxn ang="0">
                <a:pos x="444" y="0"/>
              </a:cxn>
              <a:cxn ang="0">
                <a:pos x="458" y="0"/>
              </a:cxn>
              <a:cxn ang="0">
                <a:pos x="472" y="0"/>
              </a:cxn>
              <a:cxn ang="0">
                <a:pos x="486" y="0"/>
              </a:cxn>
              <a:cxn ang="0">
                <a:pos x="524" y="5"/>
              </a:cxn>
              <a:cxn ang="0">
                <a:pos x="561" y="10"/>
              </a:cxn>
              <a:cxn ang="0">
                <a:pos x="598" y="19"/>
              </a:cxn>
              <a:cxn ang="0">
                <a:pos x="636" y="24"/>
              </a:cxn>
              <a:cxn ang="0">
                <a:pos x="673" y="28"/>
              </a:cxn>
              <a:cxn ang="0">
                <a:pos x="710" y="33"/>
              </a:cxn>
              <a:cxn ang="0">
                <a:pos x="753" y="38"/>
              </a:cxn>
            </a:cxnLst>
            <a:rect l="0" t="0" r="r" b="b"/>
            <a:pathLst>
              <a:path w="776" h="350">
                <a:moveTo>
                  <a:pt x="0" y="350"/>
                </a:moveTo>
                <a:lnTo>
                  <a:pt x="5" y="345"/>
                </a:lnTo>
                <a:lnTo>
                  <a:pt x="9" y="345"/>
                </a:lnTo>
                <a:lnTo>
                  <a:pt x="14" y="341"/>
                </a:lnTo>
                <a:lnTo>
                  <a:pt x="19" y="336"/>
                </a:lnTo>
                <a:lnTo>
                  <a:pt x="24" y="331"/>
                </a:lnTo>
                <a:lnTo>
                  <a:pt x="28" y="331"/>
                </a:lnTo>
                <a:lnTo>
                  <a:pt x="33" y="327"/>
                </a:lnTo>
                <a:lnTo>
                  <a:pt x="38" y="322"/>
                </a:lnTo>
                <a:lnTo>
                  <a:pt x="42" y="322"/>
                </a:lnTo>
                <a:lnTo>
                  <a:pt x="47" y="317"/>
                </a:lnTo>
                <a:lnTo>
                  <a:pt x="52" y="313"/>
                </a:lnTo>
                <a:lnTo>
                  <a:pt x="56" y="308"/>
                </a:lnTo>
                <a:lnTo>
                  <a:pt x="61" y="308"/>
                </a:lnTo>
                <a:lnTo>
                  <a:pt x="66" y="303"/>
                </a:lnTo>
                <a:lnTo>
                  <a:pt x="70" y="299"/>
                </a:lnTo>
                <a:lnTo>
                  <a:pt x="75" y="294"/>
                </a:lnTo>
                <a:lnTo>
                  <a:pt x="80" y="289"/>
                </a:lnTo>
                <a:lnTo>
                  <a:pt x="84" y="289"/>
                </a:lnTo>
                <a:lnTo>
                  <a:pt x="89" y="285"/>
                </a:lnTo>
                <a:lnTo>
                  <a:pt x="94" y="280"/>
                </a:lnTo>
                <a:lnTo>
                  <a:pt x="98" y="275"/>
                </a:lnTo>
                <a:lnTo>
                  <a:pt x="103" y="275"/>
                </a:lnTo>
                <a:lnTo>
                  <a:pt x="108" y="271"/>
                </a:lnTo>
                <a:lnTo>
                  <a:pt x="112" y="266"/>
                </a:lnTo>
                <a:lnTo>
                  <a:pt x="117" y="261"/>
                </a:lnTo>
                <a:lnTo>
                  <a:pt x="122" y="261"/>
                </a:lnTo>
                <a:lnTo>
                  <a:pt x="126" y="257"/>
                </a:lnTo>
                <a:lnTo>
                  <a:pt x="131" y="252"/>
                </a:lnTo>
                <a:lnTo>
                  <a:pt x="136" y="247"/>
                </a:lnTo>
                <a:lnTo>
                  <a:pt x="140" y="243"/>
                </a:lnTo>
                <a:lnTo>
                  <a:pt x="145" y="238"/>
                </a:lnTo>
                <a:lnTo>
                  <a:pt x="150" y="238"/>
                </a:lnTo>
                <a:lnTo>
                  <a:pt x="154" y="234"/>
                </a:lnTo>
                <a:lnTo>
                  <a:pt x="159" y="229"/>
                </a:lnTo>
                <a:lnTo>
                  <a:pt x="164" y="224"/>
                </a:lnTo>
                <a:lnTo>
                  <a:pt x="168" y="220"/>
                </a:lnTo>
                <a:lnTo>
                  <a:pt x="173" y="215"/>
                </a:lnTo>
                <a:lnTo>
                  <a:pt x="178" y="215"/>
                </a:lnTo>
                <a:lnTo>
                  <a:pt x="182" y="210"/>
                </a:lnTo>
                <a:lnTo>
                  <a:pt x="187" y="206"/>
                </a:lnTo>
                <a:lnTo>
                  <a:pt x="192" y="201"/>
                </a:lnTo>
                <a:lnTo>
                  <a:pt x="196" y="196"/>
                </a:lnTo>
                <a:lnTo>
                  <a:pt x="201" y="192"/>
                </a:lnTo>
                <a:lnTo>
                  <a:pt x="206" y="187"/>
                </a:lnTo>
                <a:lnTo>
                  <a:pt x="210" y="182"/>
                </a:lnTo>
                <a:lnTo>
                  <a:pt x="215" y="182"/>
                </a:lnTo>
                <a:lnTo>
                  <a:pt x="220" y="178"/>
                </a:lnTo>
                <a:lnTo>
                  <a:pt x="224" y="173"/>
                </a:lnTo>
                <a:lnTo>
                  <a:pt x="229" y="168"/>
                </a:lnTo>
                <a:lnTo>
                  <a:pt x="234" y="164"/>
                </a:lnTo>
                <a:lnTo>
                  <a:pt x="238" y="159"/>
                </a:lnTo>
                <a:lnTo>
                  <a:pt x="243" y="159"/>
                </a:lnTo>
                <a:lnTo>
                  <a:pt x="248" y="154"/>
                </a:lnTo>
                <a:lnTo>
                  <a:pt x="253" y="150"/>
                </a:lnTo>
                <a:lnTo>
                  <a:pt x="257" y="145"/>
                </a:lnTo>
                <a:lnTo>
                  <a:pt x="262" y="140"/>
                </a:lnTo>
                <a:lnTo>
                  <a:pt x="267" y="136"/>
                </a:lnTo>
                <a:lnTo>
                  <a:pt x="271" y="131"/>
                </a:lnTo>
                <a:lnTo>
                  <a:pt x="276" y="131"/>
                </a:lnTo>
                <a:lnTo>
                  <a:pt x="281" y="126"/>
                </a:lnTo>
                <a:lnTo>
                  <a:pt x="285" y="122"/>
                </a:lnTo>
                <a:lnTo>
                  <a:pt x="290" y="117"/>
                </a:lnTo>
                <a:lnTo>
                  <a:pt x="295" y="112"/>
                </a:lnTo>
                <a:lnTo>
                  <a:pt x="299" y="108"/>
                </a:lnTo>
                <a:lnTo>
                  <a:pt x="304" y="103"/>
                </a:lnTo>
                <a:lnTo>
                  <a:pt x="309" y="98"/>
                </a:lnTo>
                <a:lnTo>
                  <a:pt x="313" y="94"/>
                </a:lnTo>
                <a:lnTo>
                  <a:pt x="318" y="94"/>
                </a:lnTo>
                <a:lnTo>
                  <a:pt x="323" y="89"/>
                </a:lnTo>
                <a:lnTo>
                  <a:pt x="327" y="84"/>
                </a:lnTo>
                <a:lnTo>
                  <a:pt x="332" y="80"/>
                </a:lnTo>
                <a:lnTo>
                  <a:pt x="337" y="75"/>
                </a:lnTo>
                <a:lnTo>
                  <a:pt x="341" y="70"/>
                </a:lnTo>
                <a:lnTo>
                  <a:pt x="346" y="70"/>
                </a:lnTo>
                <a:lnTo>
                  <a:pt x="351" y="66"/>
                </a:lnTo>
                <a:lnTo>
                  <a:pt x="355" y="61"/>
                </a:lnTo>
                <a:lnTo>
                  <a:pt x="360" y="56"/>
                </a:lnTo>
                <a:lnTo>
                  <a:pt x="365" y="52"/>
                </a:lnTo>
                <a:lnTo>
                  <a:pt x="369" y="52"/>
                </a:lnTo>
                <a:lnTo>
                  <a:pt x="374" y="47"/>
                </a:lnTo>
                <a:lnTo>
                  <a:pt x="379" y="42"/>
                </a:lnTo>
                <a:lnTo>
                  <a:pt x="383" y="38"/>
                </a:lnTo>
                <a:lnTo>
                  <a:pt x="388" y="33"/>
                </a:lnTo>
                <a:lnTo>
                  <a:pt x="393" y="33"/>
                </a:lnTo>
                <a:lnTo>
                  <a:pt x="397" y="28"/>
                </a:lnTo>
                <a:lnTo>
                  <a:pt x="402" y="24"/>
                </a:lnTo>
                <a:lnTo>
                  <a:pt x="407" y="24"/>
                </a:lnTo>
                <a:lnTo>
                  <a:pt x="411" y="19"/>
                </a:lnTo>
                <a:lnTo>
                  <a:pt x="416" y="14"/>
                </a:lnTo>
                <a:lnTo>
                  <a:pt x="421" y="14"/>
                </a:lnTo>
                <a:lnTo>
                  <a:pt x="425" y="10"/>
                </a:lnTo>
                <a:lnTo>
                  <a:pt x="430" y="10"/>
                </a:lnTo>
                <a:lnTo>
                  <a:pt x="435" y="5"/>
                </a:lnTo>
                <a:lnTo>
                  <a:pt x="439" y="5"/>
                </a:lnTo>
                <a:lnTo>
                  <a:pt x="444" y="0"/>
                </a:lnTo>
                <a:lnTo>
                  <a:pt x="449" y="0"/>
                </a:lnTo>
                <a:lnTo>
                  <a:pt x="453" y="0"/>
                </a:lnTo>
                <a:lnTo>
                  <a:pt x="458" y="0"/>
                </a:lnTo>
                <a:lnTo>
                  <a:pt x="463" y="0"/>
                </a:lnTo>
                <a:lnTo>
                  <a:pt x="467" y="0"/>
                </a:lnTo>
                <a:lnTo>
                  <a:pt x="472" y="0"/>
                </a:lnTo>
                <a:lnTo>
                  <a:pt x="477" y="0"/>
                </a:lnTo>
                <a:lnTo>
                  <a:pt x="481" y="0"/>
                </a:lnTo>
                <a:lnTo>
                  <a:pt x="486" y="0"/>
                </a:lnTo>
                <a:lnTo>
                  <a:pt x="496" y="5"/>
                </a:lnTo>
                <a:lnTo>
                  <a:pt x="510" y="5"/>
                </a:lnTo>
                <a:lnTo>
                  <a:pt x="524" y="5"/>
                </a:lnTo>
                <a:lnTo>
                  <a:pt x="533" y="10"/>
                </a:lnTo>
                <a:lnTo>
                  <a:pt x="547" y="10"/>
                </a:lnTo>
                <a:lnTo>
                  <a:pt x="561" y="10"/>
                </a:lnTo>
                <a:lnTo>
                  <a:pt x="575" y="14"/>
                </a:lnTo>
                <a:lnTo>
                  <a:pt x="584" y="14"/>
                </a:lnTo>
                <a:lnTo>
                  <a:pt x="598" y="19"/>
                </a:lnTo>
                <a:lnTo>
                  <a:pt x="612" y="19"/>
                </a:lnTo>
                <a:lnTo>
                  <a:pt x="622" y="19"/>
                </a:lnTo>
                <a:lnTo>
                  <a:pt x="636" y="24"/>
                </a:lnTo>
                <a:lnTo>
                  <a:pt x="650" y="24"/>
                </a:lnTo>
                <a:lnTo>
                  <a:pt x="659" y="24"/>
                </a:lnTo>
                <a:lnTo>
                  <a:pt x="673" y="28"/>
                </a:lnTo>
                <a:lnTo>
                  <a:pt x="687" y="28"/>
                </a:lnTo>
                <a:lnTo>
                  <a:pt x="701" y="28"/>
                </a:lnTo>
                <a:lnTo>
                  <a:pt x="710" y="33"/>
                </a:lnTo>
                <a:lnTo>
                  <a:pt x="724" y="33"/>
                </a:lnTo>
                <a:lnTo>
                  <a:pt x="739" y="33"/>
                </a:lnTo>
                <a:lnTo>
                  <a:pt x="753" y="38"/>
                </a:lnTo>
                <a:lnTo>
                  <a:pt x="762" y="38"/>
                </a:lnTo>
                <a:lnTo>
                  <a:pt x="776" y="42"/>
                </a:lnTo>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07" name="Freeform 447"/>
          <p:cNvSpPr>
            <a:spLocks/>
          </p:cNvSpPr>
          <p:nvPr/>
        </p:nvSpPr>
        <p:spPr bwMode="auto">
          <a:xfrm>
            <a:off x="4445193" y="1472814"/>
            <a:ext cx="1454150" cy="755650"/>
          </a:xfrm>
          <a:custGeom>
            <a:avLst/>
            <a:gdLst/>
            <a:ahLst/>
            <a:cxnLst>
              <a:cxn ang="0">
                <a:pos x="14" y="443"/>
              </a:cxn>
              <a:cxn ang="0">
                <a:pos x="37" y="448"/>
              </a:cxn>
              <a:cxn ang="0">
                <a:pos x="61" y="448"/>
              </a:cxn>
              <a:cxn ang="0">
                <a:pos x="89" y="453"/>
              </a:cxn>
              <a:cxn ang="0">
                <a:pos x="112" y="457"/>
              </a:cxn>
              <a:cxn ang="0">
                <a:pos x="140" y="457"/>
              </a:cxn>
              <a:cxn ang="0">
                <a:pos x="163" y="462"/>
              </a:cxn>
              <a:cxn ang="0">
                <a:pos x="187" y="467"/>
              </a:cxn>
              <a:cxn ang="0">
                <a:pos x="215" y="471"/>
              </a:cxn>
              <a:cxn ang="0">
                <a:pos x="238" y="471"/>
              </a:cxn>
              <a:cxn ang="0">
                <a:pos x="266" y="476"/>
              </a:cxn>
              <a:cxn ang="0">
                <a:pos x="290" y="471"/>
              </a:cxn>
              <a:cxn ang="0">
                <a:pos x="313" y="453"/>
              </a:cxn>
              <a:cxn ang="0">
                <a:pos x="341" y="434"/>
              </a:cxn>
              <a:cxn ang="0">
                <a:pos x="364" y="415"/>
              </a:cxn>
              <a:cxn ang="0">
                <a:pos x="392" y="392"/>
              </a:cxn>
              <a:cxn ang="0">
                <a:pos x="416" y="364"/>
              </a:cxn>
              <a:cxn ang="0">
                <a:pos x="439" y="341"/>
              </a:cxn>
              <a:cxn ang="0">
                <a:pos x="467" y="313"/>
              </a:cxn>
              <a:cxn ang="0">
                <a:pos x="491" y="285"/>
              </a:cxn>
              <a:cxn ang="0">
                <a:pos x="519" y="257"/>
              </a:cxn>
              <a:cxn ang="0">
                <a:pos x="542" y="229"/>
              </a:cxn>
              <a:cxn ang="0">
                <a:pos x="570" y="201"/>
              </a:cxn>
              <a:cxn ang="0">
                <a:pos x="593" y="168"/>
              </a:cxn>
              <a:cxn ang="0">
                <a:pos x="617" y="136"/>
              </a:cxn>
              <a:cxn ang="0">
                <a:pos x="645" y="103"/>
              </a:cxn>
              <a:cxn ang="0">
                <a:pos x="668" y="66"/>
              </a:cxn>
              <a:cxn ang="0">
                <a:pos x="696" y="28"/>
              </a:cxn>
              <a:cxn ang="0">
                <a:pos x="720" y="0"/>
              </a:cxn>
              <a:cxn ang="0">
                <a:pos x="743" y="0"/>
              </a:cxn>
              <a:cxn ang="0">
                <a:pos x="757" y="0"/>
              </a:cxn>
              <a:cxn ang="0">
                <a:pos x="808" y="10"/>
              </a:cxn>
              <a:cxn ang="0">
                <a:pos x="860" y="14"/>
              </a:cxn>
              <a:cxn ang="0">
                <a:pos x="911" y="19"/>
              </a:cxn>
            </a:cxnLst>
            <a:rect l="0" t="0" r="r" b="b"/>
            <a:pathLst>
              <a:path w="916" h="476">
                <a:moveTo>
                  <a:pt x="0" y="443"/>
                </a:moveTo>
                <a:lnTo>
                  <a:pt x="14" y="443"/>
                </a:lnTo>
                <a:lnTo>
                  <a:pt x="23" y="443"/>
                </a:lnTo>
                <a:lnTo>
                  <a:pt x="37" y="448"/>
                </a:lnTo>
                <a:lnTo>
                  <a:pt x="51" y="448"/>
                </a:lnTo>
                <a:lnTo>
                  <a:pt x="61" y="448"/>
                </a:lnTo>
                <a:lnTo>
                  <a:pt x="75" y="453"/>
                </a:lnTo>
                <a:lnTo>
                  <a:pt x="89" y="453"/>
                </a:lnTo>
                <a:lnTo>
                  <a:pt x="98" y="453"/>
                </a:lnTo>
                <a:lnTo>
                  <a:pt x="112" y="457"/>
                </a:lnTo>
                <a:lnTo>
                  <a:pt x="126" y="457"/>
                </a:lnTo>
                <a:lnTo>
                  <a:pt x="140" y="457"/>
                </a:lnTo>
                <a:lnTo>
                  <a:pt x="149" y="462"/>
                </a:lnTo>
                <a:lnTo>
                  <a:pt x="163" y="462"/>
                </a:lnTo>
                <a:lnTo>
                  <a:pt x="177" y="467"/>
                </a:lnTo>
                <a:lnTo>
                  <a:pt x="187" y="467"/>
                </a:lnTo>
                <a:lnTo>
                  <a:pt x="201" y="467"/>
                </a:lnTo>
                <a:lnTo>
                  <a:pt x="215" y="471"/>
                </a:lnTo>
                <a:lnTo>
                  <a:pt x="224" y="471"/>
                </a:lnTo>
                <a:lnTo>
                  <a:pt x="238" y="471"/>
                </a:lnTo>
                <a:lnTo>
                  <a:pt x="252" y="476"/>
                </a:lnTo>
                <a:lnTo>
                  <a:pt x="266" y="476"/>
                </a:lnTo>
                <a:lnTo>
                  <a:pt x="276" y="476"/>
                </a:lnTo>
                <a:lnTo>
                  <a:pt x="290" y="471"/>
                </a:lnTo>
                <a:lnTo>
                  <a:pt x="304" y="462"/>
                </a:lnTo>
                <a:lnTo>
                  <a:pt x="313" y="453"/>
                </a:lnTo>
                <a:lnTo>
                  <a:pt x="327" y="448"/>
                </a:lnTo>
                <a:lnTo>
                  <a:pt x="341" y="434"/>
                </a:lnTo>
                <a:lnTo>
                  <a:pt x="355" y="425"/>
                </a:lnTo>
                <a:lnTo>
                  <a:pt x="364" y="415"/>
                </a:lnTo>
                <a:lnTo>
                  <a:pt x="378" y="401"/>
                </a:lnTo>
                <a:lnTo>
                  <a:pt x="392" y="392"/>
                </a:lnTo>
                <a:lnTo>
                  <a:pt x="402" y="378"/>
                </a:lnTo>
                <a:lnTo>
                  <a:pt x="416" y="364"/>
                </a:lnTo>
                <a:lnTo>
                  <a:pt x="430" y="355"/>
                </a:lnTo>
                <a:lnTo>
                  <a:pt x="439" y="341"/>
                </a:lnTo>
                <a:lnTo>
                  <a:pt x="453" y="327"/>
                </a:lnTo>
                <a:lnTo>
                  <a:pt x="467" y="313"/>
                </a:lnTo>
                <a:lnTo>
                  <a:pt x="481" y="299"/>
                </a:lnTo>
                <a:lnTo>
                  <a:pt x="491" y="285"/>
                </a:lnTo>
                <a:lnTo>
                  <a:pt x="505" y="271"/>
                </a:lnTo>
                <a:lnTo>
                  <a:pt x="519" y="257"/>
                </a:lnTo>
                <a:lnTo>
                  <a:pt x="528" y="243"/>
                </a:lnTo>
                <a:lnTo>
                  <a:pt x="542" y="229"/>
                </a:lnTo>
                <a:lnTo>
                  <a:pt x="556" y="215"/>
                </a:lnTo>
                <a:lnTo>
                  <a:pt x="570" y="201"/>
                </a:lnTo>
                <a:lnTo>
                  <a:pt x="579" y="182"/>
                </a:lnTo>
                <a:lnTo>
                  <a:pt x="593" y="168"/>
                </a:lnTo>
                <a:lnTo>
                  <a:pt x="607" y="154"/>
                </a:lnTo>
                <a:lnTo>
                  <a:pt x="617" y="136"/>
                </a:lnTo>
                <a:lnTo>
                  <a:pt x="631" y="117"/>
                </a:lnTo>
                <a:lnTo>
                  <a:pt x="645" y="103"/>
                </a:lnTo>
                <a:lnTo>
                  <a:pt x="659" y="84"/>
                </a:lnTo>
                <a:lnTo>
                  <a:pt x="668" y="66"/>
                </a:lnTo>
                <a:lnTo>
                  <a:pt x="682" y="47"/>
                </a:lnTo>
                <a:lnTo>
                  <a:pt x="696" y="28"/>
                </a:lnTo>
                <a:lnTo>
                  <a:pt x="706" y="14"/>
                </a:lnTo>
                <a:lnTo>
                  <a:pt x="720" y="0"/>
                </a:lnTo>
                <a:lnTo>
                  <a:pt x="734" y="0"/>
                </a:lnTo>
                <a:lnTo>
                  <a:pt x="743" y="0"/>
                </a:lnTo>
                <a:lnTo>
                  <a:pt x="748" y="0"/>
                </a:lnTo>
                <a:lnTo>
                  <a:pt x="757" y="0"/>
                </a:lnTo>
                <a:lnTo>
                  <a:pt x="780" y="5"/>
                </a:lnTo>
                <a:lnTo>
                  <a:pt x="808" y="10"/>
                </a:lnTo>
                <a:lnTo>
                  <a:pt x="832" y="10"/>
                </a:lnTo>
                <a:lnTo>
                  <a:pt x="860" y="14"/>
                </a:lnTo>
                <a:lnTo>
                  <a:pt x="883" y="19"/>
                </a:lnTo>
                <a:lnTo>
                  <a:pt x="911" y="19"/>
                </a:lnTo>
                <a:lnTo>
                  <a:pt x="916" y="24"/>
                </a:lnTo>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14" name="Rectangle 454"/>
          <p:cNvSpPr>
            <a:spLocks noChangeArrowheads="1"/>
          </p:cNvSpPr>
          <p:nvPr/>
        </p:nvSpPr>
        <p:spPr bwMode="auto">
          <a:xfrm>
            <a:off x="3110105" y="3501640"/>
            <a:ext cx="1199046" cy="1384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900">
                <a:solidFill>
                  <a:srgbClr val="000000"/>
                </a:solidFill>
                <a:latin typeface="Helvetica" charset="0"/>
              </a:rPr>
              <a:t>          Time - Sec          </a:t>
            </a:r>
            <a:endParaRPr lang="en-US">
              <a:latin typeface="Arial" pitchFamily="34" charset="0"/>
            </a:endParaRPr>
          </a:p>
        </p:txBody>
      </p:sp>
      <p:sp>
        <p:nvSpPr>
          <p:cNvPr id="67015" name="Rectangle 455"/>
          <p:cNvSpPr>
            <a:spLocks noChangeArrowheads="1"/>
          </p:cNvSpPr>
          <p:nvPr/>
        </p:nvSpPr>
        <p:spPr bwMode="auto">
          <a:xfrm>
            <a:off x="3279967" y="3671502"/>
            <a:ext cx="839974" cy="1384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900" dirty="0">
                <a:solidFill>
                  <a:srgbClr val="000000"/>
                </a:solidFill>
                <a:latin typeface="Helvetica" charset="0"/>
              </a:rPr>
              <a:t>Velocity vs Time</a:t>
            </a:r>
            <a:endParaRPr lang="en-US" dirty="0">
              <a:latin typeface="Arial" pitchFamily="34" charset="0"/>
            </a:endParaRPr>
          </a:p>
        </p:txBody>
      </p:sp>
      <p:sp>
        <p:nvSpPr>
          <p:cNvPr id="67016" name="Rectangle 456"/>
          <p:cNvSpPr>
            <a:spLocks noChangeArrowheads="1"/>
          </p:cNvSpPr>
          <p:nvPr/>
        </p:nvSpPr>
        <p:spPr bwMode="auto">
          <a:xfrm rot="16200000">
            <a:off x="773772" y="2055234"/>
            <a:ext cx="724557" cy="1384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900">
                <a:solidFill>
                  <a:srgbClr val="000000"/>
                </a:solidFill>
                <a:latin typeface="Helvetica" charset="0"/>
              </a:rPr>
              <a:t>Velocity - mps</a:t>
            </a:r>
            <a:endParaRPr lang="en-US">
              <a:latin typeface="Arial" pitchFamily="34" charset="0"/>
            </a:endParaRPr>
          </a:p>
        </p:txBody>
      </p:sp>
      <p:sp>
        <p:nvSpPr>
          <p:cNvPr id="67017" name="Rectangle 457"/>
          <p:cNvSpPr>
            <a:spLocks noChangeArrowheads="1"/>
          </p:cNvSpPr>
          <p:nvPr/>
        </p:nvSpPr>
        <p:spPr bwMode="auto">
          <a:xfrm>
            <a:off x="1478155" y="3878264"/>
            <a:ext cx="4413250" cy="239871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7018" name="Rectangle 458"/>
          <p:cNvSpPr>
            <a:spLocks noChangeArrowheads="1"/>
          </p:cNvSpPr>
          <p:nvPr/>
        </p:nvSpPr>
        <p:spPr bwMode="auto">
          <a:xfrm>
            <a:off x="1478155" y="3878264"/>
            <a:ext cx="4413250" cy="2398713"/>
          </a:xfrm>
          <a:prstGeom prst="rect">
            <a:avLst/>
          </a:prstGeom>
          <a:noFill/>
          <a:ln w="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7019" name="Freeform 459"/>
          <p:cNvSpPr>
            <a:spLocks/>
          </p:cNvSpPr>
          <p:nvPr/>
        </p:nvSpPr>
        <p:spPr bwMode="auto">
          <a:xfrm>
            <a:off x="1478155" y="3878264"/>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20" name="Freeform 460"/>
          <p:cNvSpPr>
            <a:spLocks/>
          </p:cNvSpPr>
          <p:nvPr/>
        </p:nvSpPr>
        <p:spPr bwMode="auto">
          <a:xfrm>
            <a:off x="1878205" y="3878264"/>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21" name="Freeform 461"/>
          <p:cNvSpPr>
            <a:spLocks/>
          </p:cNvSpPr>
          <p:nvPr/>
        </p:nvSpPr>
        <p:spPr bwMode="auto">
          <a:xfrm>
            <a:off x="2278255" y="3878264"/>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22" name="Freeform 462"/>
          <p:cNvSpPr>
            <a:spLocks/>
          </p:cNvSpPr>
          <p:nvPr/>
        </p:nvSpPr>
        <p:spPr bwMode="auto">
          <a:xfrm>
            <a:off x="2679893" y="3878264"/>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23" name="Freeform 463"/>
          <p:cNvSpPr>
            <a:spLocks/>
          </p:cNvSpPr>
          <p:nvPr/>
        </p:nvSpPr>
        <p:spPr bwMode="auto">
          <a:xfrm>
            <a:off x="3079943" y="3878264"/>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24" name="Freeform 464"/>
          <p:cNvSpPr>
            <a:spLocks/>
          </p:cNvSpPr>
          <p:nvPr/>
        </p:nvSpPr>
        <p:spPr bwMode="auto">
          <a:xfrm>
            <a:off x="3479993" y="3878264"/>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25" name="Freeform 465"/>
          <p:cNvSpPr>
            <a:spLocks/>
          </p:cNvSpPr>
          <p:nvPr/>
        </p:nvSpPr>
        <p:spPr bwMode="auto">
          <a:xfrm>
            <a:off x="3881630" y="3878264"/>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26" name="Freeform 466"/>
          <p:cNvSpPr>
            <a:spLocks/>
          </p:cNvSpPr>
          <p:nvPr/>
        </p:nvSpPr>
        <p:spPr bwMode="auto">
          <a:xfrm>
            <a:off x="4281680" y="3878264"/>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27" name="Freeform 467"/>
          <p:cNvSpPr>
            <a:spLocks/>
          </p:cNvSpPr>
          <p:nvPr/>
        </p:nvSpPr>
        <p:spPr bwMode="auto">
          <a:xfrm>
            <a:off x="4681730" y="3878264"/>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28" name="Freeform 468"/>
          <p:cNvSpPr>
            <a:spLocks/>
          </p:cNvSpPr>
          <p:nvPr/>
        </p:nvSpPr>
        <p:spPr bwMode="auto">
          <a:xfrm>
            <a:off x="5083368" y="3878264"/>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29" name="Freeform 469"/>
          <p:cNvSpPr>
            <a:spLocks/>
          </p:cNvSpPr>
          <p:nvPr/>
        </p:nvSpPr>
        <p:spPr bwMode="auto">
          <a:xfrm>
            <a:off x="5483418" y="3878264"/>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30" name="Freeform 470"/>
          <p:cNvSpPr>
            <a:spLocks/>
          </p:cNvSpPr>
          <p:nvPr/>
        </p:nvSpPr>
        <p:spPr bwMode="auto">
          <a:xfrm>
            <a:off x="5891405" y="3878264"/>
            <a:ext cx="1588" cy="2398713"/>
          </a:xfrm>
          <a:custGeom>
            <a:avLst/>
            <a:gdLst/>
            <a:ahLst/>
            <a:cxnLst>
              <a:cxn ang="0">
                <a:pos x="0" y="324"/>
              </a:cxn>
              <a:cxn ang="0">
                <a:pos x="0" y="0"/>
              </a:cxn>
              <a:cxn ang="0">
                <a:pos x="0" y="0"/>
              </a:cxn>
            </a:cxnLst>
            <a:rect l="0" t="0" r="r" b="b"/>
            <a:pathLst>
              <a:path h="324">
                <a:moveTo>
                  <a:pt x="0" y="324"/>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31" name="Freeform 471"/>
          <p:cNvSpPr>
            <a:spLocks/>
          </p:cNvSpPr>
          <p:nvPr/>
        </p:nvSpPr>
        <p:spPr bwMode="auto">
          <a:xfrm>
            <a:off x="1478155" y="6276976"/>
            <a:ext cx="4413250" cy="1588"/>
          </a:xfrm>
          <a:custGeom>
            <a:avLst/>
            <a:gdLst/>
            <a:ahLst/>
            <a:cxnLst>
              <a:cxn ang="0">
                <a:pos x="0" y="0"/>
              </a:cxn>
              <a:cxn ang="0">
                <a:pos x="595" y="0"/>
              </a:cxn>
              <a:cxn ang="0">
                <a:pos x="595" y="0"/>
              </a:cxn>
            </a:cxnLst>
            <a:rect l="0" t="0" r="r" b="b"/>
            <a:pathLst>
              <a:path w="595">
                <a:moveTo>
                  <a:pt x="0" y="0"/>
                </a:moveTo>
                <a:lnTo>
                  <a:pt x="595" y="0"/>
                </a:lnTo>
                <a:lnTo>
                  <a:pt x="595"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32" name="Freeform 472"/>
          <p:cNvSpPr>
            <a:spLocks/>
          </p:cNvSpPr>
          <p:nvPr/>
        </p:nvSpPr>
        <p:spPr bwMode="auto">
          <a:xfrm>
            <a:off x="1478155" y="5795963"/>
            <a:ext cx="4413250" cy="1588"/>
          </a:xfrm>
          <a:custGeom>
            <a:avLst/>
            <a:gdLst/>
            <a:ahLst/>
            <a:cxnLst>
              <a:cxn ang="0">
                <a:pos x="0" y="0"/>
              </a:cxn>
              <a:cxn ang="0">
                <a:pos x="595" y="0"/>
              </a:cxn>
              <a:cxn ang="0">
                <a:pos x="595" y="0"/>
              </a:cxn>
            </a:cxnLst>
            <a:rect l="0" t="0" r="r" b="b"/>
            <a:pathLst>
              <a:path w="595">
                <a:moveTo>
                  <a:pt x="0" y="0"/>
                </a:moveTo>
                <a:lnTo>
                  <a:pt x="595" y="0"/>
                </a:lnTo>
                <a:lnTo>
                  <a:pt x="595"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33" name="Freeform 473"/>
          <p:cNvSpPr>
            <a:spLocks/>
          </p:cNvSpPr>
          <p:nvPr/>
        </p:nvSpPr>
        <p:spPr bwMode="auto">
          <a:xfrm>
            <a:off x="1478155" y="5314951"/>
            <a:ext cx="4413250" cy="1588"/>
          </a:xfrm>
          <a:custGeom>
            <a:avLst/>
            <a:gdLst/>
            <a:ahLst/>
            <a:cxnLst>
              <a:cxn ang="0">
                <a:pos x="0" y="0"/>
              </a:cxn>
              <a:cxn ang="0">
                <a:pos x="595" y="0"/>
              </a:cxn>
              <a:cxn ang="0">
                <a:pos x="595" y="0"/>
              </a:cxn>
            </a:cxnLst>
            <a:rect l="0" t="0" r="r" b="b"/>
            <a:pathLst>
              <a:path w="595">
                <a:moveTo>
                  <a:pt x="0" y="0"/>
                </a:moveTo>
                <a:lnTo>
                  <a:pt x="595" y="0"/>
                </a:lnTo>
                <a:lnTo>
                  <a:pt x="595"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34" name="Freeform 474"/>
          <p:cNvSpPr>
            <a:spLocks/>
          </p:cNvSpPr>
          <p:nvPr/>
        </p:nvSpPr>
        <p:spPr bwMode="auto">
          <a:xfrm>
            <a:off x="1478155" y="4832351"/>
            <a:ext cx="4413250" cy="1588"/>
          </a:xfrm>
          <a:custGeom>
            <a:avLst/>
            <a:gdLst/>
            <a:ahLst/>
            <a:cxnLst>
              <a:cxn ang="0">
                <a:pos x="0" y="0"/>
              </a:cxn>
              <a:cxn ang="0">
                <a:pos x="595" y="0"/>
              </a:cxn>
              <a:cxn ang="0">
                <a:pos x="595" y="0"/>
              </a:cxn>
            </a:cxnLst>
            <a:rect l="0" t="0" r="r" b="b"/>
            <a:pathLst>
              <a:path w="595">
                <a:moveTo>
                  <a:pt x="0" y="0"/>
                </a:moveTo>
                <a:lnTo>
                  <a:pt x="595" y="0"/>
                </a:lnTo>
                <a:lnTo>
                  <a:pt x="595"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35" name="Freeform 475"/>
          <p:cNvSpPr>
            <a:spLocks/>
          </p:cNvSpPr>
          <p:nvPr/>
        </p:nvSpPr>
        <p:spPr bwMode="auto">
          <a:xfrm>
            <a:off x="1478155" y="4351338"/>
            <a:ext cx="4413250" cy="1588"/>
          </a:xfrm>
          <a:custGeom>
            <a:avLst/>
            <a:gdLst/>
            <a:ahLst/>
            <a:cxnLst>
              <a:cxn ang="0">
                <a:pos x="0" y="0"/>
              </a:cxn>
              <a:cxn ang="0">
                <a:pos x="595" y="0"/>
              </a:cxn>
              <a:cxn ang="0">
                <a:pos x="595" y="0"/>
              </a:cxn>
            </a:cxnLst>
            <a:rect l="0" t="0" r="r" b="b"/>
            <a:pathLst>
              <a:path w="595">
                <a:moveTo>
                  <a:pt x="0" y="0"/>
                </a:moveTo>
                <a:lnTo>
                  <a:pt x="595" y="0"/>
                </a:lnTo>
                <a:lnTo>
                  <a:pt x="595"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36" name="Freeform 476"/>
          <p:cNvSpPr>
            <a:spLocks/>
          </p:cNvSpPr>
          <p:nvPr/>
        </p:nvSpPr>
        <p:spPr bwMode="auto">
          <a:xfrm>
            <a:off x="1478155" y="3878263"/>
            <a:ext cx="4413250" cy="1588"/>
          </a:xfrm>
          <a:custGeom>
            <a:avLst/>
            <a:gdLst/>
            <a:ahLst/>
            <a:cxnLst>
              <a:cxn ang="0">
                <a:pos x="0" y="0"/>
              </a:cxn>
              <a:cxn ang="0">
                <a:pos x="595" y="0"/>
              </a:cxn>
              <a:cxn ang="0">
                <a:pos x="595" y="0"/>
              </a:cxn>
            </a:cxnLst>
            <a:rect l="0" t="0" r="r" b="b"/>
            <a:pathLst>
              <a:path w="595">
                <a:moveTo>
                  <a:pt x="0" y="0"/>
                </a:moveTo>
                <a:lnTo>
                  <a:pt x="595" y="0"/>
                </a:lnTo>
                <a:lnTo>
                  <a:pt x="595"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37" name="Line 477"/>
          <p:cNvSpPr>
            <a:spLocks noChangeShapeType="1"/>
          </p:cNvSpPr>
          <p:nvPr/>
        </p:nvSpPr>
        <p:spPr bwMode="auto">
          <a:xfrm>
            <a:off x="1478155" y="3878263"/>
            <a:ext cx="441325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38" name="Freeform 478"/>
          <p:cNvSpPr>
            <a:spLocks/>
          </p:cNvSpPr>
          <p:nvPr/>
        </p:nvSpPr>
        <p:spPr bwMode="auto">
          <a:xfrm>
            <a:off x="1478155" y="3878264"/>
            <a:ext cx="4413250" cy="2398713"/>
          </a:xfrm>
          <a:custGeom>
            <a:avLst/>
            <a:gdLst/>
            <a:ahLst/>
            <a:cxnLst>
              <a:cxn ang="0">
                <a:pos x="0" y="324"/>
              </a:cxn>
              <a:cxn ang="0">
                <a:pos x="595" y="324"/>
              </a:cxn>
              <a:cxn ang="0">
                <a:pos x="595" y="0"/>
              </a:cxn>
            </a:cxnLst>
            <a:rect l="0" t="0" r="r" b="b"/>
            <a:pathLst>
              <a:path w="595" h="324">
                <a:moveTo>
                  <a:pt x="0" y="324"/>
                </a:moveTo>
                <a:lnTo>
                  <a:pt x="595" y="324"/>
                </a:lnTo>
                <a:lnTo>
                  <a:pt x="595" y="0"/>
                </a:lnTo>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39" name="Line 479"/>
          <p:cNvSpPr>
            <a:spLocks noChangeShapeType="1"/>
          </p:cNvSpPr>
          <p:nvPr/>
        </p:nvSpPr>
        <p:spPr bwMode="auto">
          <a:xfrm flipV="1">
            <a:off x="1478155" y="3878264"/>
            <a:ext cx="1588" cy="239871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40" name="Line 480"/>
          <p:cNvSpPr>
            <a:spLocks noChangeShapeType="1"/>
          </p:cNvSpPr>
          <p:nvPr/>
        </p:nvSpPr>
        <p:spPr bwMode="auto">
          <a:xfrm>
            <a:off x="1478155" y="6276976"/>
            <a:ext cx="441325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41" name="Line 481"/>
          <p:cNvSpPr>
            <a:spLocks noChangeShapeType="1"/>
          </p:cNvSpPr>
          <p:nvPr/>
        </p:nvSpPr>
        <p:spPr bwMode="auto">
          <a:xfrm flipV="1">
            <a:off x="1478155" y="3878264"/>
            <a:ext cx="1588" cy="239871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42" name="Line 482"/>
          <p:cNvSpPr>
            <a:spLocks noChangeShapeType="1"/>
          </p:cNvSpPr>
          <p:nvPr/>
        </p:nvSpPr>
        <p:spPr bwMode="auto">
          <a:xfrm flipV="1">
            <a:off x="1478155" y="6232526"/>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43" name="Line 483"/>
          <p:cNvSpPr>
            <a:spLocks noChangeShapeType="1"/>
          </p:cNvSpPr>
          <p:nvPr/>
        </p:nvSpPr>
        <p:spPr bwMode="auto">
          <a:xfrm>
            <a:off x="1478155" y="3878264"/>
            <a:ext cx="1588" cy="3651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44" name="Rectangle 484"/>
          <p:cNvSpPr>
            <a:spLocks noChangeArrowheads="1"/>
          </p:cNvSpPr>
          <p:nvPr/>
        </p:nvSpPr>
        <p:spPr bwMode="auto">
          <a:xfrm>
            <a:off x="1455930" y="6299202"/>
            <a:ext cx="57708"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0</a:t>
            </a:r>
            <a:endParaRPr lang="en-US">
              <a:latin typeface="Arial" pitchFamily="34" charset="0"/>
            </a:endParaRPr>
          </a:p>
        </p:txBody>
      </p:sp>
      <p:sp>
        <p:nvSpPr>
          <p:cNvPr id="67045" name="Line 485"/>
          <p:cNvSpPr>
            <a:spLocks noChangeShapeType="1"/>
          </p:cNvSpPr>
          <p:nvPr/>
        </p:nvSpPr>
        <p:spPr bwMode="auto">
          <a:xfrm flipV="1">
            <a:off x="167818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46" name="Line 486"/>
          <p:cNvSpPr>
            <a:spLocks noChangeShapeType="1"/>
          </p:cNvSpPr>
          <p:nvPr/>
        </p:nvSpPr>
        <p:spPr bwMode="auto">
          <a:xfrm>
            <a:off x="167818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47" name="Line 487"/>
          <p:cNvSpPr>
            <a:spLocks noChangeShapeType="1"/>
          </p:cNvSpPr>
          <p:nvPr/>
        </p:nvSpPr>
        <p:spPr bwMode="auto">
          <a:xfrm flipV="1">
            <a:off x="187820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48" name="Line 488"/>
          <p:cNvSpPr>
            <a:spLocks noChangeShapeType="1"/>
          </p:cNvSpPr>
          <p:nvPr/>
        </p:nvSpPr>
        <p:spPr bwMode="auto">
          <a:xfrm>
            <a:off x="187820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49" name="Line 489"/>
          <p:cNvSpPr>
            <a:spLocks noChangeShapeType="1"/>
          </p:cNvSpPr>
          <p:nvPr/>
        </p:nvSpPr>
        <p:spPr bwMode="auto">
          <a:xfrm flipV="1">
            <a:off x="187820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50" name="Line 490"/>
          <p:cNvSpPr>
            <a:spLocks noChangeShapeType="1"/>
          </p:cNvSpPr>
          <p:nvPr/>
        </p:nvSpPr>
        <p:spPr bwMode="auto">
          <a:xfrm>
            <a:off x="187820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51" name="Line 491"/>
          <p:cNvSpPr>
            <a:spLocks noChangeShapeType="1"/>
          </p:cNvSpPr>
          <p:nvPr/>
        </p:nvSpPr>
        <p:spPr bwMode="auto">
          <a:xfrm flipV="1">
            <a:off x="187820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52" name="Line 492"/>
          <p:cNvSpPr>
            <a:spLocks noChangeShapeType="1"/>
          </p:cNvSpPr>
          <p:nvPr/>
        </p:nvSpPr>
        <p:spPr bwMode="auto">
          <a:xfrm>
            <a:off x="187820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53" name="Line 493"/>
          <p:cNvSpPr>
            <a:spLocks noChangeShapeType="1"/>
          </p:cNvSpPr>
          <p:nvPr/>
        </p:nvSpPr>
        <p:spPr bwMode="auto">
          <a:xfrm flipV="1">
            <a:off x="187820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54" name="Line 494"/>
          <p:cNvSpPr>
            <a:spLocks noChangeShapeType="1"/>
          </p:cNvSpPr>
          <p:nvPr/>
        </p:nvSpPr>
        <p:spPr bwMode="auto">
          <a:xfrm>
            <a:off x="187820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55" name="Line 495"/>
          <p:cNvSpPr>
            <a:spLocks noChangeShapeType="1"/>
          </p:cNvSpPr>
          <p:nvPr/>
        </p:nvSpPr>
        <p:spPr bwMode="auto">
          <a:xfrm flipV="1">
            <a:off x="187820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56" name="Line 496"/>
          <p:cNvSpPr>
            <a:spLocks noChangeShapeType="1"/>
          </p:cNvSpPr>
          <p:nvPr/>
        </p:nvSpPr>
        <p:spPr bwMode="auto">
          <a:xfrm>
            <a:off x="187820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57" name="Line 497"/>
          <p:cNvSpPr>
            <a:spLocks noChangeShapeType="1"/>
          </p:cNvSpPr>
          <p:nvPr/>
        </p:nvSpPr>
        <p:spPr bwMode="auto">
          <a:xfrm flipV="1">
            <a:off x="187820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58" name="Line 498"/>
          <p:cNvSpPr>
            <a:spLocks noChangeShapeType="1"/>
          </p:cNvSpPr>
          <p:nvPr/>
        </p:nvSpPr>
        <p:spPr bwMode="auto">
          <a:xfrm>
            <a:off x="187820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59" name="Line 499"/>
          <p:cNvSpPr>
            <a:spLocks noChangeShapeType="1"/>
          </p:cNvSpPr>
          <p:nvPr/>
        </p:nvSpPr>
        <p:spPr bwMode="auto">
          <a:xfrm flipV="1">
            <a:off x="187820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60" name="Line 500"/>
          <p:cNvSpPr>
            <a:spLocks noChangeShapeType="1"/>
          </p:cNvSpPr>
          <p:nvPr/>
        </p:nvSpPr>
        <p:spPr bwMode="auto">
          <a:xfrm>
            <a:off x="187820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61" name="Line 501"/>
          <p:cNvSpPr>
            <a:spLocks noChangeShapeType="1"/>
          </p:cNvSpPr>
          <p:nvPr/>
        </p:nvSpPr>
        <p:spPr bwMode="auto">
          <a:xfrm flipV="1">
            <a:off x="187820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62" name="Line 502"/>
          <p:cNvSpPr>
            <a:spLocks noChangeShapeType="1"/>
          </p:cNvSpPr>
          <p:nvPr/>
        </p:nvSpPr>
        <p:spPr bwMode="auto">
          <a:xfrm>
            <a:off x="187820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63" name="Line 503"/>
          <p:cNvSpPr>
            <a:spLocks noChangeShapeType="1"/>
          </p:cNvSpPr>
          <p:nvPr/>
        </p:nvSpPr>
        <p:spPr bwMode="auto">
          <a:xfrm flipV="1">
            <a:off x="1878205" y="6232526"/>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64" name="Line 504"/>
          <p:cNvSpPr>
            <a:spLocks noChangeShapeType="1"/>
          </p:cNvSpPr>
          <p:nvPr/>
        </p:nvSpPr>
        <p:spPr bwMode="auto">
          <a:xfrm>
            <a:off x="1878205" y="3878264"/>
            <a:ext cx="1588" cy="3651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65" name="Rectangle 505"/>
          <p:cNvSpPr>
            <a:spLocks noChangeArrowheads="1"/>
          </p:cNvSpPr>
          <p:nvPr/>
        </p:nvSpPr>
        <p:spPr bwMode="auto">
          <a:xfrm>
            <a:off x="1825818" y="6299202"/>
            <a:ext cx="115416"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10</a:t>
            </a:r>
            <a:endParaRPr lang="en-US">
              <a:latin typeface="Arial" pitchFamily="34" charset="0"/>
            </a:endParaRPr>
          </a:p>
        </p:txBody>
      </p:sp>
      <p:sp>
        <p:nvSpPr>
          <p:cNvPr id="67066" name="Line 506"/>
          <p:cNvSpPr>
            <a:spLocks noChangeShapeType="1"/>
          </p:cNvSpPr>
          <p:nvPr/>
        </p:nvSpPr>
        <p:spPr bwMode="auto">
          <a:xfrm flipV="1">
            <a:off x="207823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67" name="Line 507"/>
          <p:cNvSpPr>
            <a:spLocks noChangeShapeType="1"/>
          </p:cNvSpPr>
          <p:nvPr/>
        </p:nvSpPr>
        <p:spPr bwMode="auto">
          <a:xfrm>
            <a:off x="207823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68" name="Line 508"/>
          <p:cNvSpPr>
            <a:spLocks noChangeShapeType="1"/>
          </p:cNvSpPr>
          <p:nvPr/>
        </p:nvSpPr>
        <p:spPr bwMode="auto">
          <a:xfrm flipV="1">
            <a:off x="227825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69" name="Line 509"/>
          <p:cNvSpPr>
            <a:spLocks noChangeShapeType="1"/>
          </p:cNvSpPr>
          <p:nvPr/>
        </p:nvSpPr>
        <p:spPr bwMode="auto">
          <a:xfrm>
            <a:off x="227825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70" name="Line 510"/>
          <p:cNvSpPr>
            <a:spLocks noChangeShapeType="1"/>
          </p:cNvSpPr>
          <p:nvPr/>
        </p:nvSpPr>
        <p:spPr bwMode="auto">
          <a:xfrm flipV="1">
            <a:off x="227825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71" name="Line 511"/>
          <p:cNvSpPr>
            <a:spLocks noChangeShapeType="1"/>
          </p:cNvSpPr>
          <p:nvPr/>
        </p:nvSpPr>
        <p:spPr bwMode="auto">
          <a:xfrm>
            <a:off x="227825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72" name="Line 512"/>
          <p:cNvSpPr>
            <a:spLocks noChangeShapeType="1"/>
          </p:cNvSpPr>
          <p:nvPr/>
        </p:nvSpPr>
        <p:spPr bwMode="auto">
          <a:xfrm flipV="1">
            <a:off x="227825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73" name="Line 513"/>
          <p:cNvSpPr>
            <a:spLocks noChangeShapeType="1"/>
          </p:cNvSpPr>
          <p:nvPr/>
        </p:nvSpPr>
        <p:spPr bwMode="auto">
          <a:xfrm>
            <a:off x="227825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74" name="Line 514"/>
          <p:cNvSpPr>
            <a:spLocks noChangeShapeType="1"/>
          </p:cNvSpPr>
          <p:nvPr/>
        </p:nvSpPr>
        <p:spPr bwMode="auto">
          <a:xfrm flipV="1">
            <a:off x="227825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75" name="Line 515"/>
          <p:cNvSpPr>
            <a:spLocks noChangeShapeType="1"/>
          </p:cNvSpPr>
          <p:nvPr/>
        </p:nvSpPr>
        <p:spPr bwMode="auto">
          <a:xfrm>
            <a:off x="227825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76" name="Line 516"/>
          <p:cNvSpPr>
            <a:spLocks noChangeShapeType="1"/>
          </p:cNvSpPr>
          <p:nvPr/>
        </p:nvSpPr>
        <p:spPr bwMode="auto">
          <a:xfrm flipV="1">
            <a:off x="227825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77" name="Line 517"/>
          <p:cNvSpPr>
            <a:spLocks noChangeShapeType="1"/>
          </p:cNvSpPr>
          <p:nvPr/>
        </p:nvSpPr>
        <p:spPr bwMode="auto">
          <a:xfrm>
            <a:off x="227825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78" name="Line 518"/>
          <p:cNvSpPr>
            <a:spLocks noChangeShapeType="1"/>
          </p:cNvSpPr>
          <p:nvPr/>
        </p:nvSpPr>
        <p:spPr bwMode="auto">
          <a:xfrm flipV="1">
            <a:off x="227825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79" name="Line 519"/>
          <p:cNvSpPr>
            <a:spLocks noChangeShapeType="1"/>
          </p:cNvSpPr>
          <p:nvPr/>
        </p:nvSpPr>
        <p:spPr bwMode="auto">
          <a:xfrm>
            <a:off x="227825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80" name="Line 520"/>
          <p:cNvSpPr>
            <a:spLocks noChangeShapeType="1"/>
          </p:cNvSpPr>
          <p:nvPr/>
        </p:nvSpPr>
        <p:spPr bwMode="auto">
          <a:xfrm flipV="1">
            <a:off x="227825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81" name="Line 521"/>
          <p:cNvSpPr>
            <a:spLocks noChangeShapeType="1"/>
          </p:cNvSpPr>
          <p:nvPr/>
        </p:nvSpPr>
        <p:spPr bwMode="auto">
          <a:xfrm>
            <a:off x="227825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82" name="Line 522"/>
          <p:cNvSpPr>
            <a:spLocks noChangeShapeType="1"/>
          </p:cNvSpPr>
          <p:nvPr/>
        </p:nvSpPr>
        <p:spPr bwMode="auto">
          <a:xfrm flipV="1">
            <a:off x="227825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83" name="Line 523"/>
          <p:cNvSpPr>
            <a:spLocks noChangeShapeType="1"/>
          </p:cNvSpPr>
          <p:nvPr/>
        </p:nvSpPr>
        <p:spPr bwMode="auto">
          <a:xfrm>
            <a:off x="227825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84" name="Line 524"/>
          <p:cNvSpPr>
            <a:spLocks noChangeShapeType="1"/>
          </p:cNvSpPr>
          <p:nvPr/>
        </p:nvSpPr>
        <p:spPr bwMode="auto">
          <a:xfrm flipV="1">
            <a:off x="2278255" y="6232526"/>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85" name="Line 525"/>
          <p:cNvSpPr>
            <a:spLocks noChangeShapeType="1"/>
          </p:cNvSpPr>
          <p:nvPr/>
        </p:nvSpPr>
        <p:spPr bwMode="auto">
          <a:xfrm>
            <a:off x="2278255" y="3878264"/>
            <a:ext cx="1588" cy="3651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86" name="Rectangle 526"/>
          <p:cNvSpPr>
            <a:spLocks noChangeArrowheads="1"/>
          </p:cNvSpPr>
          <p:nvPr/>
        </p:nvSpPr>
        <p:spPr bwMode="auto">
          <a:xfrm>
            <a:off x="2227455" y="6299202"/>
            <a:ext cx="115416"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20</a:t>
            </a:r>
            <a:endParaRPr lang="en-US">
              <a:latin typeface="Arial" pitchFamily="34" charset="0"/>
            </a:endParaRPr>
          </a:p>
        </p:txBody>
      </p:sp>
      <p:sp>
        <p:nvSpPr>
          <p:cNvPr id="67087" name="Line 527"/>
          <p:cNvSpPr>
            <a:spLocks noChangeShapeType="1"/>
          </p:cNvSpPr>
          <p:nvPr/>
        </p:nvSpPr>
        <p:spPr bwMode="auto">
          <a:xfrm flipV="1">
            <a:off x="2479868"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88" name="Line 528"/>
          <p:cNvSpPr>
            <a:spLocks noChangeShapeType="1"/>
          </p:cNvSpPr>
          <p:nvPr/>
        </p:nvSpPr>
        <p:spPr bwMode="auto">
          <a:xfrm>
            <a:off x="2479868"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89" name="Line 529"/>
          <p:cNvSpPr>
            <a:spLocks noChangeShapeType="1"/>
          </p:cNvSpPr>
          <p:nvPr/>
        </p:nvSpPr>
        <p:spPr bwMode="auto">
          <a:xfrm flipV="1">
            <a:off x="267989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90" name="Line 530"/>
          <p:cNvSpPr>
            <a:spLocks noChangeShapeType="1"/>
          </p:cNvSpPr>
          <p:nvPr/>
        </p:nvSpPr>
        <p:spPr bwMode="auto">
          <a:xfrm>
            <a:off x="267989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91" name="Line 531"/>
          <p:cNvSpPr>
            <a:spLocks noChangeShapeType="1"/>
          </p:cNvSpPr>
          <p:nvPr/>
        </p:nvSpPr>
        <p:spPr bwMode="auto">
          <a:xfrm flipV="1">
            <a:off x="267989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92" name="Line 532"/>
          <p:cNvSpPr>
            <a:spLocks noChangeShapeType="1"/>
          </p:cNvSpPr>
          <p:nvPr/>
        </p:nvSpPr>
        <p:spPr bwMode="auto">
          <a:xfrm>
            <a:off x="267989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93" name="Line 533"/>
          <p:cNvSpPr>
            <a:spLocks noChangeShapeType="1"/>
          </p:cNvSpPr>
          <p:nvPr/>
        </p:nvSpPr>
        <p:spPr bwMode="auto">
          <a:xfrm flipV="1">
            <a:off x="267989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94" name="Line 534"/>
          <p:cNvSpPr>
            <a:spLocks noChangeShapeType="1"/>
          </p:cNvSpPr>
          <p:nvPr/>
        </p:nvSpPr>
        <p:spPr bwMode="auto">
          <a:xfrm>
            <a:off x="267989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95" name="Line 535"/>
          <p:cNvSpPr>
            <a:spLocks noChangeShapeType="1"/>
          </p:cNvSpPr>
          <p:nvPr/>
        </p:nvSpPr>
        <p:spPr bwMode="auto">
          <a:xfrm flipV="1">
            <a:off x="267989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96" name="Line 536"/>
          <p:cNvSpPr>
            <a:spLocks noChangeShapeType="1"/>
          </p:cNvSpPr>
          <p:nvPr/>
        </p:nvSpPr>
        <p:spPr bwMode="auto">
          <a:xfrm>
            <a:off x="267989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97" name="Line 537"/>
          <p:cNvSpPr>
            <a:spLocks noChangeShapeType="1"/>
          </p:cNvSpPr>
          <p:nvPr/>
        </p:nvSpPr>
        <p:spPr bwMode="auto">
          <a:xfrm flipV="1">
            <a:off x="267989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98" name="Line 538"/>
          <p:cNvSpPr>
            <a:spLocks noChangeShapeType="1"/>
          </p:cNvSpPr>
          <p:nvPr/>
        </p:nvSpPr>
        <p:spPr bwMode="auto">
          <a:xfrm>
            <a:off x="267989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099" name="Line 539"/>
          <p:cNvSpPr>
            <a:spLocks noChangeShapeType="1"/>
          </p:cNvSpPr>
          <p:nvPr/>
        </p:nvSpPr>
        <p:spPr bwMode="auto">
          <a:xfrm flipV="1">
            <a:off x="267989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00" name="Line 540"/>
          <p:cNvSpPr>
            <a:spLocks noChangeShapeType="1"/>
          </p:cNvSpPr>
          <p:nvPr/>
        </p:nvSpPr>
        <p:spPr bwMode="auto">
          <a:xfrm>
            <a:off x="267989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01" name="Line 541"/>
          <p:cNvSpPr>
            <a:spLocks noChangeShapeType="1"/>
          </p:cNvSpPr>
          <p:nvPr/>
        </p:nvSpPr>
        <p:spPr bwMode="auto">
          <a:xfrm flipV="1">
            <a:off x="267989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02" name="Line 542"/>
          <p:cNvSpPr>
            <a:spLocks noChangeShapeType="1"/>
          </p:cNvSpPr>
          <p:nvPr/>
        </p:nvSpPr>
        <p:spPr bwMode="auto">
          <a:xfrm>
            <a:off x="267989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03" name="Line 543"/>
          <p:cNvSpPr>
            <a:spLocks noChangeShapeType="1"/>
          </p:cNvSpPr>
          <p:nvPr/>
        </p:nvSpPr>
        <p:spPr bwMode="auto">
          <a:xfrm flipV="1">
            <a:off x="267989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04" name="Line 544"/>
          <p:cNvSpPr>
            <a:spLocks noChangeShapeType="1"/>
          </p:cNvSpPr>
          <p:nvPr/>
        </p:nvSpPr>
        <p:spPr bwMode="auto">
          <a:xfrm>
            <a:off x="267989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05" name="Line 545"/>
          <p:cNvSpPr>
            <a:spLocks noChangeShapeType="1"/>
          </p:cNvSpPr>
          <p:nvPr/>
        </p:nvSpPr>
        <p:spPr bwMode="auto">
          <a:xfrm flipV="1">
            <a:off x="2679893" y="6232526"/>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06" name="Line 546"/>
          <p:cNvSpPr>
            <a:spLocks noChangeShapeType="1"/>
          </p:cNvSpPr>
          <p:nvPr/>
        </p:nvSpPr>
        <p:spPr bwMode="auto">
          <a:xfrm>
            <a:off x="2679893" y="3878264"/>
            <a:ext cx="1588" cy="3651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07" name="Rectangle 547"/>
          <p:cNvSpPr>
            <a:spLocks noChangeArrowheads="1"/>
          </p:cNvSpPr>
          <p:nvPr/>
        </p:nvSpPr>
        <p:spPr bwMode="auto">
          <a:xfrm>
            <a:off x="2627505" y="6299202"/>
            <a:ext cx="115416"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30</a:t>
            </a:r>
            <a:endParaRPr lang="en-US">
              <a:latin typeface="Arial" pitchFamily="34" charset="0"/>
            </a:endParaRPr>
          </a:p>
        </p:txBody>
      </p:sp>
      <p:sp>
        <p:nvSpPr>
          <p:cNvPr id="67108" name="Line 548"/>
          <p:cNvSpPr>
            <a:spLocks noChangeShapeType="1"/>
          </p:cNvSpPr>
          <p:nvPr/>
        </p:nvSpPr>
        <p:spPr bwMode="auto">
          <a:xfrm flipV="1">
            <a:off x="2879918"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09" name="Line 549"/>
          <p:cNvSpPr>
            <a:spLocks noChangeShapeType="1"/>
          </p:cNvSpPr>
          <p:nvPr/>
        </p:nvSpPr>
        <p:spPr bwMode="auto">
          <a:xfrm>
            <a:off x="2879918"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10" name="Line 550"/>
          <p:cNvSpPr>
            <a:spLocks noChangeShapeType="1"/>
          </p:cNvSpPr>
          <p:nvPr/>
        </p:nvSpPr>
        <p:spPr bwMode="auto">
          <a:xfrm flipV="1">
            <a:off x="307994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11" name="Line 551"/>
          <p:cNvSpPr>
            <a:spLocks noChangeShapeType="1"/>
          </p:cNvSpPr>
          <p:nvPr/>
        </p:nvSpPr>
        <p:spPr bwMode="auto">
          <a:xfrm>
            <a:off x="307994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12" name="Line 552"/>
          <p:cNvSpPr>
            <a:spLocks noChangeShapeType="1"/>
          </p:cNvSpPr>
          <p:nvPr/>
        </p:nvSpPr>
        <p:spPr bwMode="auto">
          <a:xfrm flipV="1">
            <a:off x="307994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13" name="Line 553"/>
          <p:cNvSpPr>
            <a:spLocks noChangeShapeType="1"/>
          </p:cNvSpPr>
          <p:nvPr/>
        </p:nvSpPr>
        <p:spPr bwMode="auto">
          <a:xfrm>
            <a:off x="307994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14" name="Line 554"/>
          <p:cNvSpPr>
            <a:spLocks noChangeShapeType="1"/>
          </p:cNvSpPr>
          <p:nvPr/>
        </p:nvSpPr>
        <p:spPr bwMode="auto">
          <a:xfrm flipV="1">
            <a:off x="307994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15" name="Line 555"/>
          <p:cNvSpPr>
            <a:spLocks noChangeShapeType="1"/>
          </p:cNvSpPr>
          <p:nvPr/>
        </p:nvSpPr>
        <p:spPr bwMode="auto">
          <a:xfrm>
            <a:off x="307994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16" name="Line 556"/>
          <p:cNvSpPr>
            <a:spLocks noChangeShapeType="1"/>
          </p:cNvSpPr>
          <p:nvPr/>
        </p:nvSpPr>
        <p:spPr bwMode="auto">
          <a:xfrm flipV="1">
            <a:off x="307994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17" name="Line 557"/>
          <p:cNvSpPr>
            <a:spLocks noChangeShapeType="1"/>
          </p:cNvSpPr>
          <p:nvPr/>
        </p:nvSpPr>
        <p:spPr bwMode="auto">
          <a:xfrm>
            <a:off x="307994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18" name="Line 558"/>
          <p:cNvSpPr>
            <a:spLocks noChangeShapeType="1"/>
          </p:cNvSpPr>
          <p:nvPr/>
        </p:nvSpPr>
        <p:spPr bwMode="auto">
          <a:xfrm flipV="1">
            <a:off x="307994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19" name="Line 559"/>
          <p:cNvSpPr>
            <a:spLocks noChangeShapeType="1"/>
          </p:cNvSpPr>
          <p:nvPr/>
        </p:nvSpPr>
        <p:spPr bwMode="auto">
          <a:xfrm>
            <a:off x="307994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20" name="Line 560"/>
          <p:cNvSpPr>
            <a:spLocks noChangeShapeType="1"/>
          </p:cNvSpPr>
          <p:nvPr/>
        </p:nvSpPr>
        <p:spPr bwMode="auto">
          <a:xfrm flipV="1">
            <a:off x="307994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21" name="Line 561"/>
          <p:cNvSpPr>
            <a:spLocks noChangeShapeType="1"/>
          </p:cNvSpPr>
          <p:nvPr/>
        </p:nvSpPr>
        <p:spPr bwMode="auto">
          <a:xfrm>
            <a:off x="307994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22" name="Line 562"/>
          <p:cNvSpPr>
            <a:spLocks noChangeShapeType="1"/>
          </p:cNvSpPr>
          <p:nvPr/>
        </p:nvSpPr>
        <p:spPr bwMode="auto">
          <a:xfrm flipV="1">
            <a:off x="307994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23" name="Line 563"/>
          <p:cNvSpPr>
            <a:spLocks noChangeShapeType="1"/>
          </p:cNvSpPr>
          <p:nvPr/>
        </p:nvSpPr>
        <p:spPr bwMode="auto">
          <a:xfrm>
            <a:off x="307994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24" name="Line 564"/>
          <p:cNvSpPr>
            <a:spLocks noChangeShapeType="1"/>
          </p:cNvSpPr>
          <p:nvPr/>
        </p:nvSpPr>
        <p:spPr bwMode="auto">
          <a:xfrm flipV="1">
            <a:off x="307994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25" name="Line 565"/>
          <p:cNvSpPr>
            <a:spLocks noChangeShapeType="1"/>
          </p:cNvSpPr>
          <p:nvPr/>
        </p:nvSpPr>
        <p:spPr bwMode="auto">
          <a:xfrm>
            <a:off x="307994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26" name="Line 566"/>
          <p:cNvSpPr>
            <a:spLocks noChangeShapeType="1"/>
          </p:cNvSpPr>
          <p:nvPr/>
        </p:nvSpPr>
        <p:spPr bwMode="auto">
          <a:xfrm flipV="1">
            <a:off x="3079943" y="6232526"/>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27" name="Line 567"/>
          <p:cNvSpPr>
            <a:spLocks noChangeShapeType="1"/>
          </p:cNvSpPr>
          <p:nvPr/>
        </p:nvSpPr>
        <p:spPr bwMode="auto">
          <a:xfrm>
            <a:off x="3079943" y="3878264"/>
            <a:ext cx="1588" cy="3651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28" name="Rectangle 568"/>
          <p:cNvSpPr>
            <a:spLocks noChangeArrowheads="1"/>
          </p:cNvSpPr>
          <p:nvPr/>
        </p:nvSpPr>
        <p:spPr bwMode="auto">
          <a:xfrm>
            <a:off x="3027555" y="6299202"/>
            <a:ext cx="115416"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40</a:t>
            </a:r>
            <a:endParaRPr lang="en-US">
              <a:latin typeface="Arial" pitchFamily="34" charset="0"/>
            </a:endParaRPr>
          </a:p>
        </p:txBody>
      </p:sp>
      <p:sp>
        <p:nvSpPr>
          <p:cNvPr id="67129" name="Line 569"/>
          <p:cNvSpPr>
            <a:spLocks noChangeShapeType="1"/>
          </p:cNvSpPr>
          <p:nvPr/>
        </p:nvSpPr>
        <p:spPr bwMode="auto">
          <a:xfrm flipV="1">
            <a:off x="3279968"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30" name="Line 570"/>
          <p:cNvSpPr>
            <a:spLocks noChangeShapeType="1"/>
          </p:cNvSpPr>
          <p:nvPr/>
        </p:nvSpPr>
        <p:spPr bwMode="auto">
          <a:xfrm>
            <a:off x="3279968"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31" name="Line 571"/>
          <p:cNvSpPr>
            <a:spLocks noChangeShapeType="1"/>
          </p:cNvSpPr>
          <p:nvPr/>
        </p:nvSpPr>
        <p:spPr bwMode="auto">
          <a:xfrm flipV="1">
            <a:off x="347999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32" name="Line 572"/>
          <p:cNvSpPr>
            <a:spLocks noChangeShapeType="1"/>
          </p:cNvSpPr>
          <p:nvPr/>
        </p:nvSpPr>
        <p:spPr bwMode="auto">
          <a:xfrm>
            <a:off x="347999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33" name="Line 573"/>
          <p:cNvSpPr>
            <a:spLocks noChangeShapeType="1"/>
          </p:cNvSpPr>
          <p:nvPr/>
        </p:nvSpPr>
        <p:spPr bwMode="auto">
          <a:xfrm flipV="1">
            <a:off x="347999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34" name="Line 574"/>
          <p:cNvSpPr>
            <a:spLocks noChangeShapeType="1"/>
          </p:cNvSpPr>
          <p:nvPr/>
        </p:nvSpPr>
        <p:spPr bwMode="auto">
          <a:xfrm>
            <a:off x="347999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35" name="Line 575"/>
          <p:cNvSpPr>
            <a:spLocks noChangeShapeType="1"/>
          </p:cNvSpPr>
          <p:nvPr/>
        </p:nvSpPr>
        <p:spPr bwMode="auto">
          <a:xfrm flipV="1">
            <a:off x="347999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36" name="Line 576"/>
          <p:cNvSpPr>
            <a:spLocks noChangeShapeType="1"/>
          </p:cNvSpPr>
          <p:nvPr/>
        </p:nvSpPr>
        <p:spPr bwMode="auto">
          <a:xfrm>
            <a:off x="347999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37" name="Line 577"/>
          <p:cNvSpPr>
            <a:spLocks noChangeShapeType="1"/>
          </p:cNvSpPr>
          <p:nvPr/>
        </p:nvSpPr>
        <p:spPr bwMode="auto">
          <a:xfrm flipV="1">
            <a:off x="347999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38" name="Line 578"/>
          <p:cNvSpPr>
            <a:spLocks noChangeShapeType="1"/>
          </p:cNvSpPr>
          <p:nvPr/>
        </p:nvSpPr>
        <p:spPr bwMode="auto">
          <a:xfrm>
            <a:off x="347999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39" name="Line 579"/>
          <p:cNvSpPr>
            <a:spLocks noChangeShapeType="1"/>
          </p:cNvSpPr>
          <p:nvPr/>
        </p:nvSpPr>
        <p:spPr bwMode="auto">
          <a:xfrm flipV="1">
            <a:off x="347999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40" name="Line 580"/>
          <p:cNvSpPr>
            <a:spLocks noChangeShapeType="1"/>
          </p:cNvSpPr>
          <p:nvPr/>
        </p:nvSpPr>
        <p:spPr bwMode="auto">
          <a:xfrm>
            <a:off x="347999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41" name="Line 581"/>
          <p:cNvSpPr>
            <a:spLocks noChangeShapeType="1"/>
          </p:cNvSpPr>
          <p:nvPr/>
        </p:nvSpPr>
        <p:spPr bwMode="auto">
          <a:xfrm flipV="1">
            <a:off x="347999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42" name="Line 582"/>
          <p:cNvSpPr>
            <a:spLocks noChangeShapeType="1"/>
          </p:cNvSpPr>
          <p:nvPr/>
        </p:nvSpPr>
        <p:spPr bwMode="auto">
          <a:xfrm>
            <a:off x="347999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43" name="Line 583"/>
          <p:cNvSpPr>
            <a:spLocks noChangeShapeType="1"/>
          </p:cNvSpPr>
          <p:nvPr/>
        </p:nvSpPr>
        <p:spPr bwMode="auto">
          <a:xfrm flipV="1">
            <a:off x="347999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44" name="Line 584"/>
          <p:cNvSpPr>
            <a:spLocks noChangeShapeType="1"/>
          </p:cNvSpPr>
          <p:nvPr/>
        </p:nvSpPr>
        <p:spPr bwMode="auto">
          <a:xfrm>
            <a:off x="347999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45" name="Line 585"/>
          <p:cNvSpPr>
            <a:spLocks noChangeShapeType="1"/>
          </p:cNvSpPr>
          <p:nvPr/>
        </p:nvSpPr>
        <p:spPr bwMode="auto">
          <a:xfrm flipV="1">
            <a:off x="347999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46" name="Line 586"/>
          <p:cNvSpPr>
            <a:spLocks noChangeShapeType="1"/>
          </p:cNvSpPr>
          <p:nvPr/>
        </p:nvSpPr>
        <p:spPr bwMode="auto">
          <a:xfrm>
            <a:off x="347999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47" name="Line 587"/>
          <p:cNvSpPr>
            <a:spLocks noChangeShapeType="1"/>
          </p:cNvSpPr>
          <p:nvPr/>
        </p:nvSpPr>
        <p:spPr bwMode="auto">
          <a:xfrm flipV="1">
            <a:off x="3479993" y="6232526"/>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48" name="Line 588"/>
          <p:cNvSpPr>
            <a:spLocks noChangeShapeType="1"/>
          </p:cNvSpPr>
          <p:nvPr/>
        </p:nvSpPr>
        <p:spPr bwMode="auto">
          <a:xfrm>
            <a:off x="3479993" y="3878264"/>
            <a:ext cx="1588" cy="3651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49" name="Rectangle 589"/>
          <p:cNvSpPr>
            <a:spLocks noChangeArrowheads="1"/>
          </p:cNvSpPr>
          <p:nvPr/>
        </p:nvSpPr>
        <p:spPr bwMode="auto">
          <a:xfrm>
            <a:off x="3429193" y="6299202"/>
            <a:ext cx="115416"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50</a:t>
            </a:r>
            <a:endParaRPr lang="en-US">
              <a:latin typeface="Arial" pitchFamily="34" charset="0"/>
            </a:endParaRPr>
          </a:p>
        </p:txBody>
      </p:sp>
      <p:sp>
        <p:nvSpPr>
          <p:cNvPr id="67150" name="Line 590"/>
          <p:cNvSpPr>
            <a:spLocks noChangeShapeType="1"/>
          </p:cNvSpPr>
          <p:nvPr/>
        </p:nvSpPr>
        <p:spPr bwMode="auto">
          <a:xfrm flipV="1">
            <a:off x="368160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51" name="Line 591"/>
          <p:cNvSpPr>
            <a:spLocks noChangeShapeType="1"/>
          </p:cNvSpPr>
          <p:nvPr/>
        </p:nvSpPr>
        <p:spPr bwMode="auto">
          <a:xfrm>
            <a:off x="368160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52" name="Line 592"/>
          <p:cNvSpPr>
            <a:spLocks noChangeShapeType="1"/>
          </p:cNvSpPr>
          <p:nvPr/>
        </p:nvSpPr>
        <p:spPr bwMode="auto">
          <a:xfrm flipV="1">
            <a:off x="388163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53" name="Line 593"/>
          <p:cNvSpPr>
            <a:spLocks noChangeShapeType="1"/>
          </p:cNvSpPr>
          <p:nvPr/>
        </p:nvSpPr>
        <p:spPr bwMode="auto">
          <a:xfrm>
            <a:off x="388163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54" name="Line 594"/>
          <p:cNvSpPr>
            <a:spLocks noChangeShapeType="1"/>
          </p:cNvSpPr>
          <p:nvPr/>
        </p:nvSpPr>
        <p:spPr bwMode="auto">
          <a:xfrm flipV="1">
            <a:off x="388163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55" name="Line 595"/>
          <p:cNvSpPr>
            <a:spLocks noChangeShapeType="1"/>
          </p:cNvSpPr>
          <p:nvPr/>
        </p:nvSpPr>
        <p:spPr bwMode="auto">
          <a:xfrm>
            <a:off x="388163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56" name="Line 596"/>
          <p:cNvSpPr>
            <a:spLocks noChangeShapeType="1"/>
          </p:cNvSpPr>
          <p:nvPr/>
        </p:nvSpPr>
        <p:spPr bwMode="auto">
          <a:xfrm flipV="1">
            <a:off x="388163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57" name="Line 597"/>
          <p:cNvSpPr>
            <a:spLocks noChangeShapeType="1"/>
          </p:cNvSpPr>
          <p:nvPr/>
        </p:nvSpPr>
        <p:spPr bwMode="auto">
          <a:xfrm>
            <a:off x="388163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58" name="Line 598"/>
          <p:cNvSpPr>
            <a:spLocks noChangeShapeType="1"/>
          </p:cNvSpPr>
          <p:nvPr/>
        </p:nvSpPr>
        <p:spPr bwMode="auto">
          <a:xfrm flipV="1">
            <a:off x="388163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59" name="Line 599"/>
          <p:cNvSpPr>
            <a:spLocks noChangeShapeType="1"/>
          </p:cNvSpPr>
          <p:nvPr/>
        </p:nvSpPr>
        <p:spPr bwMode="auto">
          <a:xfrm>
            <a:off x="388163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60" name="Line 600"/>
          <p:cNvSpPr>
            <a:spLocks noChangeShapeType="1"/>
          </p:cNvSpPr>
          <p:nvPr/>
        </p:nvSpPr>
        <p:spPr bwMode="auto">
          <a:xfrm flipV="1">
            <a:off x="388163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61" name="Line 601"/>
          <p:cNvSpPr>
            <a:spLocks noChangeShapeType="1"/>
          </p:cNvSpPr>
          <p:nvPr/>
        </p:nvSpPr>
        <p:spPr bwMode="auto">
          <a:xfrm>
            <a:off x="388163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62" name="Line 602"/>
          <p:cNvSpPr>
            <a:spLocks noChangeShapeType="1"/>
          </p:cNvSpPr>
          <p:nvPr/>
        </p:nvSpPr>
        <p:spPr bwMode="auto">
          <a:xfrm flipV="1">
            <a:off x="388163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63" name="Line 603"/>
          <p:cNvSpPr>
            <a:spLocks noChangeShapeType="1"/>
          </p:cNvSpPr>
          <p:nvPr/>
        </p:nvSpPr>
        <p:spPr bwMode="auto">
          <a:xfrm>
            <a:off x="388163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64" name="Line 604"/>
          <p:cNvSpPr>
            <a:spLocks noChangeShapeType="1"/>
          </p:cNvSpPr>
          <p:nvPr/>
        </p:nvSpPr>
        <p:spPr bwMode="auto">
          <a:xfrm flipV="1">
            <a:off x="388163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65" name="Line 605"/>
          <p:cNvSpPr>
            <a:spLocks noChangeShapeType="1"/>
          </p:cNvSpPr>
          <p:nvPr/>
        </p:nvSpPr>
        <p:spPr bwMode="auto">
          <a:xfrm>
            <a:off x="388163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66" name="Line 606"/>
          <p:cNvSpPr>
            <a:spLocks noChangeShapeType="1"/>
          </p:cNvSpPr>
          <p:nvPr/>
        </p:nvSpPr>
        <p:spPr bwMode="auto">
          <a:xfrm flipV="1">
            <a:off x="388163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67" name="Line 607"/>
          <p:cNvSpPr>
            <a:spLocks noChangeShapeType="1"/>
          </p:cNvSpPr>
          <p:nvPr/>
        </p:nvSpPr>
        <p:spPr bwMode="auto">
          <a:xfrm>
            <a:off x="388163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69" name="Line 609"/>
          <p:cNvSpPr>
            <a:spLocks noChangeShapeType="1"/>
          </p:cNvSpPr>
          <p:nvPr/>
        </p:nvSpPr>
        <p:spPr bwMode="auto">
          <a:xfrm flipV="1">
            <a:off x="3881630" y="6232526"/>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70" name="Line 610"/>
          <p:cNvSpPr>
            <a:spLocks noChangeShapeType="1"/>
          </p:cNvSpPr>
          <p:nvPr/>
        </p:nvSpPr>
        <p:spPr bwMode="auto">
          <a:xfrm>
            <a:off x="3881630" y="3878264"/>
            <a:ext cx="1588" cy="3651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71" name="Rectangle 611"/>
          <p:cNvSpPr>
            <a:spLocks noChangeArrowheads="1"/>
          </p:cNvSpPr>
          <p:nvPr/>
        </p:nvSpPr>
        <p:spPr bwMode="auto">
          <a:xfrm>
            <a:off x="3829243" y="6299202"/>
            <a:ext cx="115416"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60</a:t>
            </a:r>
            <a:endParaRPr lang="en-US">
              <a:latin typeface="Arial" pitchFamily="34" charset="0"/>
            </a:endParaRPr>
          </a:p>
        </p:txBody>
      </p:sp>
      <p:sp>
        <p:nvSpPr>
          <p:cNvPr id="67172" name="Line 612"/>
          <p:cNvSpPr>
            <a:spLocks noChangeShapeType="1"/>
          </p:cNvSpPr>
          <p:nvPr/>
        </p:nvSpPr>
        <p:spPr bwMode="auto">
          <a:xfrm flipV="1">
            <a:off x="408165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73" name="Line 613"/>
          <p:cNvSpPr>
            <a:spLocks noChangeShapeType="1"/>
          </p:cNvSpPr>
          <p:nvPr/>
        </p:nvSpPr>
        <p:spPr bwMode="auto">
          <a:xfrm>
            <a:off x="408165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74" name="Line 614"/>
          <p:cNvSpPr>
            <a:spLocks noChangeShapeType="1"/>
          </p:cNvSpPr>
          <p:nvPr/>
        </p:nvSpPr>
        <p:spPr bwMode="auto">
          <a:xfrm flipV="1">
            <a:off x="428168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75" name="Line 615"/>
          <p:cNvSpPr>
            <a:spLocks noChangeShapeType="1"/>
          </p:cNvSpPr>
          <p:nvPr/>
        </p:nvSpPr>
        <p:spPr bwMode="auto">
          <a:xfrm>
            <a:off x="428168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76" name="Line 616"/>
          <p:cNvSpPr>
            <a:spLocks noChangeShapeType="1"/>
          </p:cNvSpPr>
          <p:nvPr/>
        </p:nvSpPr>
        <p:spPr bwMode="auto">
          <a:xfrm flipV="1">
            <a:off x="428168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77" name="Line 617"/>
          <p:cNvSpPr>
            <a:spLocks noChangeShapeType="1"/>
          </p:cNvSpPr>
          <p:nvPr/>
        </p:nvSpPr>
        <p:spPr bwMode="auto">
          <a:xfrm>
            <a:off x="428168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78" name="Line 618"/>
          <p:cNvSpPr>
            <a:spLocks noChangeShapeType="1"/>
          </p:cNvSpPr>
          <p:nvPr/>
        </p:nvSpPr>
        <p:spPr bwMode="auto">
          <a:xfrm flipV="1">
            <a:off x="428168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79" name="Line 619"/>
          <p:cNvSpPr>
            <a:spLocks noChangeShapeType="1"/>
          </p:cNvSpPr>
          <p:nvPr/>
        </p:nvSpPr>
        <p:spPr bwMode="auto">
          <a:xfrm>
            <a:off x="428168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80" name="Line 620"/>
          <p:cNvSpPr>
            <a:spLocks noChangeShapeType="1"/>
          </p:cNvSpPr>
          <p:nvPr/>
        </p:nvSpPr>
        <p:spPr bwMode="auto">
          <a:xfrm flipV="1">
            <a:off x="428168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81" name="Line 621"/>
          <p:cNvSpPr>
            <a:spLocks noChangeShapeType="1"/>
          </p:cNvSpPr>
          <p:nvPr/>
        </p:nvSpPr>
        <p:spPr bwMode="auto">
          <a:xfrm>
            <a:off x="428168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82" name="Line 622"/>
          <p:cNvSpPr>
            <a:spLocks noChangeShapeType="1"/>
          </p:cNvSpPr>
          <p:nvPr/>
        </p:nvSpPr>
        <p:spPr bwMode="auto">
          <a:xfrm flipV="1">
            <a:off x="428168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83" name="Line 623"/>
          <p:cNvSpPr>
            <a:spLocks noChangeShapeType="1"/>
          </p:cNvSpPr>
          <p:nvPr/>
        </p:nvSpPr>
        <p:spPr bwMode="auto">
          <a:xfrm>
            <a:off x="428168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84" name="Line 624"/>
          <p:cNvSpPr>
            <a:spLocks noChangeShapeType="1"/>
          </p:cNvSpPr>
          <p:nvPr/>
        </p:nvSpPr>
        <p:spPr bwMode="auto">
          <a:xfrm flipV="1">
            <a:off x="428168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85" name="Line 625"/>
          <p:cNvSpPr>
            <a:spLocks noChangeShapeType="1"/>
          </p:cNvSpPr>
          <p:nvPr/>
        </p:nvSpPr>
        <p:spPr bwMode="auto">
          <a:xfrm>
            <a:off x="428168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86" name="Line 626"/>
          <p:cNvSpPr>
            <a:spLocks noChangeShapeType="1"/>
          </p:cNvSpPr>
          <p:nvPr/>
        </p:nvSpPr>
        <p:spPr bwMode="auto">
          <a:xfrm flipV="1">
            <a:off x="428168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87" name="Line 627"/>
          <p:cNvSpPr>
            <a:spLocks noChangeShapeType="1"/>
          </p:cNvSpPr>
          <p:nvPr/>
        </p:nvSpPr>
        <p:spPr bwMode="auto">
          <a:xfrm>
            <a:off x="428168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88" name="Line 628"/>
          <p:cNvSpPr>
            <a:spLocks noChangeShapeType="1"/>
          </p:cNvSpPr>
          <p:nvPr/>
        </p:nvSpPr>
        <p:spPr bwMode="auto">
          <a:xfrm flipV="1">
            <a:off x="428168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89" name="Line 629"/>
          <p:cNvSpPr>
            <a:spLocks noChangeShapeType="1"/>
          </p:cNvSpPr>
          <p:nvPr/>
        </p:nvSpPr>
        <p:spPr bwMode="auto">
          <a:xfrm>
            <a:off x="428168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90" name="Line 630"/>
          <p:cNvSpPr>
            <a:spLocks noChangeShapeType="1"/>
          </p:cNvSpPr>
          <p:nvPr/>
        </p:nvSpPr>
        <p:spPr bwMode="auto">
          <a:xfrm flipV="1">
            <a:off x="4281680" y="6232526"/>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91" name="Line 631"/>
          <p:cNvSpPr>
            <a:spLocks noChangeShapeType="1"/>
          </p:cNvSpPr>
          <p:nvPr/>
        </p:nvSpPr>
        <p:spPr bwMode="auto">
          <a:xfrm>
            <a:off x="4281680" y="3878264"/>
            <a:ext cx="1588" cy="3651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92" name="Rectangle 632"/>
          <p:cNvSpPr>
            <a:spLocks noChangeArrowheads="1"/>
          </p:cNvSpPr>
          <p:nvPr/>
        </p:nvSpPr>
        <p:spPr bwMode="auto">
          <a:xfrm>
            <a:off x="4229293" y="6299202"/>
            <a:ext cx="115416"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70</a:t>
            </a:r>
            <a:endParaRPr lang="en-US">
              <a:latin typeface="Arial" pitchFamily="34" charset="0"/>
            </a:endParaRPr>
          </a:p>
        </p:txBody>
      </p:sp>
      <p:sp>
        <p:nvSpPr>
          <p:cNvPr id="67193" name="Line 633"/>
          <p:cNvSpPr>
            <a:spLocks noChangeShapeType="1"/>
          </p:cNvSpPr>
          <p:nvPr/>
        </p:nvSpPr>
        <p:spPr bwMode="auto">
          <a:xfrm flipV="1">
            <a:off x="448170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94" name="Line 634"/>
          <p:cNvSpPr>
            <a:spLocks noChangeShapeType="1"/>
          </p:cNvSpPr>
          <p:nvPr/>
        </p:nvSpPr>
        <p:spPr bwMode="auto">
          <a:xfrm>
            <a:off x="448170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95" name="Line 635"/>
          <p:cNvSpPr>
            <a:spLocks noChangeShapeType="1"/>
          </p:cNvSpPr>
          <p:nvPr/>
        </p:nvSpPr>
        <p:spPr bwMode="auto">
          <a:xfrm flipV="1">
            <a:off x="468173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96" name="Line 636"/>
          <p:cNvSpPr>
            <a:spLocks noChangeShapeType="1"/>
          </p:cNvSpPr>
          <p:nvPr/>
        </p:nvSpPr>
        <p:spPr bwMode="auto">
          <a:xfrm>
            <a:off x="468173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97" name="Line 637"/>
          <p:cNvSpPr>
            <a:spLocks noChangeShapeType="1"/>
          </p:cNvSpPr>
          <p:nvPr/>
        </p:nvSpPr>
        <p:spPr bwMode="auto">
          <a:xfrm flipV="1">
            <a:off x="468173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98" name="Line 638"/>
          <p:cNvSpPr>
            <a:spLocks noChangeShapeType="1"/>
          </p:cNvSpPr>
          <p:nvPr/>
        </p:nvSpPr>
        <p:spPr bwMode="auto">
          <a:xfrm>
            <a:off x="468173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199" name="Line 639"/>
          <p:cNvSpPr>
            <a:spLocks noChangeShapeType="1"/>
          </p:cNvSpPr>
          <p:nvPr/>
        </p:nvSpPr>
        <p:spPr bwMode="auto">
          <a:xfrm flipV="1">
            <a:off x="468173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00" name="Line 640"/>
          <p:cNvSpPr>
            <a:spLocks noChangeShapeType="1"/>
          </p:cNvSpPr>
          <p:nvPr/>
        </p:nvSpPr>
        <p:spPr bwMode="auto">
          <a:xfrm>
            <a:off x="468173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01" name="Line 641"/>
          <p:cNvSpPr>
            <a:spLocks noChangeShapeType="1"/>
          </p:cNvSpPr>
          <p:nvPr/>
        </p:nvSpPr>
        <p:spPr bwMode="auto">
          <a:xfrm flipV="1">
            <a:off x="468173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02" name="Line 642"/>
          <p:cNvSpPr>
            <a:spLocks noChangeShapeType="1"/>
          </p:cNvSpPr>
          <p:nvPr/>
        </p:nvSpPr>
        <p:spPr bwMode="auto">
          <a:xfrm>
            <a:off x="468173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03" name="Line 643"/>
          <p:cNvSpPr>
            <a:spLocks noChangeShapeType="1"/>
          </p:cNvSpPr>
          <p:nvPr/>
        </p:nvSpPr>
        <p:spPr bwMode="auto">
          <a:xfrm flipV="1">
            <a:off x="468173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04" name="Line 644"/>
          <p:cNvSpPr>
            <a:spLocks noChangeShapeType="1"/>
          </p:cNvSpPr>
          <p:nvPr/>
        </p:nvSpPr>
        <p:spPr bwMode="auto">
          <a:xfrm>
            <a:off x="468173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05" name="Line 645"/>
          <p:cNvSpPr>
            <a:spLocks noChangeShapeType="1"/>
          </p:cNvSpPr>
          <p:nvPr/>
        </p:nvSpPr>
        <p:spPr bwMode="auto">
          <a:xfrm flipV="1">
            <a:off x="468173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06" name="Line 646"/>
          <p:cNvSpPr>
            <a:spLocks noChangeShapeType="1"/>
          </p:cNvSpPr>
          <p:nvPr/>
        </p:nvSpPr>
        <p:spPr bwMode="auto">
          <a:xfrm>
            <a:off x="468173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07" name="Line 647"/>
          <p:cNvSpPr>
            <a:spLocks noChangeShapeType="1"/>
          </p:cNvSpPr>
          <p:nvPr/>
        </p:nvSpPr>
        <p:spPr bwMode="auto">
          <a:xfrm flipV="1">
            <a:off x="468173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08" name="Line 648"/>
          <p:cNvSpPr>
            <a:spLocks noChangeShapeType="1"/>
          </p:cNvSpPr>
          <p:nvPr/>
        </p:nvSpPr>
        <p:spPr bwMode="auto">
          <a:xfrm>
            <a:off x="468173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09" name="Line 649"/>
          <p:cNvSpPr>
            <a:spLocks noChangeShapeType="1"/>
          </p:cNvSpPr>
          <p:nvPr/>
        </p:nvSpPr>
        <p:spPr bwMode="auto">
          <a:xfrm flipV="1">
            <a:off x="4681730"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10" name="Line 650"/>
          <p:cNvSpPr>
            <a:spLocks noChangeShapeType="1"/>
          </p:cNvSpPr>
          <p:nvPr/>
        </p:nvSpPr>
        <p:spPr bwMode="auto">
          <a:xfrm>
            <a:off x="4681730"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11" name="Line 651"/>
          <p:cNvSpPr>
            <a:spLocks noChangeShapeType="1"/>
          </p:cNvSpPr>
          <p:nvPr/>
        </p:nvSpPr>
        <p:spPr bwMode="auto">
          <a:xfrm flipV="1">
            <a:off x="4681730" y="6232526"/>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12" name="Line 652"/>
          <p:cNvSpPr>
            <a:spLocks noChangeShapeType="1"/>
          </p:cNvSpPr>
          <p:nvPr/>
        </p:nvSpPr>
        <p:spPr bwMode="auto">
          <a:xfrm>
            <a:off x="4681730" y="3878264"/>
            <a:ext cx="1588" cy="3651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13" name="Rectangle 653"/>
          <p:cNvSpPr>
            <a:spLocks noChangeArrowheads="1"/>
          </p:cNvSpPr>
          <p:nvPr/>
        </p:nvSpPr>
        <p:spPr bwMode="auto">
          <a:xfrm>
            <a:off x="4630930" y="6299202"/>
            <a:ext cx="115416"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80</a:t>
            </a:r>
            <a:endParaRPr lang="en-US">
              <a:latin typeface="Arial" pitchFamily="34" charset="0"/>
            </a:endParaRPr>
          </a:p>
        </p:txBody>
      </p:sp>
      <p:sp>
        <p:nvSpPr>
          <p:cNvPr id="67214" name="Line 654"/>
          <p:cNvSpPr>
            <a:spLocks noChangeShapeType="1"/>
          </p:cNvSpPr>
          <p:nvPr/>
        </p:nvSpPr>
        <p:spPr bwMode="auto">
          <a:xfrm flipV="1">
            <a:off x="488334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15" name="Line 655"/>
          <p:cNvSpPr>
            <a:spLocks noChangeShapeType="1"/>
          </p:cNvSpPr>
          <p:nvPr/>
        </p:nvSpPr>
        <p:spPr bwMode="auto">
          <a:xfrm>
            <a:off x="488334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16" name="Line 656"/>
          <p:cNvSpPr>
            <a:spLocks noChangeShapeType="1"/>
          </p:cNvSpPr>
          <p:nvPr/>
        </p:nvSpPr>
        <p:spPr bwMode="auto">
          <a:xfrm flipV="1">
            <a:off x="5083368"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17" name="Line 657"/>
          <p:cNvSpPr>
            <a:spLocks noChangeShapeType="1"/>
          </p:cNvSpPr>
          <p:nvPr/>
        </p:nvSpPr>
        <p:spPr bwMode="auto">
          <a:xfrm>
            <a:off x="5083368"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18" name="Line 658"/>
          <p:cNvSpPr>
            <a:spLocks noChangeShapeType="1"/>
          </p:cNvSpPr>
          <p:nvPr/>
        </p:nvSpPr>
        <p:spPr bwMode="auto">
          <a:xfrm flipV="1">
            <a:off x="5083368"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19" name="Line 659"/>
          <p:cNvSpPr>
            <a:spLocks noChangeShapeType="1"/>
          </p:cNvSpPr>
          <p:nvPr/>
        </p:nvSpPr>
        <p:spPr bwMode="auto">
          <a:xfrm>
            <a:off x="5083368"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20" name="Line 660"/>
          <p:cNvSpPr>
            <a:spLocks noChangeShapeType="1"/>
          </p:cNvSpPr>
          <p:nvPr/>
        </p:nvSpPr>
        <p:spPr bwMode="auto">
          <a:xfrm flipV="1">
            <a:off x="5083368"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21" name="Line 661"/>
          <p:cNvSpPr>
            <a:spLocks noChangeShapeType="1"/>
          </p:cNvSpPr>
          <p:nvPr/>
        </p:nvSpPr>
        <p:spPr bwMode="auto">
          <a:xfrm>
            <a:off x="5083368"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22" name="Line 662"/>
          <p:cNvSpPr>
            <a:spLocks noChangeShapeType="1"/>
          </p:cNvSpPr>
          <p:nvPr/>
        </p:nvSpPr>
        <p:spPr bwMode="auto">
          <a:xfrm flipV="1">
            <a:off x="5083368"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23" name="Line 663"/>
          <p:cNvSpPr>
            <a:spLocks noChangeShapeType="1"/>
          </p:cNvSpPr>
          <p:nvPr/>
        </p:nvSpPr>
        <p:spPr bwMode="auto">
          <a:xfrm>
            <a:off x="5083368"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24" name="Line 664"/>
          <p:cNvSpPr>
            <a:spLocks noChangeShapeType="1"/>
          </p:cNvSpPr>
          <p:nvPr/>
        </p:nvSpPr>
        <p:spPr bwMode="auto">
          <a:xfrm flipV="1">
            <a:off x="5083368"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25" name="Line 665"/>
          <p:cNvSpPr>
            <a:spLocks noChangeShapeType="1"/>
          </p:cNvSpPr>
          <p:nvPr/>
        </p:nvSpPr>
        <p:spPr bwMode="auto">
          <a:xfrm>
            <a:off x="5083368"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26" name="Line 666"/>
          <p:cNvSpPr>
            <a:spLocks noChangeShapeType="1"/>
          </p:cNvSpPr>
          <p:nvPr/>
        </p:nvSpPr>
        <p:spPr bwMode="auto">
          <a:xfrm flipV="1">
            <a:off x="5083368"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27" name="Line 667"/>
          <p:cNvSpPr>
            <a:spLocks noChangeShapeType="1"/>
          </p:cNvSpPr>
          <p:nvPr/>
        </p:nvSpPr>
        <p:spPr bwMode="auto">
          <a:xfrm>
            <a:off x="5083368"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28" name="Line 668"/>
          <p:cNvSpPr>
            <a:spLocks noChangeShapeType="1"/>
          </p:cNvSpPr>
          <p:nvPr/>
        </p:nvSpPr>
        <p:spPr bwMode="auto">
          <a:xfrm flipV="1">
            <a:off x="5083368"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29" name="Line 669"/>
          <p:cNvSpPr>
            <a:spLocks noChangeShapeType="1"/>
          </p:cNvSpPr>
          <p:nvPr/>
        </p:nvSpPr>
        <p:spPr bwMode="auto">
          <a:xfrm>
            <a:off x="5083368"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30" name="Line 670"/>
          <p:cNvSpPr>
            <a:spLocks noChangeShapeType="1"/>
          </p:cNvSpPr>
          <p:nvPr/>
        </p:nvSpPr>
        <p:spPr bwMode="auto">
          <a:xfrm flipV="1">
            <a:off x="5083368"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31" name="Line 671"/>
          <p:cNvSpPr>
            <a:spLocks noChangeShapeType="1"/>
          </p:cNvSpPr>
          <p:nvPr/>
        </p:nvSpPr>
        <p:spPr bwMode="auto">
          <a:xfrm>
            <a:off x="5083368"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32" name="Line 672"/>
          <p:cNvSpPr>
            <a:spLocks noChangeShapeType="1"/>
          </p:cNvSpPr>
          <p:nvPr/>
        </p:nvSpPr>
        <p:spPr bwMode="auto">
          <a:xfrm flipV="1">
            <a:off x="5083368" y="6232526"/>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33" name="Line 673"/>
          <p:cNvSpPr>
            <a:spLocks noChangeShapeType="1"/>
          </p:cNvSpPr>
          <p:nvPr/>
        </p:nvSpPr>
        <p:spPr bwMode="auto">
          <a:xfrm>
            <a:off x="5083368" y="3878264"/>
            <a:ext cx="1588" cy="3651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34" name="Rectangle 674"/>
          <p:cNvSpPr>
            <a:spLocks noChangeArrowheads="1"/>
          </p:cNvSpPr>
          <p:nvPr/>
        </p:nvSpPr>
        <p:spPr bwMode="auto">
          <a:xfrm>
            <a:off x="5030980" y="6299202"/>
            <a:ext cx="115416"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90</a:t>
            </a:r>
            <a:endParaRPr lang="en-US">
              <a:latin typeface="Arial" pitchFamily="34" charset="0"/>
            </a:endParaRPr>
          </a:p>
        </p:txBody>
      </p:sp>
      <p:sp>
        <p:nvSpPr>
          <p:cNvPr id="67235" name="Line 675"/>
          <p:cNvSpPr>
            <a:spLocks noChangeShapeType="1"/>
          </p:cNvSpPr>
          <p:nvPr/>
        </p:nvSpPr>
        <p:spPr bwMode="auto">
          <a:xfrm flipV="1">
            <a:off x="528339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36" name="Line 676"/>
          <p:cNvSpPr>
            <a:spLocks noChangeShapeType="1"/>
          </p:cNvSpPr>
          <p:nvPr/>
        </p:nvSpPr>
        <p:spPr bwMode="auto">
          <a:xfrm>
            <a:off x="528339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37" name="Line 677"/>
          <p:cNvSpPr>
            <a:spLocks noChangeShapeType="1"/>
          </p:cNvSpPr>
          <p:nvPr/>
        </p:nvSpPr>
        <p:spPr bwMode="auto">
          <a:xfrm flipV="1">
            <a:off x="5483418"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38" name="Line 678"/>
          <p:cNvSpPr>
            <a:spLocks noChangeShapeType="1"/>
          </p:cNvSpPr>
          <p:nvPr/>
        </p:nvSpPr>
        <p:spPr bwMode="auto">
          <a:xfrm>
            <a:off x="5483418"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39" name="Line 679"/>
          <p:cNvSpPr>
            <a:spLocks noChangeShapeType="1"/>
          </p:cNvSpPr>
          <p:nvPr/>
        </p:nvSpPr>
        <p:spPr bwMode="auto">
          <a:xfrm flipV="1">
            <a:off x="5483418"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40" name="Line 680"/>
          <p:cNvSpPr>
            <a:spLocks noChangeShapeType="1"/>
          </p:cNvSpPr>
          <p:nvPr/>
        </p:nvSpPr>
        <p:spPr bwMode="auto">
          <a:xfrm>
            <a:off x="5483418"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41" name="Line 681"/>
          <p:cNvSpPr>
            <a:spLocks noChangeShapeType="1"/>
          </p:cNvSpPr>
          <p:nvPr/>
        </p:nvSpPr>
        <p:spPr bwMode="auto">
          <a:xfrm flipV="1">
            <a:off x="5483418"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42" name="Line 682"/>
          <p:cNvSpPr>
            <a:spLocks noChangeShapeType="1"/>
          </p:cNvSpPr>
          <p:nvPr/>
        </p:nvSpPr>
        <p:spPr bwMode="auto">
          <a:xfrm>
            <a:off x="5483418"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43" name="Line 683"/>
          <p:cNvSpPr>
            <a:spLocks noChangeShapeType="1"/>
          </p:cNvSpPr>
          <p:nvPr/>
        </p:nvSpPr>
        <p:spPr bwMode="auto">
          <a:xfrm flipV="1">
            <a:off x="5483418"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44" name="Line 684"/>
          <p:cNvSpPr>
            <a:spLocks noChangeShapeType="1"/>
          </p:cNvSpPr>
          <p:nvPr/>
        </p:nvSpPr>
        <p:spPr bwMode="auto">
          <a:xfrm>
            <a:off x="5483418"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45" name="Line 685"/>
          <p:cNvSpPr>
            <a:spLocks noChangeShapeType="1"/>
          </p:cNvSpPr>
          <p:nvPr/>
        </p:nvSpPr>
        <p:spPr bwMode="auto">
          <a:xfrm flipV="1">
            <a:off x="5483418"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46" name="Line 686"/>
          <p:cNvSpPr>
            <a:spLocks noChangeShapeType="1"/>
          </p:cNvSpPr>
          <p:nvPr/>
        </p:nvSpPr>
        <p:spPr bwMode="auto">
          <a:xfrm>
            <a:off x="5483418"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47" name="Line 687"/>
          <p:cNvSpPr>
            <a:spLocks noChangeShapeType="1"/>
          </p:cNvSpPr>
          <p:nvPr/>
        </p:nvSpPr>
        <p:spPr bwMode="auto">
          <a:xfrm flipV="1">
            <a:off x="5483418"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48" name="Line 688"/>
          <p:cNvSpPr>
            <a:spLocks noChangeShapeType="1"/>
          </p:cNvSpPr>
          <p:nvPr/>
        </p:nvSpPr>
        <p:spPr bwMode="auto">
          <a:xfrm>
            <a:off x="5483418"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49" name="Line 689"/>
          <p:cNvSpPr>
            <a:spLocks noChangeShapeType="1"/>
          </p:cNvSpPr>
          <p:nvPr/>
        </p:nvSpPr>
        <p:spPr bwMode="auto">
          <a:xfrm flipV="1">
            <a:off x="5483418"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50" name="Line 690"/>
          <p:cNvSpPr>
            <a:spLocks noChangeShapeType="1"/>
          </p:cNvSpPr>
          <p:nvPr/>
        </p:nvSpPr>
        <p:spPr bwMode="auto">
          <a:xfrm>
            <a:off x="5483418"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51" name="Line 691"/>
          <p:cNvSpPr>
            <a:spLocks noChangeShapeType="1"/>
          </p:cNvSpPr>
          <p:nvPr/>
        </p:nvSpPr>
        <p:spPr bwMode="auto">
          <a:xfrm flipV="1">
            <a:off x="5483418"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52" name="Line 692"/>
          <p:cNvSpPr>
            <a:spLocks noChangeShapeType="1"/>
          </p:cNvSpPr>
          <p:nvPr/>
        </p:nvSpPr>
        <p:spPr bwMode="auto">
          <a:xfrm>
            <a:off x="5483418"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53" name="Line 693"/>
          <p:cNvSpPr>
            <a:spLocks noChangeShapeType="1"/>
          </p:cNvSpPr>
          <p:nvPr/>
        </p:nvSpPr>
        <p:spPr bwMode="auto">
          <a:xfrm flipV="1">
            <a:off x="5483418" y="6232526"/>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54" name="Line 694"/>
          <p:cNvSpPr>
            <a:spLocks noChangeShapeType="1"/>
          </p:cNvSpPr>
          <p:nvPr/>
        </p:nvSpPr>
        <p:spPr bwMode="auto">
          <a:xfrm>
            <a:off x="5483418" y="3878264"/>
            <a:ext cx="1588" cy="3651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55" name="Rectangle 695"/>
          <p:cNvSpPr>
            <a:spLocks noChangeArrowheads="1"/>
          </p:cNvSpPr>
          <p:nvPr/>
        </p:nvSpPr>
        <p:spPr bwMode="auto">
          <a:xfrm>
            <a:off x="5408805" y="6299202"/>
            <a:ext cx="173124"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100</a:t>
            </a:r>
            <a:endParaRPr lang="en-US">
              <a:latin typeface="Arial" pitchFamily="34" charset="0"/>
            </a:endParaRPr>
          </a:p>
        </p:txBody>
      </p:sp>
      <p:sp>
        <p:nvSpPr>
          <p:cNvPr id="67256" name="Line 696"/>
          <p:cNvSpPr>
            <a:spLocks noChangeShapeType="1"/>
          </p:cNvSpPr>
          <p:nvPr/>
        </p:nvSpPr>
        <p:spPr bwMode="auto">
          <a:xfrm flipV="1">
            <a:off x="5683443"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57" name="Line 697"/>
          <p:cNvSpPr>
            <a:spLocks noChangeShapeType="1"/>
          </p:cNvSpPr>
          <p:nvPr/>
        </p:nvSpPr>
        <p:spPr bwMode="auto">
          <a:xfrm>
            <a:off x="5683443"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58" name="Line 698"/>
          <p:cNvSpPr>
            <a:spLocks noChangeShapeType="1"/>
          </p:cNvSpPr>
          <p:nvPr/>
        </p:nvSpPr>
        <p:spPr bwMode="auto">
          <a:xfrm flipV="1">
            <a:off x="589140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59" name="Line 699"/>
          <p:cNvSpPr>
            <a:spLocks noChangeShapeType="1"/>
          </p:cNvSpPr>
          <p:nvPr/>
        </p:nvSpPr>
        <p:spPr bwMode="auto">
          <a:xfrm>
            <a:off x="589140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60" name="Line 700"/>
          <p:cNvSpPr>
            <a:spLocks noChangeShapeType="1"/>
          </p:cNvSpPr>
          <p:nvPr/>
        </p:nvSpPr>
        <p:spPr bwMode="auto">
          <a:xfrm flipV="1">
            <a:off x="589140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61" name="Line 701"/>
          <p:cNvSpPr>
            <a:spLocks noChangeShapeType="1"/>
          </p:cNvSpPr>
          <p:nvPr/>
        </p:nvSpPr>
        <p:spPr bwMode="auto">
          <a:xfrm>
            <a:off x="589140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62" name="Line 702"/>
          <p:cNvSpPr>
            <a:spLocks noChangeShapeType="1"/>
          </p:cNvSpPr>
          <p:nvPr/>
        </p:nvSpPr>
        <p:spPr bwMode="auto">
          <a:xfrm flipV="1">
            <a:off x="589140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63" name="Line 703"/>
          <p:cNvSpPr>
            <a:spLocks noChangeShapeType="1"/>
          </p:cNvSpPr>
          <p:nvPr/>
        </p:nvSpPr>
        <p:spPr bwMode="auto">
          <a:xfrm>
            <a:off x="589140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64" name="Line 704"/>
          <p:cNvSpPr>
            <a:spLocks noChangeShapeType="1"/>
          </p:cNvSpPr>
          <p:nvPr/>
        </p:nvSpPr>
        <p:spPr bwMode="auto">
          <a:xfrm flipV="1">
            <a:off x="589140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65" name="Line 705"/>
          <p:cNvSpPr>
            <a:spLocks noChangeShapeType="1"/>
          </p:cNvSpPr>
          <p:nvPr/>
        </p:nvSpPr>
        <p:spPr bwMode="auto">
          <a:xfrm>
            <a:off x="589140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66" name="Line 706"/>
          <p:cNvSpPr>
            <a:spLocks noChangeShapeType="1"/>
          </p:cNvSpPr>
          <p:nvPr/>
        </p:nvSpPr>
        <p:spPr bwMode="auto">
          <a:xfrm flipV="1">
            <a:off x="589140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67" name="Line 707"/>
          <p:cNvSpPr>
            <a:spLocks noChangeShapeType="1"/>
          </p:cNvSpPr>
          <p:nvPr/>
        </p:nvSpPr>
        <p:spPr bwMode="auto">
          <a:xfrm>
            <a:off x="589140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68" name="Line 708"/>
          <p:cNvSpPr>
            <a:spLocks noChangeShapeType="1"/>
          </p:cNvSpPr>
          <p:nvPr/>
        </p:nvSpPr>
        <p:spPr bwMode="auto">
          <a:xfrm flipV="1">
            <a:off x="589140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69" name="Line 709"/>
          <p:cNvSpPr>
            <a:spLocks noChangeShapeType="1"/>
          </p:cNvSpPr>
          <p:nvPr/>
        </p:nvSpPr>
        <p:spPr bwMode="auto">
          <a:xfrm>
            <a:off x="589140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70" name="Line 710"/>
          <p:cNvSpPr>
            <a:spLocks noChangeShapeType="1"/>
          </p:cNvSpPr>
          <p:nvPr/>
        </p:nvSpPr>
        <p:spPr bwMode="auto">
          <a:xfrm flipV="1">
            <a:off x="589140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71" name="Line 711"/>
          <p:cNvSpPr>
            <a:spLocks noChangeShapeType="1"/>
          </p:cNvSpPr>
          <p:nvPr/>
        </p:nvSpPr>
        <p:spPr bwMode="auto">
          <a:xfrm>
            <a:off x="589140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72" name="Line 712"/>
          <p:cNvSpPr>
            <a:spLocks noChangeShapeType="1"/>
          </p:cNvSpPr>
          <p:nvPr/>
        </p:nvSpPr>
        <p:spPr bwMode="auto">
          <a:xfrm flipV="1">
            <a:off x="5891405" y="6254752"/>
            <a:ext cx="1588" cy="2222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73" name="Line 713"/>
          <p:cNvSpPr>
            <a:spLocks noChangeShapeType="1"/>
          </p:cNvSpPr>
          <p:nvPr/>
        </p:nvSpPr>
        <p:spPr bwMode="auto">
          <a:xfrm>
            <a:off x="5891405" y="3878263"/>
            <a:ext cx="1588" cy="142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74" name="Line 714"/>
          <p:cNvSpPr>
            <a:spLocks noChangeShapeType="1"/>
          </p:cNvSpPr>
          <p:nvPr/>
        </p:nvSpPr>
        <p:spPr bwMode="auto">
          <a:xfrm flipV="1">
            <a:off x="5891405" y="6232526"/>
            <a:ext cx="1588" cy="444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75" name="Line 715"/>
          <p:cNvSpPr>
            <a:spLocks noChangeShapeType="1"/>
          </p:cNvSpPr>
          <p:nvPr/>
        </p:nvSpPr>
        <p:spPr bwMode="auto">
          <a:xfrm>
            <a:off x="5891405" y="3878264"/>
            <a:ext cx="1588" cy="3651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76" name="Rectangle 716"/>
          <p:cNvSpPr>
            <a:spLocks noChangeArrowheads="1"/>
          </p:cNvSpPr>
          <p:nvPr/>
        </p:nvSpPr>
        <p:spPr bwMode="auto">
          <a:xfrm>
            <a:off x="5816793" y="6299202"/>
            <a:ext cx="173124"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110</a:t>
            </a:r>
            <a:endParaRPr lang="en-US">
              <a:latin typeface="Arial" pitchFamily="34" charset="0"/>
            </a:endParaRPr>
          </a:p>
        </p:txBody>
      </p:sp>
      <p:sp>
        <p:nvSpPr>
          <p:cNvPr id="67277" name="Line 717"/>
          <p:cNvSpPr>
            <a:spLocks noChangeShapeType="1"/>
          </p:cNvSpPr>
          <p:nvPr/>
        </p:nvSpPr>
        <p:spPr bwMode="auto">
          <a:xfrm>
            <a:off x="1478156" y="6276976"/>
            <a:ext cx="365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78" name="Line 718"/>
          <p:cNvSpPr>
            <a:spLocks noChangeShapeType="1"/>
          </p:cNvSpPr>
          <p:nvPr/>
        </p:nvSpPr>
        <p:spPr bwMode="auto">
          <a:xfrm flipH="1">
            <a:off x="5846955" y="6276976"/>
            <a:ext cx="4445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79" name="Rectangle 719"/>
          <p:cNvSpPr>
            <a:spLocks noChangeArrowheads="1"/>
          </p:cNvSpPr>
          <p:nvPr/>
        </p:nvSpPr>
        <p:spPr bwMode="auto">
          <a:xfrm>
            <a:off x="1367030" y="6216652"/>
            <a:ext cx="91372"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-5</a:t>
            </a:r>
            <a:endParaRPr lang="en-US">
              <a:latin typeface="Arial" pitchFamily="34" charset="0"/>
            </a:endParaRPr>
          </a:p>
        </p:txBody>
      </p:sp>
      <p:sp>
        <p:nvSpPr>
          <p:cNvPr id="67280" name="Line 720"/>
          <p:cNvSpPr>
            <a:spLocks noChangeShapeType="1"/>
          </p:cNvSpPr>
          <p:nvPr/>
        </p:nvSpPr>
        <p:spPr bwMode="auto">
          <a:xfrm>
            <a:off x="1478155" y="6180138"/>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81" name="Line 721"/>
          <p:cNvSpPr>
            <a:spLocks noChangeShapeType="1"/>
          </p:cNvSpPr>
          <p:nvPr/>
        </p:nvSpPr>
        <p:spPr bwMode="auto">
          <a:xfrm flipH="1">
            <a:off x="5869181" y="6180138"/>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82" name="Line 722"/>
          <p:cNvSpPr>
            <a:spLocks noChangeShapeType="1"/>
          </p:cNvSpPr>
          <p:nvPr/>
        </p:nvSpPr>
        <p:spPr bwMode="auto">
          <a:xfrm>
            <a:off x="1478155" y="608330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83" name="Line 723"/>
          <p:cNvSpPr>
            <a:spLocks noChangeShapeType="1"/>
          </p:cNvSpPr>
          <p:nvPr/>
        </p:nvSpPr>
        <p:spPr bwMode="auto">
          <a:xfrm flipH="1">
            <a:off x="5869181" y="608330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84" name="Line 724"/>
          <p:cNvSpPr>
            <a:spLocks noChangeShapeType="1"/>
          </p:cNvSpPr>
          <p:nvPr/>
        </p:nvSpPr>
        <p:spPr bwMode="auto">
          <a:xfrm>
            <a:off x="1478155" y="598805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85" name="Line 725"/>
          <p:cNvSpPr>
            <a:spLocks noChangeShapeType="1"/>
          </p:cNvSpPr>
          <p:nvPr/>
        </p:nvSpPr>
        <p:spPr bwMode="auto">
          <a:xfrm flipH="1">
            <a:off x="5869181" y="598805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86" name="Line 726"/>
          <p:cNvSpPr>
            <a:spLocks noChangeShapeType="1"/>
          </p:cNvSpPr>
          <p:nvPr/>
        </p:nvSpPr>
        <p:spPr bwMode="auto">
          <a:xfrm>
            <a:off x="1478155" y="5891213"/>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87" name="Line 727"/>
          <p:cNvSpPr>
            <a:spLocks noChangeShapeType="1"/>
          </p:cNvSpPr>
          <p:nvPr/>
        </p:nvSpPr>
        <p:spPr bwMode="auto">
          <a:xfrm flipH="1">
            <a:off x="5869181" y="5891213"/>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88" name="Line 728"/>
          <p:cNvSpPr>
            <a:spLocks noChangeShapeType="1"/>
          </p:cNvSpPr>
          <p:nvPr/>
        </p:nvSpPr>
        <p:spPr bwMode="auto">
          <a:xfrm>
            <a:off x="1478155" y="5795963"/>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89" name="Line 729"/>
          <p:cNvSpPr>
            <a:spLocks noChangeShapeType="1"/>
          </p:cNvSpPr>
          <p:nvPr/>
        </p:nvSpPr>
        <p:spPr bwMode="auto">
          <a:xfrm flipH="1">
            <a:off x="5869181" y="5795963"/>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90" name="Line 730"/>
          <p:cNvSpPr>
            <a:spLocks noChangeShapeType="1"/>
          </p:cNvSpPr>
          <p:nvPr/>
        </p:nvSpPr>
        <p:spPr bwMode="auto">
          <a:xfrm>
            <a:off x="1478155" y="5795963"/>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91" name="Line 731"/>
          <p:cNvSpPr>
            <a:spLocks noChangeShapeType="1"/>
          </p:cNvSpPr>
          <p:nvPr/>
        </p:nvSpPr>
        <p:spPr bwMode="auto">
          <a:xfrm flipH="1">
            <a:off x="5869181" y="5795963"/>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92" name="Line 732"/>
          <p:cNvSpPr>
            <a:spLocks noChangeShapeType="1"/>
          </p:cNvSpPr>
          <p:nvPr/>
        </p:nvSpPr>
        <p:spPr bwMode="auto">
          <a:xfrm>
            <a:off x="1478155" y="5795963"/>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93" name="Line 733"/>
          <p:cNvSpPr>
            <a:spLocks noChangeShapeType="1"/>
          </p:cNvSpPr>
          <p:nvPr/>
        </p:nvSpPr>
        <p:spPr bwMode="auto">
          <a:xfrm flipH="1">
            <a:off x="5869181" y="5795963"/>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94" name="Line 734"/>
          <p:cNvSpPr>
            <a:spLocks noChangeShapeType="1"/>
          </p:cNvSpPr>
          <p:nvPr/>
        </p:nvSpPr>
        <p:spPr bwMode="auto">
          <a:xfrm>
            <a:off x="1478155" y="5795963"/>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95" name="Line 735"/>
          <p:cNvSpPr>
            <a:spLocks noChangeShapeType="1"/>
          </p:cNvSpPr>
          <p:nvPr/>
        </p:nvSpPr>
        <p:spPr bwMode="auto">
          <a:xfrm flipH="1">
            <a:off x="5869181" y="5795963"/>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96" name="Line 736"/>
          <p:cNvSpPr>
            <a:spLocks noChangeShapeType="1"/>
          </p:cNvSpPr>
          <p:nvPr/>
        </p:nvSpPr>
        <p:spPr bwMode="auto">
          <a:xfrm>
            <a:off x="1478155" y="5795963"/>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97" name="Line 737"/>
          <p:cNvSpPr>
            <a:spLocks noChangeShapeType="1"/>
          </p:cNvSpPr>
          <p:nvPr/>
        </p:nvSpPr>
        <p:spPr bwMode="auto">
          <a:xfrm flipH="1">
            <a:off x="5869181" y="5795963"/>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98" name="Line 738"/>
          <p:cNvSpPr>
            <a:spLocks noChangeShapeType="1"/>
          </p:cNvSpPr>
          <p:nvPr/>
        </p:nvSpPr>
        <p:spPr bwMode="auto">
          <a:xfrm>
            <a:off x="1478156" y="5795963"/>
            <a:ext cx="365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299" name="Line 739"/>
          <p:cNvSpPr>
            <a:spLocks noChangeShapeType="1"/>
          </p:cNvSpPr>
          <p:nvPr/>
        </p:nvSpPr>
        <p:spPr bwMode="auto">
          <a:xfrm flipH="1">
            <a:off x="5846955" y="5795963"/>
            <a:ext cx="4445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00" name="Rectangle 740"/>
          <p:cNvSpPr>
            <a:spLocks noChangeArrowheads="1"/>
          </p:cNvSpPr>
          <p:nvPr/>
        </p:nvSpPr>
        <p:spPr bwMode="auto">
          <a:xfrm>
            <a:off x="1395605" y="5735639"/>
            <a:ext cx="57708"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0</a:t>
            </a:r>
            <a:endParaRPr lang="en-US">
              <a:latin typeface="Arial" pitchFamily="34" charset="0"/>
            </a:endParaRPr>
          </a:p>
        </p:txBody>
      </p:sp>
      <p:sp>
        <p:nvSpPr>
          <p:cNvPr id="67301" name="Line 741"/>
          <p:cNvSpPr>
            <a:spLocks noChangeShapeType="1"/>
          </p:cNvSpPr>
          <p:nvPr/>
        </p:nvSpPr>
        <p:spPr bwMode="auto">
          <a:xfrm>
            <a:off x="1478155" y="5699126"/>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02" name="Line 742"/>
          <p:cNvSpPr>
            <a:spLocks noChangeShapeType="1"/>
          </p:cNvSpPr>
          <p:nvPr/>
        </p:nvSpPr>
        <p:spPr bwMode="auto">
          <a:xfrm flipH="1">
            <a:off x="5869181" y="5699126"/>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03" name="Line 743"/>
          <p:cNvSpPr>
            <a:spLocks noChangeShapeType="1"/>
          </p:cNvSpPr>
          <p:nvPr/>
        </p:nvSpPr>
        <p:spPr bwMode="auto">
          <a:xfrm>
            <a:off x="1478155" y="5602288"/>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04" name="Line 744"/>
          <p:cNvSpPr>
            <a:spLocks noChangeShapeType="1"/>
          </p:cNvSpPr>
          <p:nvPr/>
        </p:nvSpPr>
        <p:spPr bwMode="auto">
          <a:xfrm flipH="1">
            <a:off x="5869181" y="5602288"/>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05" name="Line 745"/>
          <p:cNvSpPr>
            <a:spLocks noChangeShapeType="1"/>
          </p:cNvSpPr>
          <p:nvPr/>
        </p:nvSpPr>
        <p:spPr bwMode="auto">
          <a:xfrm>
            <a:off x="1478155" y="5507038"/>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06" name="Line 746"/>
          <p:cNvSpPr>
            <a:spLocks noChangeShapeType="1"/>
          </p:cNvSpPr>
          <p:nvPr/>
        </p:nvSpPr>
        <p:spPr bwMode="auto">
          <a:xfrm flipH="1">
            <a:off x="5869181" y="5507038"/>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07" name="Line 747"/>
          <p:cNvSpPr>
            <a:spLocks noChangeShapeType="1"/>
          </p:cNvSpPr>
          <p:nvPr/>
        </p:nvSpPr>
        <p:spPr bwMode="auto">
          <a:xfrm>
            <a:off x="1478155" y="541020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08" name="Line 748"/>
          <p:cNvSpPr>
            <a:spLocks noChangeShapeType="1"/>
          </p:cNvSpPr>
          <p:nvPr/>
        </p:nvSpPr>
        <p:spPr bwMode="auto">
          <a:xfrm flipH="1">
            <a:off x="5869181" y="541020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09" name="Line 749"/>
          <p:cNvSpPr>
            <a:spLocks noChangeShapeType="1"/>
          </p:cNvSpPr>
          <p:nvPr/>
        </p:nvSpPr>
        <p:spPr bwMode="auto">
          <a:xfrm>
            <a:off x="1478155" y="531495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10" name="Line 750"/>
          <p:cNvSpPr>
            <a:spLocks noChangeShapeType="1"/>
          </p:cNvSpPr>
          <p:nvPr/>
        </p:nvSpPr>
        <p:spPr bwMode="auto">
          <a:xfrm flipH="1">
            <a:off x="5869181" y="531495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11" name="Line 751"/>
          <p:cNvSpPr>
            <a:spLocks noChangeShapeType="1"/>
          </p:cNvSpPr>
          <p:nvPr/>
        </p:nvSpPr>
        <p:spPr bwMode="auto">
          <a:xfrm>
            <a:off x="1478155" y="531495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12" name="Line 752"/>
          <p:cNvSpPr>
            <a:spLocks noChangeShapeType="1"/>
          </p:cNvSpPr>
          <p:nvPr/>
        </p:nvSpPr>
        <p:spPr bwMode="auto">
          <a:xfrm flipH="1">
            <a:off x="5869181" y="531495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13" name="Line 753"/>
          <p:cNvSpPr>
            <a:spLocks noChangeShapeType="1"/>
          </p:cNvSpPr>
          <p:nvPr/>
        </p:nvSpPr>
        <p:spPr bwMode="auto">
          <a:xfrm>
            <a:off x="1478155" y="531495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14" name="Line 754"/>
          <p:cNvSpPr>
            <a:spLocks noChangeShapeType="1"/>
          </p:cNvSpPr>
          <p:nvPr/>
        </p:nvSpPr>
        <p:spPr bwMode="auto">
          <a:xfrm flipH="1">
            <a:off x="5869181" y="531495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15" name="Line 755"/>
          <p:cNvSpPr>
            <a:spLocks noChangeShapeType="1"/>
          </p:cNvSpPr>
          <p:nvPr/>
        </p:nvSpPr>
        <p:spPr bwMode="auto">
          <a:xfrm>
            <a:off x="1478155" y="531495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16" name="Line 756"/>
          <p:cNvSpPr>
            <a:spLocks noChangeShapeType="1"/>
          </p:cNvSpPr>
          <p:nvPr/>
        </p:nvSpPr>
        <p:spPr bwMode="auto">
          <a:xfrm flipH="1">
            <a:off x="5869181" y="531495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17" name="Line 757"/>
          <p:cNvSpPr>
            <a:spLocks noChangeShapeType="1"/>
          </p:cNvSpPr>
          <p:nvPr/>
        </p:nvSpPr>
        <p:spPr bwMode="auto">
          <a:xfrm>
            <a:off x="1478155" y="531495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18" name="Line 758"/>
          <p:cNvSpPr>
            <a:spLocks noChangeShapeType="1"/>
          </p:cNvSpPr>
          <p:nvPr/>
        </p:nvSpPr>
        <p:spPr bwMode="auto">
          <a:xfrm flipH="1">
            <a:off x="5869181" y="531495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19" name="Line 759"/>
          <p:cNvSpPr>
            <a:spLocks noChangeShapeType="1"/>
          </p:cNvSpPr>
          <p:nvPr/>
        </p:nvSpPr>
        <p:spPr bwMode="auto">
          <a:xfrm>
            <a:off x="1478156" y="5314951"/>
            <a:ext cx="365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20" name="Line 760"/>
          <p:cNvSpPr>
            <a:spLocks noChangeShapeType="1"/>
          </p:cNvSpPr>
          <p:nvPr/>
        </p:nvSpPr>
        <p:spPr bwMode="auto">
          <a:xfrm flipH="1">
            <a:off x="5846955" y="5314951"/>
            <a:ext cx="4445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21" name="Rectangle 761"/>
          <p:cNvSpPr>
            <a:spLocks noChangeArrowheads="1"/>
          </p:cNvSpPr>
          <p:nvPr/>
        </p:nvSpPr>
        <p:spPr bwMode="auto">
          <a:xfrm>
            <a:off x="1395605" y="5254627"/>
            <a:ext cx="57708"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5</a:t>
            </a:r>
            <a:endParaRPr lang="en-US">
              <a:latin typeface="Arial" pitchFamily="34" charset="0"/>
            </a:endParaRPr>
          </a:p>
        </p:txBody>
      </p:sp>
      <p:sp>
        <p:nvSpPr>
          <p:cNvPr id="67322" name="Line 762"/>
          <p:cNvSpPr>
            <a:spLocks noChangeShapeType="1"/>
          </p:cNvSpPr>
          <p:nvPr/>
        </p:nvSpPr>
        <p:spPr bwMode="auto">
          <a:xfrm>
            <a:off x="1478155" y="5218113"/>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23" name="Line 763"/>
          <p:cNvSpPr>
            <a:spLocks noChangeShapeType="1"/>
          </p:cNvSpPr>
          <p:nvPr/>
        </p:nvSpPr>
        <p:spPr bwMode="auto">
          <a:xfrm flipH="1">
            <a:off x="5869181" y="5218113"/>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24" name="Line 764"/>
          <p:cNvSpPr>
            <a:spLocks noChangeShapeType="1"/>
          </p:cNvSpPr>
          <p:nvPr/>
        </p:nvSpPr>
        <p:spPr bwMode="auto">
          <a:xfrm>
            <a:off x="1478155" y="5121276"/>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25" name="Line 765"/>
          <p:cNvSpPr>
            <a:spLocks noChangeShapeType="1"/>
          </p:cNvSpPr>
          <p:nvPr/>
        </p:nvSpPr>
        <p:spPr bwMode="auto">
          <a:xfrm flipH="1">
            <a:off x="5869181" y="5121276"/>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26" name="Line 766"/>
          <p:cNvSpPr>
            <a:spLocks noChangeShapeType="1"/>
          </p:cNvSpPr>
          <p:nvPr/>
        </p:nvSpPr>
        <p:spPr bwMode="auto">
          <a:xfrm>
            <a:off x="1478155" y="5026026"/>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27" name="Line 767"/>
          <p:cNvSpPr>
            <a:spLocks noChangeShapeType="1"/>
          </p:cNvSpPr>
          <p:nvPr/>
        </p:nvSpPr>
        <p:spPr bwMode="auto">
          <a:xfrm flipH="1">
            <a:off x="5869181" y="5026026"/>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28" name="Line 768"/>
          <p:cNvSpPr>
            <a:spLocks noChangeShapeType="1"/>
          </p:cNvSpPr>
          <p:nvPr/>
        </p:nvSpPr>
        <p:spPr bwMode="auto">
          <a:xfrm>
            <a:off x="1478155" y="4929188"/>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29" name="Line 769"/>
          <p:cNvSpPr>
            <a:spLocks noChangeShapeType="1"/>
          </p:cNvSpPr>
          <p:nvPr/>
        </p:nvSpPr>
        <p:spPr bwMode="auto">
          <a:xfrm flipH="1">
            <a:off x="5869181" y="4929188"/>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30" name="Line 770"/>
          <p:cNvSpPr>
            <a:spLocks noChangeShapeType="1"/>
          </p:cNvSpPr>
          <p:nvPr/>
        </p:nvSpPr>
        <p:spPr bwMode="auto">
          <a:xfrm>
            <a:off x="1478155" y="483235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31" name="Line 771"/>
          <p:cNvSpPr>
            <a:spLocks noChangeShapeType="1"/>
          </p:cNvSpPr>
          <p:nvPr/>
        </p:nvSpPr>
        <p:spPr bwMode="auto">
          <a:xfrm flipH="1">
            <a:off x="5869181" y="483235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32" name="Line 772"/>
          <p:cNvSpPr>
            <a:spLocks noChangeShapeType="1"/>
          </p:cNvSpPr>
          <p:nvPr/>
        </p:nvSpPr>
        <p:spPr bwMode="auto">
          <a:xfrm>
            <a:off x="1478155" y="483235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33" name="Line 773"/>
          <p:cNvSpPr>
            <a:spLocks noChangeShapeType="1"/>
          </p:cNvSpPr>
          <p:nvPr/>
        </p:nvSpPr>
        <p:spPr bwMode="auto">
          <a:xfrm flipH="1">
            <a:off x="5869181" y="483235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34" name="Line 774"/>
          <p:cNvSpPr>
            <a:spLocks noChangeShapeType="1"/>
          </p:cNvSpPr>
          <p:nvPr/>
        </p:nvSpPr>
        <p:spPr bwMode="auto">
          <a:xfrm>
            <a:off x="1478155" y="483235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35" name="Line 775"/>
          <p:cNvSpPr>
            <a:spLocks noChangeShapeType="1"/>
          </p:cNvSpPr>
          <p:nvPr/>
        </p:nvSpPr>
        <p:spPr bwMode="auto">
          <a:xfrm flipH="1">
            <a:off x="5869181" y="483235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36" name="Line 776"/>
          <p:cNvSpPr>
            <a:spLocks noChangeShapeType="1"/>
          </p:cNvSpPr>
          <p:nvPr/>
        </p:nvSpPr>
        <p:spPr bwMode="auto">
          <a:xfrm>
            <a:off x="1478155" y="483235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37" name="Line 777"/>
          <p:cNvSpPr>
            <a:spLocks noChangeShapeType="1"/>
          </p:cNvSpPr>
          <p:nvPr/>
        </p:nvSpPr>
        <p:spPr bwMode="auto">
          <a:xfrm flipH="1">
            <a:off x="5869181" y="483235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38" name="Line 778"/>
          <p:cNvSpPr>
            <a:spLocks noChangeShapeType="1"/>
          </p:cNvSpPr>
          <p:nvPr/>
        </p:nvSpPr>
        <p:spPr bwMode="auto">
          <a:xfrm>
            <a:off x="1478155" y="483235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39" name="Line 779"/>
          <p:cNvSpPr>
            <a:spLocks noChangeShapeType="1"/>
          </p:cNvSpPr>
          <p:nvPr/>
        </p:nvSpPr>
        <p:spPr bwMode="auto">
          <a:xfrm flipH="1">
            <a:off x="5869181" y="483235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40" name="Line 780"/>
          <p:cNvSpPr>
            <a:spLocks noChangeShapeType="1"/>
          </p:cNvSpPr>
          <p:nvPr/>
        </p:nvSpPr>
        <p:spPr bwMode="auto">
          <a:xfrm>
            <a:off x="1478156" y="4832351"/>
            <a:ext cx="365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41" name="Line 781"/>
          <p:cNvSpPr>
            <a:spLocks noChangeShapeType="1"/>
          </p:cNvSpPr>
          <p:nvPr/>
        </p:nvSpPr>
        <p:spPr bwMode="auto">
          <a:xfrm flipH="1">
            <a:off x="5846955" y="4832351"/>
            <a:ext cx="4445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42" name="Rectangle 782"/>
          <p:cNvSpPr>
            <a:spLocks noChangeArrowheads="1"/>
          </p:cNvSpPr>
          <p:nvPr/>
        </p:nvSpPr>
        <p:spPr bwMode="auto">
          <a:xfrm>
            <a:off x="1344805" y="4773614"/>
            <a:ext cx="115416"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10</a:t>
            </a:r>
            <a:endParaRPr lang="en-US">
              <a:latin typeface="Arial" pitchFamily="34" charset="0"/>
            </a:endParaRPr>
          </a:p>
        </p:txBody>
      </p:sp>
      <p:sp>
        <p:nvSpPr>
          <p:cNvPr id="67343" name="Line 783"/>
          <p:cNvSpPr>
            <a:spLocks noChangeShapeType="1"/>
          </p:cNvSpPr>
          <p:nvPr/>
        </p:nvSpPr>
        <p:spPr bwMode="auto">
          <a:xfrm>
            <a:off x="1478155" y="473710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44" name="Line 784"/>
          <p:cNvSpPr>
            <a:spLocks noChangeShapeType="1"/>
          </p:cNvSpPr>
          <p:nvPr/>
        </p:nvSpPr>
        <p:spPr bwMode="auto">
          <a:xfrm flipH="1">
            <a:off x="5869181" y="473710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45" name="Line 785"/>
          <p:cNvSpPr>
            <a:spLocks noChangeShapeType="1"/>
          </p:cNvSpPr>
          <p:nvPr/>
        </p:nvSpPr>
        <p:spPr bwMode="auto">
          <a:xfrm>
            <a:off x="1478155" y="4640263"/>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46" name="Line 786"/>
          <p:cNvSpPr>
            <a:spLocks noChangeShapeType="1"/>
          </p:cNvSpPr>
          <p:nvPr/>
        </p:nvSpPr>
        <p:spPr bwMode="auto">
          <a:xfrm flipH="1">
            <a:off x="5869181" y="4640263"/>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47" name="Line 787"/>
          <p:cNvSpPr>
            <a:spLocks noChangeShapeType="1"/>
          </p:cNvSpPr>
          <p:nvPr/>
        </p:nvSpPr>
        <p:spPr bwMode="auto">
          <a:xfrm>
            <a:off x="1478155" y="4545013"/>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48" name="Line 788"/>
          <p:cNvSpPr>
            <a:spLocks noChangeShapeType="1"/>
          </p:cNvSpPr>
          <p:nvPr/>
        </p:nvSpPr>
        <p:spPr bwMode="auto">
          <a:xfrm flipH="1">
            <a:off x="5869181" y="4545013"/>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49" name="Line 789"/>
          <p:cNvSpPr>
            <a:spLocks noChangeShapeType="1"/>
          </p:cNvSpPr>
          <p:nvPr/>
        </p:nvSpPr>
        <p:spPr bwMode="auto">
          <a:xfrm>
            <a:off x="1478155" y="4448176"/>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50" name="Line 790"/>
          <p:cNvSpPr>
            <a:spLocks noChangeShapeType="1"/>
          </p:cNvSpPr>
          <p:nvPr/>
        </p:nvSpPr>
        <p:spPr bwMode="auto">
          <a:xfrm flipH="1">
            <a:off x="5869181" y="4448176"/>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51" name="Line 791"/>
          <p:cNvSpPr>
            <a:spLocks noChangeShapeType="1"/>
          </p:cNvSpPr>
          <p:nvPr/>
        </p:nvSpPr>
        <p:spPr bwMode="auto">
          <a:xfrm>
            <a:off x="1478155" y="4351338"/>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52" name="Line 792"/>
          <p:cNvSpPr>
            <a:spLocks noChangeShapeType="1"/>
          </p:cNvSpPr>
          <p:nvPr/>
        </p:nvSpPr>
        <p:spPr bwMode="auto">
          <a:xfrm flipH="1">
            <a:off x="5869181" y="4351338"/>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53" name="Line 793"/>
          <p:cNvSpPr>
            <a:spLocks noChangeShapeType="1"/>
          </p:cNvSpPr>
          <p:nvPr/>
        </p:nvSpPr>
        <p:spPr bwMode="auto">
          <a:xfrm>
            <a:off x="1478155" y="4351338"/>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54" name="Line 794"/>
          <p:cNvSpPr>
            <a:spLocks noChangeShapeType="1"/>
          </p:cNvSpPr>
          <p:nvPr/>
        </p:nvSpPr>
        <p:spPr bwMode="auto">
          <a:xfrm flipH="1">
            <a:off x="5869181" y="4351338"/>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55" name="Line 795"/>
          <p:cNvSpPr>
            <a:spLocks noChangeShapeType="1"/>
          </p:cNvSpPr>
          <p:nvPr/>
        </p:nvSpPr>
        <p:spPr bwMode="auto">
          <a:xfrm>
            <a:off x="1478155" y="4351338"/>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56" name="Line 796"/>
          <p:cNvSpPr>
            <a:spLocks noChangeShapeType="1"/>
          </p:cNvSpPr>
          <p:nvPr/>
        </p:nvSpPr>
        <p:spPr bwMode="auto">
          <a:xfrm flipH="1">
            <a:off x="5869181" y="4351338"/>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57" name="Line 797"/>
          <p:cNvSpPr>
            <a:spLocks noChangeShapeType="1"/>
          </p:cNvSpPr>
          <p:nvPr/>
        </p:nvSpPr>
        <p:spPr bwMode="auto">
          <a:xfrm>
            <a:off x="1478155" y="4351338"/>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58" name="Line 798"/>
          <p:cNvSpPr>
            <a:spLocks noChangeShapeType="1"/>
          </p:cNvSpPr>
          <p:nvPr/>
        </p:nvSpPr>
        <p:spPr bwMode="auto">
          <a:xfrm flipH="1">
            <a:off x="5869181" y="4351338"/>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59" name="Line 799"/>
          <p:cNvSpPr>
            <a:spLocks noChangeShapeType="1"/>
          </p:cNvSpPr>
          <p:nvPr/>
        </p:nvSpPr>
        <p:spPr bwMode="auto">
          <a:xfrm>
            <a:off x="1478155" y="4351338"/>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60" name="Line 800"/>
          <p:cNvSpPr>
            <a:spLocks noChangeShapeType="1"/>
          </p:cNvSpPr>
          <p:nvPr/>
        </p:nvSpPr>
        <p:spPr bwMode="auto">
          <a:xfrm flipH="1">
            <a:off x="5869181" y="4351338"/>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61" name="Line 801"/>
          <p:cNvSpPr>
            <a:spLocks noChangeShapeType="1"/>
          </p:cNvSpPr>
          <p:nvPr/>
        </p:nvSpPr>
        <p:spPr bwMode="auto">
          <a:xfrm>
            <a:off x="1478156" y="4351338"/>
            <a:ext cx="365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62" name="Line 802"/>
          <p:cNvSpPr>
            <a:spLocks noChangeShapeType="1"/>
          </p:cNvSpPr>
          <p:nvPr/>
        </p:nvSpPr>
        <p:spPr bwMode="auto">
          <a:xfrm flipH="1">
            <a:off x="5846955" y="4351338"/>
            <a:ext cx="44450"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63" name="Rectangle 803"/>
          <p:cNvSpPr>
            <a:spLocks noChangeArrowheads="1"/>
          </p:cNvSpPr>
          <p:nvPr/>
        </p:nvSpPr>
        <p:spPr bwMode="auto">
          <a:xfrm>
            <a:off x="1344805" y="4292602"/>
            <a:ext cx="115416"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15</a:t>
            </a:r>
            <a:endParaRPr lang="en-US">
              <a:latin typeface="Arial" pitchFamily="34" charset="0"/>
            </a:endParaRPr>
          </a:p>
        </p:txBody>
      </p:sp>
      <p:sp>
        <p:nvSpPr>
          <p:cNvPr id="67364" name="Line 804"/>
          <p:cNvSpPr>
            <a:spLocks noChangeShapeType="1"/>
          </p:cNvSpPr>
          <p:nvPr/>
        </p:nvSpPr>
        <p:spPr bwMode="auto">
          <a:xfrm>
            <a:off x="1478155" y="4256088"/>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65" name="Line 805"/>
          <p:cNvSpPr>
            <a:spLocks noChangeShapeType="1"/>
          </p:cNvSpPr>
          <p:nvPr/>
        </p:nvSpPr>
        <p:spPr bwMode="auto">
          <a:xfrm flipH="1">
            <a:off x="5869181" y="4256088"/>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66" name="Line 806"/>
          <p:cNvSpPr>
            <a:spLocks noChangeShapeType="1"/>
          </p:cNvSpPr>
          <p:nvPr/>
        </p:nvSpPr>
        <p:spPr bwMode="auto">
          <a:xfrm>
            <a:off x="1478155" y="415925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67" name="Line 807"/>
          <p:cNvSpPr>
            <a:spLocks noChangeShapeType="1"/>
          </p:cNvSpPr>
          <p:nvPr/>
        </p:nvSpPr>
        <p:spPr bwMode="auto">
          <a:xfrm flipH="1">
            <a:off x="5869181" y="4159251"/>
            <a:ext cx="222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68" name="Line 808"/>
          <p:cNvSpPr>
            <a:spLocks noChangeShapeType="1"/>
          </p:cNvSpPr>
          <p:nvPr/>
        </p:nvSpPr>
        <p:spPr bwMode="auto">
          <a:xfrm>
            <a:off x="1478155" y="4064001"/>
            <a:ext cx="14288"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70" name="Line 810"/>
          <p:cNvSpPr>
            <a:spLocks noChangeShapeType="1"/>
          </p:cNvSpPr>
          <p:nvPr/>
        </p:nvSpPr>
        <p:spPr bwMode="auto">
          <a:xfrm flipH="1">
            <a:off x="5869181" y="4064001"/>
            <a:ext cx="22225" cy="158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71" name="Line 811"/>
          <p:cNvSpPr>
            <a:spLocks noChangeShapeType="1"/>
          </p:cNvSpPr>
          <p:nvPr/>
        </p:nvSpPr>
        <p:spPr bwMode="auto">
          <a:xfrm>
            <a:off x="1478155" y="3967164"/>
            <a:ext cx="14288" cy="158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72" name="Line 812"/>
          <p:cNvSpPr>
            <a:spLocks noChangeShapeType="1"/>
          </p:cNvSpPr>
          <p:nvPr/>
        </p:nvSpPr>
        <p:spPr bwMode="auto">
          <a:xfrm flipH="1">
            <a:off x="5869181" y="3967164"/>
            <a:ext cx="22225" cy="158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73" name="Line 813"/>
          <p:cNvSpPr>
            <a:spLocks noChangeShapeType="1"/>
          </p:cNvSpPr>
          <p:nvPr/>
        </p:nvSpPr>
        <p:spPr bwMode="auto">
          <a:xfrm>
            <a:off x="1478155" y="3878264"/>
            <a:ext cx="14288" cy="158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74" name="Line 814"/>
          <p:cNvSpPr>
            <a:spLocks noChangeShapeType="1"/>
          </p:cNvSpPr>
          <p:nvPr/>
        </p:nvSpPr>
        <p:spPr bwMode="auto">
          <a:xfrm flipH="1">
            <a:off x="5869181" y="3878264"/>
            <a:ext cx="22225" cy="158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75" name="Line 815"/>
          <p:cNvSpPr>
            <a:spLocks noChangeShapeType="1"/>
          </p:cNvSpPr>
          <p:nvPr/>
        </p:nvSpPr>
        <p:spPr bwMode="auto">
          <a:xfrm>
            <a:off x="1478155" y="3878264"/>
            <a:ext cx="14288" cy="158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76" name="Line 816"/>
          <p:cNvSpPr>
            <a:spLocks noChangeShapeType="1"/>
          </p:cNvSpPr>
          <p:nvPr/>
        </p:nvSpPr>
        <p:spPr bwMode="auto">
          <a:xfrm flipH="1">
            <a:off x="5869181" y="3878264"/>
            <a:ext cx="22225" cy="158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77" name="Line 817"/>
          <p:cNvSpPr>
            <a:spLocks noChangeShapeType="1"/>
          </p:cNvSpPr>
          <p:nvPr/>
        </p:nvSpPr>
        <p:spPr bwMode="auto">
          <a:xfrm>
            <a:off x="1478155" y="3878264"/>
            <a:ext cx="14288" cy="158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78" name="Line 818"/>
          <p:cNvSpPr>
            <a:spLocks noChangeShapeType="1"/>
          </p:cNvSpPr>
          <p:nvPr/>
        </p:nvSpPr>
        <p:spPr bwMode="auto">
          <a:xfrm flipH="1">
            <a:off x="5869181" y="3878264"/>
            <a:ext cx="22225" cy="158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79" name="Line 819"/>
          <p:cNvSpPr>
            <a:spLocks noChangeShapeType="1"/>
          </p:cNvSpPr>
          <p:nvPr/>
        </p:nvSpPr>
        <p:spPr bwMode="auto">
          <a:xfrm>
            <a:off x="1478155" y="3878264"/>
            <a:ext cx="14288" cy="158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80" name="Line 820"/>
          <p:cNvSpPr>
            <a:spLocks noChangeShapeType="1"/>
          </p:cNvSpPr>
          <p:nvPr/>
        </p:nvSpPr>
        <p:spPr bwMode="auto">
          <a:xfrm flipH="1">
            <a:off x="5869181" y="3878264"/>
            <a:ext cx="22225" cy="158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81" name="Line 821"/>
          <p:cNvSpPr>
            <a:spLocks noChangeShapeType="1"/>
          </p:cNvSpPr>
          <p:nvPr/>
        </p:nvSpPr>
        <p:spPr bwMode="auto">
          <a:xfrm>
            <a:off x="1478155" y="3878264"/>
            <a:ext cx="14288" cy="158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82" name="Line 822"/>
          <p:cNvSpPr>
            <a:spLocks noChangeShapeType="1"/>
          </p:cNvSpPr>
          <p:nvPr/>
        </p:nvSpPr>
        <p:spPr bwMode="auto">
          <a:xfrm flipH="1">
            <a:off x="5869181" y="3878264"/>
            <a:ext cx="22225" cy="158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83" name="Line 823"/>
          <p:cNvSpPr>
            <a:spLocks noChangeShapeType="1"/>
          </p:cNvSpPr>
          <p:nvPr/>
        </p:nvSpPr>
        <p:spPr bwMode="auto">
          <a:xfrm>
            <a:off x="1478156" y="3878264"/>
            <a:ext cx="36513" cy="158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84" name="Line 824"/>
          <p:cNvSpPr>
            <a:spLocks noChangeShapeType="1"/>
          </p:cNvSpPr>
          <p:nvPr/>
        </p:nvSpPr>
        <p:spPr bwMode="auto">
          <a:xfrm flipH="1">
            <a:off x="5846955" y="3878264"/>
            <a:ext cx="44450" cy="158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85" name="Rectangle 825"/>
          <p:cNvSpPr>
            <a:spLocks noChangeArrowheads="1"/>
          </p:cNvSpPr>
          <p:nvPr/>
        </p:nvSpPr>
        <p:spPr bwMode="auto">
          <a:xfrm>
            <a:off x="1344805" y="3819526"/>
            <a:ext cx="115416" cy="12311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800">
                <a:solidFill>
                  <a:srgbClr val="000000"/>
                </a:solidFill>
                <a:latin typeface="Helvetica" charset="0"/>
              </a:rPr>
              <a:t>20</a:t>
            </a:r>
            <a:endParaRPr lang="en-US">
              <a:latin typeface="Arial" pitchFamily="34" charset="0"/>
            </a:endParaRPr>
          </a:p>
        </p:txBody>
      </p:sp>
      <p:sp>
        <p:nvSpPr>
          <p:cNvPr id="67386" name="Line 826"/>
          <p:cNvSpPr>
            <a:spLocks noChangeShapeType="1"/>
          </p:cNvSpPr>
          <p:nvPr/>
        </p:nvSpPr>
        <p:spPr bwMode="auto">
          <a:xfrm>
            <a:off x="1478155" y="3878264"/>
            <a:ext cx="4413250" cy="158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87" name="Freeform 827"/>
          <p:cNvSpPr>
            <a:spLocks/>
          </p:cNvSpPr>
          <p:nvPr/>
        </p:nvSpPr>
        <p:spPr bwMode="auto">
          <a:xfrm>
            <a:off x="1478155" y="3878263"/>
            <a:ext cx="4413250" cy="2398712"/>
          </a:xfrm>
          <a:custGeom>
            <a:avLst/>
            <a:gdLst/>
            <a:ahLst/>
            <a:cxnLst>
              <a:cxn ang="0">
                <a:pos x="0" y="324"/>
              </a:cxn>
              <a:cxn ang="0">
                <a:pos x="595" y="324"/>
              </a:cxn>
              <a:cxn ang="0">
                <a:pos x="595" y="0"/>
              </a:cxn>
            </a:cxnLst>
            <a:rect l="0" t="0" r="r" b="b"/>
            <a:pathLst>
              <a:path w="595" h="324">
                <a:moveTo>
                  <a:pt x="0" y="324"/>
                </a:moveTo>
                <a:lnTo>
                  <a:pt x="595" y="324"/>
                </a:lnTo>
                <a:lnTo>
                  <a:pt x="595" y="0"/>
                </a:lnTo>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88" name="Line 828"/>
          <p:cNvSpPr>
            <a:spLocks noChangeShapeType="1"/>
          </p:cNvSpPr>
          <p:nvPr/>
        </p:nvSpPr>
        <p:spPr bwMode="auto">
          <a:xfrm flipV="1">
            <a:off x="1478155" y="3878263"/>
            <a:ext cx="1588" cy="2398712"/>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89" name="Freeform 829"/>
          <p:cNvSpPr>
            <a:spLocks/>
          </p:cNvSpPr>
          <p:nvPr/>
        </p:nvSpPr>
        <p:spPr bwMode="auto">
          <a:xfrm>
            <a:off x="1478156" y="4767264"/>
            <a:ext cx="785813" cy="1182687"/>
          </a:xfrm>
          <a:custGeom>
            <a:avLst/>
            <a:gdLst/>
            <a:ahLst/>
            <a:cxnLst>
              <a:cxn ang="0">
                <a:pos x="4" y="41"/>
              </a:cxn>
              <a:cxn ang="0">
                <a:pos x="9" y="88"/>
              </a:cxn>
              <a:cxn ang="0">
                <a:pos x="18" y="116"/>
              </a:cxn>
              <a:cxn ang="0">
                <a:pos x="28" y="102"/>
              </a:cxn>
              <a:cxn ang="0">
                <a:pos x="37" y="88"/>
              </a:cxn>
              <a:cxn ang="0">
                <a:pos x="46" y="60"/>
              </a:cxn>
              <a:cxn ang="0">
                <a:pos x="56" y="37"/>
              </a:cxn>
              <a:cxn ang="0">
                <a:pos x="65" y="23"/>
              </a:cxn>
              <a:cxn ang="0">
                <a:pos x="70" y="9"/>
              </a:cxn>
              <a:cxn ang="0">
                <a:pos x="84" y="4"/>
              </a:cxn>
              <a:cxn ang="0">
                <a:pos x="93" y="18"/>
              </a:cxn>
              <a:cxn ang="0">
                <a:pos x="107" y="23"/>
              </a:cxn>
              <a:cxn ang="0">
                <a:pos x="121" y="46"/>
              </a:cxn>
              <a:cxn ang="0">
                <a:pos x="126" y="298"/>
              </a:cxn>
              <a:cxn ang="0">
                <a:pos x="135" y="498"/>
              </a:cxn>
              <a:cxn ang="0">
                <a:pos x="144" y="596"/>
              </a:cxn>
              <a:cxn ang="0">
                <a:pos x="149" y="662"/>
              </a:cxn>
              <a:cxn ang="0">
                <a:pos x="159" y="703"/>
              </a:cxn>
              <a:cxn ang="0">
                <a:pos x="163" y="694"/>
              </a:cxn>
              <a:cxn ang="0">
                <a:pos x="177" y="690"/>
              </a:cxn>
              <a:cxn ang="0">
                <a:pos x="191" y="690"/>
              </a:cxn>
              <a:cxn ang="0">
                <a:pos x="205" y="685"/>
              </a:cxn>
              <a:cxn ang="0">
                <a:pos x="219" y="685"/>
              </a:cxn>
              <a:cxn ang="0">
                <a:pos x="233" y="680"/>
              </a:cxn>
              <a:cxn ang="0">
                <a:pos x="247" y="680"/>
              </a:cxn>
              <a:cxn ang="0">
                <a:pos x="261" y="680"/>
              </a:cxn>
              <a:cxn ang="0">
                <a:pos x="275" y="676"/>
              </a:cxn>
              <a:cxn ang="0">
                <a:pos x="289" y="676"/>
              </a:cxn>
              <a:cxn ang="0">
                <a:pos x="303" y="671"/>
              </a:cxn>
              <a:cxn ang="0">
                <a:pos x="317" y="671"/>
              </a:cxn>
              <a:cxn ang="0">
                <a:pos x="331" y="671"/>
              </a:cxn>
              <a:cxn ang="0">
                <a:pos x="345" y="671"/>
              </a:cxn>
              <a:cxn ang="0">
                <a:pos x="359" y="666"/>
              </a:cxn>
              <a:cxn ang="0">
                <a:pos x="373" y="666"/>
              </a:cxn>
              <a:cxn ang="0">
                <a:pos x="387" y="666"/>
              </a:cxn>
              <a:cxn ang="0">
                <a:pos x="402" y="662"/>
              </a:cxn>
              <a:cxn ang="0">
                <a:pos x="416" y="662"/>
              </a:cxn>
              <a:cxn ang="0">
                <a:pos x="430" y="662"/>
              </a:cxn>
              <a:cxn ang="0">
                <a:pos x="444" y="657"/>
              </a:cxn>
              <a:cxn ang="0">
                <a:pos x="458" y="657"/>
              </a:cxn>
              <a:cxn ang="0">
                <a:pos x="472" y="657"/>
              </a:cxn>
              <a:cxn ang="0">
                <a:pos x="486" y="657"/>
              </a:cxn>
            </a:cxnLst>
            <a:rect l="0" t="0" r="r" b="b"/>
            <a:pathLst>
              <a:path w="495" h="745">
                <a:moveTo>
                  <a:pt x="0" y="648"/>
                </a:moveTo>
                <a:lnTo>
                  <a:pt x="0" y="65"/>
                </a:lnTo>
                <a:lnTo>
                  <a:pt x="4" y="41"/>
                </a:lnTo>
                <a:lnTo>
                  <a:pt x="4" y="55"/>
                </a:lnTo>
                <a:lnTo>
                  <a:pt x="9" y="74"/>
                </a:lnTo>
                <a:lnTo>
                  <a:pt x="9" y="88"/>
                </a:lnTo>
                <a:lnTo>
                  <a:pt x="14" y="107"/>
                </a:lnTo>
                <a:lnTo>
                  <a:pt x="18" y="111"/>
                </a:lnTo>
                <a:lnTo>
                  <a:pt x="18" y="116"/>
                </a:lnTo>
                <a:lnTo>
                  <a:pt x="18" y="111"/>
                </a:lnTo>
                <a:lnTo>
                  <a:pt x="23" y="107"/>
                </a:lnTo>
                <a:lnTo>
                  <a:pt x="28" y="102"/>
                </a:lnTo>
                <a:lnTo>
                  <a:pt x="32" y="97"/>
                </a:lnTo>
                <a:lnTo>
                  <a:pt x="32" y="93"/>
                </a:lnTo>
                <a:lnTo>
                  <a:pt x="37" y="88"/>
                </a:lnTo>
                <a:lnTo>
                  <a:pt x="42" y="79"/>
                </a:lnTo>
                <a:lnTo>
                  <a:pt x="46" y="69"/>
                </a:lnTo>
                <a:lnTo>
                  <a:pt x="46" y="60"/>
                </a:lnTo>
                <a:lnTo>
                  <a:pt x="51" y="55"/>
                </a:lnTo>
                <a:lnTo>
                  <a:pt x="51" y="46"/>
                </a:lnTo>
                <a:lnTo>
                  <a:pt x="56" y="37"/>
                </a:lnTo>
                <a:lnTo>
                  <a:pt x="60" y="32"/>
                </a:lnTo>
                <a:lnTo>
                  <a:pt x="60" y="27"/>
                </a:lnTo>
                <a:lnTo>
                  <a:pt x="65" y="23"/>
                </a:lnTo>
                <a:lnTo>
                  <a:pt x="65" y="18"/>
                </a:lnTo>
                <a:lnTo>
                  <a:pt x="70" y="14"/>
                </a:lnTo>
                <a:lnTo>
                  <a:pt x="70" y="9"/>
                </a:lnTo>
                <a:lnTo>
                  <a:pt x="74" y="0"/>
                </a:lnTo>
                <a:lnTo>
                  <a:pt x="79" y="0"/>
                </a:lnTo>
                <a:lnTo>
                  <a:pt x="84" y="4"/>
                </a:lnTo>
                <a:lnTo>
                  <a:pt x="88" y="9"/>
                </a:lnTo>
                <a:lnTo>
                  <a:pt x="98" y="18"/>
                </a:lnTo>
                <a:lnTo>
                  <a:pt x="93" y="18"/>
                </a:lnTo>
                <a:lnTo>
                  <a:pt x="98" y="18"/>
                </a:lnTo>
                <a:lnTo>
                  <a:pt x="102" y="18"/>
                </a:lnTo>
                <a:lnTo>
                  <a:pt x="107" y="23"/>
                </a:lnTo>
                <a:lnTo>
                  <a:pt x="112" y="27"/>
                </a:lnTo>
                <a:lnTo>
                  <a:pt x="116" y="32"/>
                </a:lnTo>
                <a:lnTo>
                  <a:pt x="121" y="46"/>
                </a:lnTo>
                <a:lnTo>
                  <a:pt x="121" y="97"/>
                </a:lnTo>
                <a:lnTo>
                  <a:pt x="126" y="195"/>
                </a:lnTo>
                <a:lnTo>
                  <a:pt x="126" y="298"/>
                </a:lnTo>
                <a:lnTo>
                  <a:pt x="130" y="377"/>
                </a:lnTo>
                <a:lnTo>
                  <a:pt x="130" y="452"/>
                </a:lnTo>
                <a:lnTo>
                  <a:pt x="135" y="498"/>
                </a:lnTo>
                <a:lnTo>
                  <a:pt x="135" y="536"/>
                </a:lnTo>
                <a:lnTo>
                  <a:pt x="140" y="568"/>
                </a:lnTo>
                <a:lnTo>
                  <a:pt x="144" y="596"/>
                </a:lnTo>
                <a:lnTo>
                  <a:pt x="144" y="620"/>
                </a:lnTo>
                <a:lnTo>
                  <a:pt x="149" y="638"/>
                </a:lnTo>
                <a:lnTo>
                  <a:pt x="149" y="662"/>
                </a:lnTo>
                <a:lnTo>
                  <a:pt x="154" y="676"/>
                </a:lnTo>
                <a:lnTo>
                  <a:pt x="154" y="690"/>
                </a:lnTo>
                <a:lnTo>
                  <a:pt x="159" y="703"/>
                </a:lnTo>
                <a:lnTo>
                  <a:pt x="159" y="745"/>
                </a:lnTo>
                <a:lnTo>
                  <a:pt x="159" y="694"/>
                </a:lnTo>
                <a:lnTo>
                  <a:pt x="163" y="694"/>
                </a:lnTo>
                <a:lnTo>
                  <a:pt x="168" y="694"/>
                </a:lnTo>
                <a:lnTo>
                  <a:pt x="173" y="694"/>
                </a:lnTo>
                <a:lnTo>
                  <a:pt x="177" y="690"/>
                </a:lnTo>
                <a:lnTo>
                  <a:pt x="182" y="690"/>
                </a:lnTo>
                <a:lnTo>
                  <a:pt x="187" y="690"/>
                </a:lnTo>
                <a:lnTo>
                  <a:pt x="191" y="690"/>
                </a:lnTo>
                <a:lnTo>
                  <a:pt x="196" y="690"/>
                </a:lnTo>
                <a:lnTo>
                  <a:pt x="201" y="685"/>
                </a:lnTo>
                <a:lnTo>
                  <a:pt x="205" y="685"/>
                </a:lnTo>
                <a:lnTo>
                  <a:pt x="210" y="685"/>
                </a:lnTo>
                <a:lnTo>
                  <a:pt x="215" y="685"/>
                </a:lnTo>
                <a:lnTo>
                  <a:pt x="219" y="685"/>
                </a:lnTo>
                <a:lnTo>
                  <a:pt x="224" y="685"/>
                </a:lnTo>
                <a:lnTo>
                  <a:pt x="229" y="685"/>
                </a:lnTo>
                <a:lnTo>
                  <a:pt x="233" y="680"/>
                </a:lnTo>
                <a:lnTo>
                  <a:pt x="238" y="680"/>
                </a:lnTo>
                <a:lnTo>
                  <a:pt x="243" y="680"/>
                </a:lnTo>
                <a:lnTo>
                  <a:pt x="247" y="680"/>
                </a:lnTo>
                <a:lnTo>
                  <a:pt x="252" y="680"/>
                </a:lnTo>
                <a:lnTo>
                  <a:pt x="257" y="680"/>
                </a:lnTo>
                <a:lnTo>
                  <a:pt x="261" y="680"/>
                </a:lnTo>
                <a:lnTo>
                  <a:pt x="266" y="676"/>
                </a:lnTo>
                <a:lnTo>
                  <a:pt x="271" y="676"/>
                </a:lnTo>
                <a:lnTo>
                  <a:pt x="275" y="676"/>
                </a:lnTo>
                <a:lnTo>
                  <a:pt x="280" y="676"/>
                </a:lnTo>
                <a:lnTo>
                  <a:pt x="285" y="676"/>
                </a:lnTo>
                <a:lnTo>
                  <a:pt x="289" y="676"/>
                </a:lnTo>
                <a:lnTo>
                  <a:pt x="294" y="676"/>
                </a:lnTo>
                <a:lnTo>
                  <a:pt x="299" y="676"/>
                </a:lnTo>
                <a:lnTo>
                  <a:pt x="303" y="671"/>
                </a:lnTo>
                <a:lnTo>
                  <a:pt x="308" y="671"/>
                </a:lnTo>
                <a:lnTo>
                  <a:pt x="313" y="671"/>
                </a:lnTo>
                <a:lnTo>
                  <a:pt x="317" y="671"/>
                </a:lnTo>
                <a:lnTo>
                  <a:pt x="322" y="671"/>
                </a:lnTo>
                <a:lnTo>
                  <a:pt x="327" y="671"/>
                </a:lnTo>
                <a:lnTo>
                  <a:pt x="331" y="671"/>
                </a:lnTo>
                <a:lnTo>
                  <a:pt x="336" y="671"/>
                </a:lnTo>
                <a:lnTo>
                  <a:pt x="341" y="671"/>
                </a:lnTo>
                <a:lnTo>
                  <a:pt x="345" y="671"/>
                </a:lnTo>
                <a:lnTo>
                  <a:pt x="350" y="666"/>
                </a:lnTo>
                <a:lnTo>
                  <a:pt x="355" y="666"/>
                </a:lnTo>
                <a:lnTo>
                  <a:pt x="359" y="666"/>
                </a:lnTo>
                <a:lnTo>
                  <a:pt x="364" y="666"/>
                </a:lnTo>
                <a:lnTo>
                  <a:pt x="369" y="666"/>
                </a:lnTo>
                <a:lnTo>
                  <a:pt x="373" y="666"/>
                </a:lnTo>
                <a:lnTo>
                  <a:pt x="378" y="666"/>
                </a:lnTo>
                <a:lnTo>
                  <a:pt x="383" y="666"/>
                </a:lnTo>
                <a:lnTo>
                  <a:pt x="387" y="666"/>
                </a:lnTo>
                <a:lnTo>
                  <a:pt x="392" y="666"/>
                </a:lnTo>
                <a:lnTo>
                  <a:pt x="397" y="662"/>
                </a:lnTo>
                <a:lnTo>
                  <a:pt x="402" y="662"/>
                </a:lnTo>
                <a:lnTo>
                  <a:pt x="406" y="662"/>
                </a:lnTo>
                <a:lnTo>
                  <a:pt x="411" y="662"/>
                </a:lnTo>
                <a:lnTo>
                  <a:pt x="416" y="662"/>
                </a:lnTo>
                <a:lnTo>
                  <a:pt x="420" y="662"/>
                </a:lnTo>
                <a:lnTo>
                  <a:pt x="425" y="662"/>
                </a:lnTo>
                <a:lnTo>
                  <a:pt x="430" y="662"/>
                </a:lnTo>
                <a:lnTo>
                  <a:pt x="434" y="662"/>
                </a:lnTo>
                <a:lnTo>
                  <a:pt x="439" y="657"/>
                </a:lnTo>
                <a:lnTo>
                  <a:pt x="444" y="657"/>
                </a:lnTo>
                <a:lnTo>
                  <a:pt x="448" y="657"/>
                </a:lnTo>
                <a:lnTo>
                  <a:pt x="453" y="657"/>
                </a:lnTo>
                <a:lnTo>
                  <a:pt x="458" y="657"/>
                </a:lnTo>
                <a:lnTo>
                  <a:pt x="462" y="657"/>
                </a:lnTo>
                <a:lnTo>
                  <a:pt x="467" y="657"/>
                </a:lnTo>
                <a:lnTo>
                  <a:pt x="472" y="657"/>
                </a:lnTo>
                <a:lnTo>
                  <a:pt x="476" y="657"/>
                </a:lnTo>
                <a:lnTo>
                  <a:pt x="481" y="657"/>
                </a:lnTo>
                <a:lnTo>
                  <a:pt x="486" y="657"/>
                </a:lnTo>
                <a:lnTo>
                  <a:pt x="490" y="657"/>
                </a:lnTo>
                <a:lnTo>
                  <a:pt x="495" y="652"/>
                </a:lnTo>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90" name="Freeform 830"/>
          <p:cNvSpPr>
            <a:spLocks/>
          </p:cNvSpPr>
          <p:nvPr/>
        </p:nvSpPr>
        <p:spPr bwMode="auto">
          <a:xfrm>
            <a:off x="2263968" y="4070351"/>
            <a:ext cx="815975" cy="1806575"/>
          </a:xfrm>
          <a:custGeom>
            <a:avLst/>
            <a:gdLst/>
            <a:ahLst/>
            <a:cxnLst>
              <a:cxn ang="0">
                <a:pos x="9" y="1091"/>
              </a:cxn>
              <a:cxn ang="0">
                <a:pos x="23" y="1091"/>
              </a:cxn>
              <a:cxn ang="0">
                <a:pos x="37" y="1091"/>
              </a:cxn>
              <a:cxn ang="0">
                <a:pos x="51" y="1091"/>
              </a:cxn>
              <a:cxn ang="0">
                <a:pos x="65" y="1091"/>
              </a:cxn>
              <a:cxn ang="0">
                <a:pos x="79" y="1091"/>
              </a:cxn>
              <a:cxn ang="0">
                <a:pos x="89" y="243"/>
              </a:cxn>
              <a:cxn ang="0">
                <a:pos x="98" y="173"/>
              </a:cxn>
              <a:cxn ang="0">
                <a:pos x="107" y="135"/>
              </a:cxn>
              <a:cxn ang="0">
                <a:pos x="112" y="103"/>
              </a:cxn>
              <a:cxn ang="0">
                <a:pos x="121" y="80"/>
              </a:cxn>
              <a:cxn ang="0">
                <a:pos x="131" y="56"/>
              </a:cxn>
              <a:cxn ang="0">
                <a:pos x="140" y="33"/>
              </a:cxn>
              <a:cxn ang="0">
                <a:pos x="145" y="10"/>
              </a:cxn>
              <a:cxn ang="0">
                <a:pos x="154" y="33"/>
              </a:cxn>
              <a:cxn ang="0">
                <a:pos x="164" y="490"/>
              </a:cxn>
              <a:cxn ang="0">
                <a:pos x="173" y="1091"/>
              </a:cxn>
              <a:cxn ang="0">
                <a:pos x="178" y="1133"/>
              </a:cxn>
              <a:cxn ang="0">
                <a:pos x="192" y="1129"/>
              </a:cxn>
              <a:cxn ang="0">
                <a:pos x="206" y="1129"/>
              </a:cxn>
              <a:cxn ang="0">
                <a:pos x="220" y="1119"/>
              </a:cxn>
              <a:cxn ang="0">
                <a:pos x="234" y="1119"/>
              </a:cxn>
              <a:cxn ang="0">
                <a:pos x="248" y="1115"/>
              </a:cxn>
              <a:cxn ang="0">
                <a:pos x="262" y="1119"/>
              </a:cxn>
              <a:cxn ang="0">
                <a:pos x="266" y="947"/>
              </a:cxn>
              <a:cxn ang="0">
                <a:pos x="280" y="844"/>
              </a:cxn>
              <a:cxn ang="0">
                <a:pos x="294" y="844"/>
              </a:cxn>
              <a:cxn ang="0">
                <a:pos x="308" y="844"/>
              </a:cxn>
              <a:cxn ang="0">
                <a:pos x="322" y="839"/>
              </a:cxn>
              <a:cxn ang="0">
                <a:pos x="336" y="835"/>
              </a:cxn>
              <a:cxn ang="0">
                <a:pos x="350" y="825"/>
              </a:cxn>
              <a:cxn ang="0">
                <a:pos x="364" y="816"/>
              </a:cxn>
              <a:cxn ang="0">
                <a:pos x="379" y="811"/>
              </a:cxn>
              <a:cxn ang="0">
                <a:pos x="393" y="807"/>
              </a:cxn>
              <a:cxn ang="0">
                <a:pos x="407" y="802"/>
              </a:cxn>
              <a:cxn ang="0">
                <a:pos x="421" y="802"/>
              </a:cxn>
              <a:cxn ang="0">
                <a:pos x="435" y="802"/>
              </a:cxn>
              <a:cxn ang="0">
                <a:pos x="449" y="797"/>
              </a:cxn>
              <a:cxn ang="0">
                <a:pos x="463" y="793"/>
              </a:cxn>
              <a:cxn ang="0">
                <a:pos x="477" y="788"/>
              </a:cxn>
              <a:cxn ang="0">
                <a:pos x="491" y="784"/>
              </a:cxn>
              <a:cxn ang="0">
                <a:pos x="505" y="779"/>
              </a:cxn>
            </a:cxnLst>
            <a:rect l="0" t="0" r="r" b="b"/>
            <a:pathLst>
              <a:path w="514" h="1138">
                <a:moveTo>
                  <a:pt x="0" y="1091"/>
                </a:moveTo>
                <a:lnTo>
                  <a:pt x="5" y="1091"/>
                </a:lnTo>
                <a:lnTo>
                  <a:pt x="9" y="1091"/>
                </a:lnTo>
                <a:lnTo>
                  <a:pt x="14" y="1091"/>
                </a:lnTo>
                <a:lnTo>
                  <a:pt x="19" y="1091"/>
                </a:lnTo>
                <a:lnTo>
                  <a:pt x="23" y="1091"/>
                </a:lnTo>
                <a:lnTo>
                  <a:pt x="28" y="1091"/>
                </a:lnTo>
                <a:lnTo>
                  <a:pt x="33" y="1091"/>
                </a:lnTo>
                <a:lnTo>
                  <a:pt x="37" y="1091"/>
                </a:lnTo>
                <a:lnTo>
                  <a:pt x="42" y="1091"/>
                </a:lnTo>
                <a:lnTo>
                  <a:pt x="47" y="1091"/>
                </a:lnTo>
                <a:lnTo>
                  <a:pt x="51" y="1091"/>
                </a:lnTo>
                <a:lnTo>
                  <a:pt x="56" y="1091"/>
                </a:lnTo>
                <a:lnTo>
                  <a:pt x="61" y="1091"/>
                </a:lnTo>
                <a:lnTo>
                  <a:pt x="65" y="1091"/>
                </a:lnTo>
                <a:lnTo>
                  <a:pt x="70" y="1091"/>
                </a:lnTo>
                <a:lnTo>
                  <a:pt x="75" y="1091"/>
                </a:lnTo>
                <a:lnTo>
                  <a:pt x="79" y="1091"/>
                </a:lnTo>
                <a:lnTo>
                  <a:pt x="84" y="1091"/>
                </a:lnTo>
                <a:lnTo>
                  <a:pt x="84" y="303"/>
                </a:lnTo>
                <a:lnTo>
                  <a:pt x="89" y="243"/>
                </a:lnTo>
                <a:lnTo>
                  <a:pt x="93" y="210"/>
                </a:lnTo>
                <a:lnTo>
                  <a:pt x="93" y="191"/>
                </a:lnTo>
                <a:lnTo>
                  <a:pt x="98" y="173"/>
                </a:lnTo>
                <a:lnTo>
                  <a:pt x="103" y="154"/>
                </a:lnTo>
                <a:lnTo>
                  <a:pt x="103" y="145"/>
                </a:lnTo>
                <a:lnTo>
                  <a:pt x="107" y="135"/>
                </a:lnTo>
                <a:lnTo>
                  <a:pt x="107" y="126"/>
                </a:lnTo>
                <a:lnTo>
                  <a:pt x="112" y="117"/>
                </a:lnTo>
                <a:lnTo>
                  <a:pt x="112" y="103"/>
                </a:lnTo>
                <a:lnTo>
                  <a:pt x="117" y="94"/>
                </a:lnTo>
                <a:lnTo>
                  <a:pt x="121" y="89"/>
                </a:lnTo>
                <a:lnTo>
                  <a:pt x="121" y="80"/>
                </a:lnTo>
                <a:lnTo>
                  <a:pt x="126" y="70"/>
                </a:lnTo>
                <a:lnTo>
                  <a:pt x="126" y="66"/>
                </a:lnTo>
                <a:lnTo>
                  <a:pt x="131" y="56"/>
                </a:lnTo>
                <a:lnTo>
                  <a:pt x="131" y="52"/>
                </a:lnTo>
                <a:lnTo>
                  <a:pt x="136" y="42"/>
                </a:lnTo>
                <a:lnTo>
                  <a:pt x="140" y="33"/>
                </a:lnTo>
                <a:lnTo>
                  <a:pt x="140" y="24"/>
                </a:lnTo>
                <a:lnTo>
                  <a:pt x="145" y="19"/>
                </a:lnTo>
                <a:lnTo>
                  <a:pt x="145" y="10"/>
                </a:lnTo>
                <a:lnTo>
                  <a:pt x="150" y="0"/>
                </a:lnTo>
                <a:lnTo>
                  <a:pt x="154" y="5"/>
                </a:lnTo>
                <a:lnTo>
                  <a:pt x="154" y="33"/>
                </a:lnTo>
                <a:lnTo>
                  <a:pt x="159" y="112"/>
                </a:lnTo>
                <a:lnTo>
                  <a:pt x="164" y="252"/>
                </a:lnTo>
                <a:lnTo>
                  <a:pt x="164" y="490"/>
                </a:lnTo>
                <a:lnTo>
                  <a:pt x="168" y="835"/>
                </a:lnTo>
                <a:lnTo>
                  <a:pt x="168" y="1059"/>
                </a:lnTo>
                <a:lnTo>
                  <a:pt x="173" y="1091"/>
                </a:lnTo>
                <a:lnTo>
                  <a:pt x="173" y="1138"/>
                </a:lnTo>
                <a:lnTo>
                  <a:pt x="173" y="1133"/>
                </a:lnTo>
                <a:lnTo>
                  <a:pt x="178" y="1133"/>
                </a:lnTo>
                <a:lnTo>
                  <a:pt x="182" y="1133"/>
                </a:lnTo>
                <a:lnTo>
                  <a:pt x="187" y="1133"/>
                </a:lnTo>
                <a:lnTo>
                  <a:pt x="192" y="1129"/>
                </a:lnTo>
                <a:lnTo>
                  <a:pt x="196" y="1129"/>
                </a:lnTo>
                <a:lnTo>
                  <a:pt x="201" y="1129"/>
                </a:lnTo>
                <a:lnTo>
                  <a:pt x="206" y="1129"/>
                </a:lnTo>
                <a:lnTo>
                  <a:pt x="210" y="1124"/>
                </a:lnTo>
                <a:lnTo>
                  <a:pt x="215" y="1124"/>
                </a:lnTo>
                <a:lnTo>
                  <a:pt x="220" y="1119"/>
                </a:lnTo>
                <a:lnTo>
                  <a:pt x="224" y="1119"/>
                </a:lnTo>
                <a:lnTo>
                  <a:pt x="229" y="1119"/>
                </a:lnTo>
                <a:lnTo>
                  <a:pt x="234" y="1119"/>
                </a:lnTo>
                <a:lnTo>
                  <a:pt x="238" y="1119"/>
                </a:lnTo>
                <a:lnTo>
                  <a:pt x="243" y="1119"/>
                </a:lnTo>
                <a:lnTo>
                  <a:pt x="248" y="1115"/>
                </a:lnTo>
                <a:lnTo>
                  <a:pt x="252" y="1115"/>
                </a:lnTo>
                <a:lnTo>
                  <a:pt x="257" y="1115"/>
                </a:lnTo>
                <a:lnTo>
                  <a:pt x="262" y="1119"/>
                </a:lnTo>
                <a:lnTo>
                  <a:pt x="262" y="1059"/>
                </a:lnTo>
                <a:lnTo>
                  <a:pt x="266" y="1003"/>
                </a:lnTo>
                <a:lnTo>
                  <a:pt x="266" y="947"/>
                </a:lnTo>
                <a:lnTo>
                  <a:pt x="271" y="891"/>
                </a:lnTo>
                <a:lnTo>
                  <a:pt x="276" y="839"/>
                </a:lnTo>
                <a:lnTo>
                  <a:pt x="280" y="844"/>
                </a:lnTo>
                <a:lnTo>
                  <a:pt x="285" y="844"/>
                </a:lnTo>
                <a:lnTo>
                  <a:pt x="290" y="844"/>
                </a:lnTo>
                <a:lnTo>
                  <a:pt x="294" y="844"/>
                </a:lnTo>
                <a:lnTo>
                  <a:pt x="299" y="844"/>
                </a:lnTo>
                <a:lnTo>
                  <a:pt x="304" y="844"/>
                </a:lnTo>
                <a:lnTo>
                  <a:pt x="308" y="844"/>
                </a:lnTo>
                <a:lnTo>
                  <a:pt x="313" y="839"/>
                </a:lnTo>
                <a:lnTo>
                  <a:pt x="318" y="839"/>
                </a:lnTo>
                <a:lnTo>
                  <a:pt x="322" y="839"/>
                </a:lnTo>
                <a:lnTo>
                  <a:pt x="327" y="839"/>
                </a:lnTo>
                <a:lnTo>
                  <a:pt x="332" y="835"/>
                </a:lnTo>
                <a:lnTo>
                  <a:pt x="336" y="835"/>
                </a:lnTo>
                <a:lnTo>
                  <a:pt x="341" y="830"/>
                </a:lnTo>
                <a:lnTo>
                  <a:pt x="346" y="825"/>
                </a:lnTo>
                <a:lnTo>
                  <a:pt x="350" y="825"/>
                </a:lnTo>
                <a:lnTo>
                  <a:pt x="355" y="821"/>
                </a:lnTo>
                <a:lnTo>
                  <a:pt x="360" y="821"/>
                </a:lnTo>
                <a:lnTo>
                  <a:pt x="364" y="816"/>
                </a:lnTo>
                <a:lnTo>
                  <a:pt x="369" y="811"/>
                </a:lnTo>
                <a:lnTo>
                  <a:pt x="374" y="811"/>
                </a:lnTo>
                <a:lnTo>
                  <a:pt x="379" y="811"/>
                </a:lnTo>
                <a:lnTo>
                  <a:pt x="383" y="807"/>
                </a:lnTo>
                <a:lnTo>
                  <a:pt x="388" y="807"/>
                </a:lnTo>
                <a:lnTo>
                  <a:pt x="393" y="807"/>
                </a:lnTo>
                <a:lnTo>
                  <a:pt x="397" y="807"/>
                </a:lnTo>
                <a:lnTo>
                  <a:pt x="402" y="807"/>
                </a:lnTo>
                <a:lnTo>
                  <a:pt x="407" y="802"/>
                </a:lnTo>
                <a:lnTo>
                  <a:pt x="411" y="802"/>
                </a:lnTo>
                <a:lnTo>
                  <a:pt x="416" y="802"/>
                </a:lnTo>
                <a:lnTo>
                  <a:pt x="421" y="802"/>
                </a:lnTo>
                <a:lnTo>
                  <a:pt x="425" y="802"/>
                </a:lnTo>
                <a:lnTo>
                  <a:pt x="430" y="802"/>
                </a:lnTo>
                <a:lnTo>
                  <a:pt x="435" y="802"/>
                </a:lnTo>
                <a:lnTo>
                  <a:pt x="439" y="797"/>
                </a:lnTo>
                <a:lnTo>
                  <a:pt x="444" y="797"/>
                </a:lnTo>
                <a:lnTo>
                  <a:pt x="449" y="797"/>
                </a:lnTo>
                <a:lnTo>
                  <a:pt x="453" y="797"/>
                </a:lnTo>
                <a:lnTo>
                  <a:pt x="458" y="797"/>
                </a:lnTo>
                <a:lnTo>
                  <a:pt x="463" y="793"/>
                </a:lnTo>
                <a:lnTo>
                  <a:pt x="467" y="793"/>
                </a:lnTo>
                <a:lnTo>
                  <a:pt x="472" y="793"/>
                </a:lnTo>
                <a:lnTo>
                  <a:pt x="477" y="788"/>
                </a:lnTo>
                <a:lnTo>
                  <a:pt x="481" y="788"/>
                </a:lnTo>
                <a:lnTo>
                  <a:pt x="486" y="788"/>
                </a:lnTo>
                <a:lnTo>
                  <a:pt x="491" y="784"/>
                </a:lnTo>
                <a:lnTo>
                  <a:pt x="495" y="784"/>
                </a:lnTo>
                <a:lnTo>
                  <a:pt x="500" y="784"/>
                </a:lnTo>
                <a:lnTo>
                  <a:pt x="505" y="779"/>
                </a:lnTo>
                <a:lnTo>
                  <a:pt x="509" y="779"/>
                </a:lnTo>
                <a:lnTo>
                  <a:pt x="514" y="779"/>
                </a:lnTo>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91" name="Freeform 831"/>
          <p:cNvSpPr>
            <a:spLocks/>
          </p:cNvSpPr>
          <p:nvPr/>
        </p:nvSpPr>
        <p:spPr bwMode="auto">
          <a:xfrm>
            <a:off x="3079943" y="5129213"/>
            <a:ext cx="868363" cy="569912"/>
          </a:xfrm>
          <a:custGeom>
            <a:avLst/>
            <a:gdLst/>
            <a:ahLst/>
            <a:cxnLst>
              <a:cxn ang="0">
                <a:pos x="9" y="107"/>
              </a:cxn>
              <a:cxn ang="0">
                <a:pos x="23" y="103"/>
              </a:cxn>
              <a:cxn ang="0">
                <a:pos x="37" y="93"/>
              </a:cxn>
              <a:cxn ang="0">
                <a:pos x="51" y="89"/>
              </a:cxn>
              <a:cxn ang="0">
                <a:pos x="65" y="84"/>
              </a:cxn>
              <a:cxn ang="0">
                <a:pos x="79" y="79"/>
              </a:cxn>
              <a:cxn ang="0">
                <a:pos x="93" y="75"/>
              </a:cxn>
              <a:cxn ang="0">
                <a:pos x="108" y="65"/>
              </a:cxn>
              <a:cxn ang="0">
                <a:pos x="122" y="61"/>
              </a:cxn>
              <a:cxn ang="0">
                <a:pos x="136" y="56"/>
              </a:cxn>
              <a:cxn ang="0">
                <a:pos x="150" y="51"/>
              </a:cxn>
              <a:cxn ang="0">
                <a:pos x="164" y="47"/>
              </a:cxn>
              <a:cxn ang="0">
                <a:pos x="178" y="42"/>
              </a:cxn>
              <a:cxn ang="0">
                <a:pos x="192" y="37"/>
              </a:cxn>
              <a:cxn ang="0">
                <a:pos x="206" y="33"/>
              </a:cxn>
              <a:cxn ang="0">
                <a:pos x="220" y="28"/>
              </a:cxn>
              <a:cxn ang="0">
                <a:pos x="234" y="23"/>
              </a:cxn>
              <a:cxn ang="0">
                <a:pos x="248" y="19"/>
              </a:cxn>
              <a:cxn ang="0">
                <a:pos x="262" y="19"/>
              </a:cxn>
              <a:cxn ang="0">
                <a:pos x="276" y="14"/>
              </a:cxn>
              <a:cxn ang="0">
                <a:pos x="290" y="9"/>
              </a:cxn>
              <a:cxn ang="0">
                <a:pos x="304" y="9"/>
              </a:cxn>
              <a:cxn ang="0">
                <a:pos x="318" y="5"/>
              </a:cxn>
              <a:cxn ang="0">
                <a:pos x="332" y="5"/>
              </a:cxn>
              <a:cxn ang="0">
                <a:pos x="346" y="5"/>
              </a:cxn>
              <a:cxn ang="0">
                <a:pos x="360" y="0"/>
              </a:cxn>
              <a:cxn ang="0">
                <a:pos x="374" y="0"/>
              </a:cxn>
              <a:cxn ang="0">
                <a:pos x="388" y="0"/>
              </a:cxn>
              <a:cxn ang="0">
                <a:pos x="402" y="5"/>
              </a:cxn>
              <a:cxn ang="0">
                <a:pos x="416" y="9"/>
              </a:cxn>
              <a:cxn ang="0">
                <a:pos x="430" y="19"/>
              </a:cxn>
              <a:cxn ang="0">
                <a:pos x="449" y="37"/>
              </a:cxn>
              <a:cxn ang="0">
                <a:pos x="463" y="56"/>
              </a:cxn>
              <a:cxn ang="0">
                <a:pos x="472" y="70"/>
              </a:cxn>
              <a:cxn ang="0">
                <a:pos x="486" y="79"/>
              </a:cxn>
              <a:cxn ang="0">
                <a:pos x="495" y="93"/>
              </a:cxn>
              <a:cxn ang="0">
                <a:pos x="505" y="112"/>
              </a:cxn>
              <a:cxn ang="0">
                <a:pos x="514" y="158"/>
              </a:cxn>
              <a:cxn ang="0">
                <a:pos x="519" y="200"/>
              </a:cxn>
              <a:cxn ang="0">
                <a:pos x="528" y="224"/>
              </a:cxn>
              <a:cxn ang="0">
                <a:pos x="537" y="275"/>
              </a:cxn>
              <a:cxn ang="0">
                <a:pos x="542" y="336"/>
              </a:cxn>
            </a:cxnLst>
            <a:rect l="0" t="0" r="r" b="b"/>
            <a:pathLst>
              <a:path w="547" h="359">
                <a:moveTo>
                  <a:pt x="0" y="112"/>
                </a:moveTo>
                <a:lnTo>
                  <a:pt x="5" y="107"/>
                </a:lnTo>
                <a:lnTo>
                  <a:pt x="9" y="107"/>
                </a:lnTo>
                <a:lnTo>
                  <a:pt x="14" y="103"/>
                </a:lnTo>
                <a:lnTo>
                  <a:pt x="19" y="103"/>
                </a:lnTo>
                <a:lnTo>
                  <a:pt x="23" y="103"/>
                </a:lnTo>
                <a:lnTo>
                  <a:pt x="28" y="98"/>
                </a:lnTo>
                <a:lnTo>
                  <a:pt x="33" y="98"/>
                </a:lnTo>
                <a:lnTo>
                  <a:pt x="37" y="93"/>
                </a:lnTo>
                <a:lnTo>
                  <a:pt x="42" y="93"/>
                </a:lnTo>
                <a:lnTo>
                  <a:pt x="47" y="93"/>
                </a:lnTo>
                <a:lnTo>
                  <a:pt x="51" y="89"/>
                </a:lnTo>
                <a:lnTo>
                  <a:pt x="56" y="89"/>
                </a:lnTo>
                <a:lnTo>
                  <a:pt x="61" y="84"/>
                </a:lnTo>
                <a:lnTo>
                  <a:pt x="65" y="84"/>
                </a:lnTo>
                <a:lnTo>
                  <a:pt x="70" y="84"/>
                </a:lnTo>
                <a:lnTo>
                  <a:pt x="75" y="79"/>
                </a:lnTo>
                <a:lnTo>
                  <a:pt x="79" y="79"/>
                </a:lnTo>
                <a:lnTo>
                  <a:pt x="84" y="75"/>
                </a:lnTo>
                <a:lnTo>
                  <a:pt x="89" y="75"/>
                </a:lnTo>
                <a:lnTo>
                  <a:pt x="93" y="75"/>
                </a:lnTo>
                <a:lnTo>
                  <a:pt x="98" y="70"/>
                </a:lnTo>
                <a:lnTo>
                  <a:pt x="103" y="70"/>
                </a:lnTo>
                <a:lnTo>
                  <a:pt x="108" y="65"/>
                </a:lnTo>
                <a:lnTo>
                  <a:pt x="112" y="65"/>
                </a:lnTo>
                <a:lnTo>
                  <a:pt x="117" y="65"/>
                </a:lnTo>
                <a:lnTo>
                  <a:pt x="122" y="61"/>
                </a:lnTo>
                <a:lnTo>
                  <a:pt x="126" y="61"/>
                </a:lnTo>
                <a:lnTo>
                  <a:pt x="131" y="56"/>
                </a:lnTo>
                <a:lnTo>
                  <a:pt x="136" y="56"/>
                </a:lnTo>
                <a:lnTo>
                  <a:pt x="140" y="56"/>
                </a:lnTo>
                <a:lnTo>
                  <a:pt x="145" y="51"/>
                </a:lnTo>
                <a:lnTo>
                  <a:pt x="150" y="51"/>
                </a:lnTo>
                <a:lnTo>
                  <a:pt x="154" y="47"/>
                </a:lnTo>
                <a:lnTo>
                  <a:pt x="159" y="47"/>
                </a:lnTo>
                <a:lnTo>
                  <a:pt x="164" y="47"/>
                </a:lnTo>
                <a:lnTo>
                  <a:pt x="168" y="42"/>
                </a:lnTo>
                <a:lnTo>
                  <a:pt x="173" y="42"/>
                </a:lnTo>
                <a:lnTo>
                  <a:pt x="178" y="42"/>
                </a:lnTo>
                <a:lnTo>
                  <a:pt x="182" y="37"/>
                </a:lnTo>
                <a:lnTo>
                  <a:pt x="187" y="37"/>
                </a:lnTo>
                <a:lnTo>
                  <a:pt x="192" y="37"/>
                </a:lnTo>
                <a:lnTo>
                  <a:pt x="196" y="33"/>
                </a:lnTo>
                <a:lnTo>
                  <a:pt x="201" y="33"/>
                </a:lnTo>
                <a:lnTo>
                  <a:pt x="206" y="33"/>
                </a:lnTo>
                <a:lnTo>
                  <a:pt x="210" y="28"/>
                </a:lnTo>
                <a:lnTo>
                  <a:pt x="215" y="28"/>
                </a:lnTo>
                <a:lnTo>
                  <a:pt x="220" y="28"/>
                </a:lnTo>
                <a:lnTo>
                  <a:pt x="224" y="23"/>
                </a:lnTo>
                <a:lnTo>
                  <a:pt x="229" y="23"/>
                </a:lnTo>
                <a:lnTo>
                  <a:pt x="234" y="23"/>
                </a:lnTo>
                <a:lnTo>
                  <a:pt x="238" y="23"/>
                </a:lnTo>
                <a:lnTo>
                  <a:pt x="243" y="19"/>
                </a:lnTo>
                <a:lnTo>
                  <a:pt x="248" y="19"/>
                </a:lnTo>
                <a:lnTo>
                  <a:pt x="252" y="19"/>
                </a:lnTo>
                <a:lnTo>
                  <a:pt x="257" y="19"/>
                </a:lnTo>
                <a:lnTo>
                  <a:pt x="262" y="19"/>
                </a:lnTo>
                <a:lnTo>
                  <a:pt x="266" y="14"/>
                </a:lnTo>
                <a:lnTo>
                  <a:pt x="271" y="14"/>
                </a:lnTo>
                <a:lnTo>
                  <a:pt x="276" y="14"/>
                </a:lnTo>
                <a:lnTo>
                  <a:pt x="280" y="14"/>
                </a:lnTo>
                <a:lnTo>
                  <a:pt x="285" y="9"/>
                </a:lnTo>
                <a:lnTo>
                  <a:pt x="290" y="9"/>
                </a:lnTo>
                <a:lnTo>
                  <a:pt x="294" y="9"/>
                </a:lnTo>
                <a:lnTo>
                  <a:pt x="299" y="9"/>
                </a:lnTo>
                <a:lnTo>
                  <a:pt x="304" y="9"/>
                </a:lnTo>
                <a:lnTo>
                  <a:pt x="308" y="5"/>
                </a:lnTo>
                <a:lnTo>
                  <a:pt x="313" y="5"/>
                </a:lnTo>
                <a:lnTo>
                  <a:pt x="318" y="5"/>
                </a:lnTo>
                <a:lnTo>
                  <a:pt x="322" y="5"/>
                </a:lnTo>
                <a:lnTo>
                  <a:pt x="327" y="5"/>
                </a:lnTo>
                <a:lnTo>
                  <a:pt x="332" y="5"/>
                </a:lnTo>
                <a:lnTo>
                  <a:pt x="337" y="5"/>
                </a:lnTo>
                <a:lnTo>
                  <a:pt x="341" y="5"/>
                </a:lnTo>
                <a:lnTo>
                  <a:pt x="346" y="5"/>
                </a:lnTo>
                <a:lnTo>
                  <a:pt x="351" y="5"/>
                </a:lnTo>
                <a:lnTo>
                  <a:pt x="355" y="0"/>
                </a:lnTo>
                <a:lnTo>
                  <a:pt x="360" y="0"/>
                </a:lnTo>
                <a:lnTo>
                  <a:pt x="365" y="0"/>
                </a:lnTo>
                <a:lnTo>
                  <a:pt x="369" y="0"/>
                </a:lnTo>
                <a:lnTo>
                  <a:pt x="374" y="0"/>
                </a:lnTo>
                <a:lnTo>
                  <a:pt x="379" y="0"/>
                </a:lnTo>
                <a:lnTo>
                  <a:pt x="383" y="0"/>
                </a:lnTo>
                <a:lnTo>
                  <a:pt x="388" y="0"/>
                </a:lnTo>
                <a:lnTo>
                  <a:pt x="393" y="0"/>
                </a:lnTo>
                <a:lnTo>
                  <a:pt x="397" y="5"/>
                </a:lnTo>
                <a:lnTo>
                  <a:pt x="402" y="5"/>
                </a:lnTo>
                <a:lnTo>
                  <a:pt x="407" y="5"/>
                </a:lnTo>
                <a:lnTo>
                  <a:pt x="411" y="9"/>
                </a:lnTo>
                <a:lnTo>
                  <a:pt x="416" y="9"/>
                </a:lnTo>
                <a:lnTo>
                  <a:pt x="421" y="14"/>
                </a:lnTo>
                <a:lnTo>
                  <a:pt x="425" y="14"/>
                </a:lnTo>
                <a:lnTo>
                  <a:pt x="430" y="19"/>
                </a:lnTo>
                <a:lnTo>
                  <a:pt x="435" y="23"/>
                </a:lnTo>
                <a:lnTo>
                  <a:pt x="439" y="28"/>
                </a:lnTo>
                <a:lnTo>
                  <a:pt x="449" y="37"/>
                </a:lnTo>
                <a:lnTo>
                  <a:pt x="449" y="42"/>
                </a:lnTo>
                <a:lnTo>
                  <a:pt x="453" y="47"/>
                </a:lnTo>
                <a:lnTo>
                  <a:pt x="463" y="56"/>
                </a:lnTo>
                <a:lnTo>
                  <a:pt x="463" y="61"/>
                </a:lnTo>
                <a:lnTo>
                  <a:pt x="467" y="65"/>
                </a:lnTo>
                <a:lnTo>
                  <a:pt x="472" y="70"/>
                </a:lnTo>
                <a:lnTo>
                  <a:pt x="477" y="75"/>
                </a:lnTo>
                <a:lnTo>
                  <a:pt x="481" y="75"/>
                </a:lnTo>
                <a:lnTo>
                  <a:pt x="486" y="79"/>
                </a:lnTo>
                <a:lnTo>
                  <a:pt x="491" y="84"/>
                </a:lnTo>
                <a:lnTo>
                  <a:pt x="495" y="89"/>
                </a:lnTo>
                <a:lnTo>
                  <a:pt x="495" y="93"/>
                </a:lnTo>
                <a:lnTo>
                  <a:pt x="500" y="98"/>
                </a:lnTo>
                <a:lnTo>
                  <a:pt x="500" y="107"/>
                </a:lnTo>
                <a:lnTo>
                  <a:pt x="505" y="112"/>
                </a:lnTo>
                <a:lnTo>
                  <a:pt x="509" y="126"/>
                </a:lnTo>
                <a:lnTo>
                  <a:pt x="509" y="140"/>
                </a:lnTo>
                <a:lnTo>
                  <a:pt x="514" y="158"/>
                </a:lnTo>
                <a:lnTo>
                  <a:pt x="514" y="172"/>
                </a:lnTo>
                <a:lnTo>
                  <a:pt x="519" y="191"/>
                </a:lnTo>
                <a:lnTo>
                  <a:pt x="519" y="200"/>
                </a:lnTo>
                <a:lnTo>
                  <a:pt x="523" y="210"/>
                </a:lnTo>
                <a:lnTo>
                  <a:pt x="523" y="214"/>
                </a:lnTo>
                <a:lnTo>
                  <a:pt x="528" y="224"/>
                </a:lnTo>
                <a:lnTo>
                  <a:pt x="528" y="233"/>
                </a:lnTo>
                <a:lnTo>
                  <a:pt x="533" y="256"/>
                </a:lnTo>
                <a:lnTo>
                  <a:pt x="537" y="275"/>
                </a:lnTo>
                <a:lnTo>
                  <a:pt x="537" y="298"/>
                </a:lnTo>
                <a:lnTo>
                  <a:pt x="542" y="317"/>
                </a:lnTo>
                <a:lnTo>
                  <a:pt x="542" y="336"/>
                </a:lnTo>
                <a:lnTo>
                  <a:pt x="547" y="350"/>
                </a:lnTo>
                <a:lnTo>
                  <a:pt x="547" y="359"/>
                </a:lnTo>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92" name="Freeform 832"/>
          <p:cNvSpPr>
            <a:spLocks/>
          </p:cNvSpPr>
          <p:nvPr/>
        </p:nvSpPr>
        <p:spPr bwMode="auto">
          <a:xfrm>
            <a:off x="3948305" y="4781550"/>
            <a:ext cx="1951038" cy="1014412"/>
          </a:xfrm>
          <a:custGeom>
            <a:avLst/>
            <a:gdLst/>
            <a:ahLst/>
            <a:cxnLst>
              <a:cxn ang="0">
                <a:pos x="4" y="587"/>
              </a:cxn>
              <a:cxn ang="0">
                <a:pos x="9" y="606"/>
              </a:cxn>
              <a:cxn ang="0">
                <a:pos x="14" y="620"/>
              </a:cxn>
              <a:cxn ang="0">
                <a:pos x="18" y="634"/>
              </a:cxn>
              <a:cxn ang="0">
                <a:pos x="33" y="639"/>
              </a:cxn>
              <a:cxn ang="0">
                <a:pos x="61" y="639"/>
              </a:cxn>
              <a:cxn ang="0">
                <a:pos x="84" y="639"/>
              </a:cxn>
              <a:cxn ang="0">
                <a:pos x="112" y="639"/>
              </a:cxn>
              <a:cxn ang="0">
                <a:pos x="135" y="639"/>
              </a:cxn>
              <a:cxn ang="0">
                <a:pos x="159" y="639"/>
              </a:cxn>
              <a:cxn ang="0">
                <a:pos x="187" y="639"/>
              </a:cxn>
              <a:cxn ang="0">
                <a:pos x="210" y="639"/>
              </a:cxn>
              <a:cxn ang="0">
                <a:pos x="238" y="639"/>
              </a:cxn>
              <a:cxn ang="0">
                <a:pos x="261" y="639"/>
              </a:cxn>
              <a:cxn ang="0">
                <a:pos x="290" y="639"/>
              </a:cxn>
              <a:cxn ang="0">
                <a:pos x="313" y="639"/>
              </a:cxn>
              <a:cxn ang="0">
                <a:pos x="336" y="639"/>
              </a:cxn>
              <a:cxn ang="0">
                <a:pos x="364" y="639"/>
              </a:cxn>
              <a:cxn ang="0">
                <a:pos x="388" y="639"/>
              </a:cxn>
              <a:cxn ang="0">
                <a:pos x="411" y="639"/>
              </a:cxn>
              <a:cxn ang="0">
                <a:pos x="439" y="639"/>
              </a:cxn>
              <a:cxn ang="0">
                <a:pos x="462" y="639"/>
              </a:cxn>
              <a:cxn ang="0">
                <a:pos x="490" y="639"/>
              </a:cxn>
              <a:cxn ang="0">
                <a:pos x="514" y="639"/>
              </a:cxn>
              <a:cxn ang="0">
                <a:pos x="537" y="639"/>
              </a:cxn>
              <a:cxn ang="0">
                <a:pos x="565" y="639"/>
              </a:cxn>
              <a:cxn ang="0">
                <a:pos x="589" y="639"/>
              </a:cxn>
              <a:cxn ang="0">
                <a:pos x="617" y="322"/>
              </a:cxn>
              <a:cxn ang="0">
                <a:pos x="640" y="280"/>
              </a:cxn>
              <a:cxn ang="0">
                <a:pos x="668" y="228"/>
              </a:cxn>
              <a:cxn ang="0">
                <a:pos x="691" y="196"/>
              </a:cxn>
              <a:cxn ang="0">
                <a:pos x="715" y="182"/>
              </a:cxn>
              <a:cxn ang="0">
                <a:pos x="743" y="168"/>
              </a:cxn>
              <a:cxn ang="0">
                <a:pos x="766" y="154"/>
              </a:cxn>
              <a:cxn ang="0">
                <a:pos x="794" y="144"/>
              </a:cxn>
              <a:cxn ang="0">
                <a:pos x="818" y="130"/>
              </a:cxn>
              <a:cxn ang="0">
                <a:pos x="841" y="116"/>
              </a:cxn>
              <a:cxn ang="0">
                <a:pos x="869" y="98"/>
              </a:cxn>
              <a:cxn ang="0">
                <a:pos x="892" y="74"/>
              </a:cxn>
              <a:cxn ang="0">
                <a:pos x="920" y="51"/>
              </a:cxn>
              <a:cxn ang="0">
                <a:pos x="944" y="18"/>
              </a:cxn>
              <a:cxn ang="0">
                <a:pos x="972" y="0"/>
              </a:cxn>
              <a:cxn ang="0">
                <a:pos x="995" y="14"/>
              </a:cxn>
              <a:cxn ang="0">
                <a:pos x="1019" y="28"/>
              </a:cxn>
              <a:cxn ang="0">
                <a:pos x="1047" y="625"/>
              </a:cxn>
              <a:cxn ang="0">
                <a:pos x="1061" y="639"/>
              </a:cxn>
              <a:cxn ang="0">
                <a:pos x="1093" y="639"/>
              </a:cxn>
              <a:cxn ang="0">
                <a:pos x="1145" y="639"/>
              </a:cxn>
              <a:cxn ang="0">
                <a:pos x="1196" y="639"/>
              </a:cxn>
              <a:cxn ang="0">
                <a:pos x="1229" y="639"/>
              </a:cxn>
            </a:cxnLst>
            <a:rect l="0" t="0" r="r" b="b"/>
            <a:pathLst>
              <a:path w="1229" h="639">
                <a:moveTo>
                  <a:pt x="0" y="578"/>
                </a:moveTo>
                <a:lnTo>
                  <a:pt x="4" y="587"/>
                </a:lnTo>
                <a:lnTo>
                  <a:pt x="4" y="597"/>
                </a:lnTo>
                <a:lnTo>
                  <a:pt x="9" y="606"/>
                </a:lnTo>
                <a:lnTo>
                  <a:pt x="14" y="615"/>
                </a:lnTo>
                <a:lnTo>
                  <a:pt x="14" y="620"/>
                </a:lnTo>
                <a:lnTo>
                  <a:pt x="18" y="629"/>
                </a:lnTo>
                <a:lnTo>
                  <a:pt x="18" y="634"/>
                </a:lnTo>
                <a:lnTo>
                  <a:pt x="23" y="639"/>
                </a:lnTo>
                <a:lnTo>
                  <a:pt x="33" y="639"/>
                </a:lnTo>
                <a:lnTo>
                  <a:pt x="47" y="639"/>
                </a:lnTo>
                <a:lnTo>
                  <a:pt x="61" y="639"/>
                </a:lnTo>
                <a:lnTo>
                  <a:pt x="70" y="639"/>
                </a:lnTo>
                <a:lnTo>
                  <a:pt x="84" y="639"/>
                </a:lnTo>
                <a:lnTo>
                  <a:pt x="98" y="639"/>
                </a:lnTo>
                <a:lnTo>
                  <a:pt x="112" y="639"/>
                </a:lnTo>
                <a:lnTo>
                  <a:pt x="121" y="639"/>
                </a:lnTo>
                <a:lnTo>
                  <a:pt x="135" y="639"/>
                </a:lnTo>
                <a:lnTo>
                  <a:pt x="149" y="639"/>
                </a:lnTo>
                <a:lnTo>
                  <a:pt x="159" y="639"/>
                </a:lnTo>
                <a:lnTo>
                  <a:pt x="173" y="639"/>
                </a:lnTo>
                <a:lnTo>
                  <a:pt x="187" y="639"/>
                </a:lnTo>
                <a:lnTo>
                  <a:pt x="196" y="639"/>
                </a:lnTo>
                <a:lnTo>
                  <a:pt x="210" y="639"/>
                </a:lnTo>
                <a:lnTo>
                  <a:pt x="224" y="639"/>
                </a:lnTo>
                <a:lnTo>
                  <a:pt x="238" y="639"/>
                </a:lnTo>
                <a:lnTo>
                  <a:pt x="247" y="639"/>
                </a:lnTo>
                <a:lnTo>
                  <a:pt x="261" y="639"/>
                </a:lnTo>
                <a:lnTo>
                  <a:pt x="276" y="639"/>
                </a:lnTo>
                <a:lnTo>
                  <a:pt x="290" y="639"/>
                </a:lnTo>
                <a:lnTo>
                  <a:pt x="299" y="639"/>
                </a:lnTo>
                <a:lnTo>
                  <a:pt x="313" y="639"/>
                </a:lnTo>
                <a:lnTo>
                  <a:pt x="327" y="639"/>
                </a:lnTo>
                <a:lnTo>
                  <a:pt x="336" y="639"/>
                </a:lnTo>
                <a:lnTo>
                  <a:pt x="350" y="639"/>
                </a:lnTo>
                <a:lnTo>
                  <a:pt x="364" y="639"/>
                </a:lnTo>
                <a:lnTo>
                  <a:pt x="374" y="639"/>
                </a:lnTo>
                <a:lnTo>
                  <a:pt x="388" y="639"/>
                </a:lnTo>
                <a:lnTo>
                  <a:pt x="402" y="639"/>
                </a:lnTo>
                <a:lnTo>
                  <a:pt x="411" y="639"/>
                </a:lnTo>
                <a:lnTo>
                  <a:pt x="425" y="639"/>
                </a:lnTo>
                <a:lnTo>
                  <a:pt x="439" y="639"/>
                </a:lnTo>
                <a:lnTo>
                  <a:pt x="453" y="639"/>
                </a:lnTo>
                <a:lnTo>
                  <a:pt x="462" y="639"/>
                </a:lnTo>
                <a:lnTo>
                  <a:pt x="476" y="639"/>
                </a:lnTo>
                <a:lnTo>
                  <a:pt x="490" y="639"/>
                </a:lnTo>
                <a:lnTo>
                  <a:pt x="500" y="639"/>
                </a:lnTo>
                <a:lnTo>
                  <a:pt x="514" y="639"/>
                </a:lnTo>
                <a:lnTo>
                  <a:pt x="528" y="639"/>
                </a:lnTo>
                <a:lnTo>
                  <a:pt x="537" y="639"/>
                </a:lnTo>
                <a:lnTo>
                  <a:pt x="551" y="639"/>
                </a:lnTo>
                <a:lnTo>
                  <a:pt x="565" y="639"/>
                </a:lnTo>
                <a:lnTo>
                  <a:pt x="579" y="639"/>
                </a:lnTo>
                <a:lnTo>
                  <a:pt x="589" y="639"/>
                </a:lnTo>
                <a:lnTo>
                  <a:pt x="603" y="340"/>
                </a:lnTo>
                <a:lnTo>
                  <a:pt x="617" y="322"/>
                </a:lnTo>
                <a:lnTo>
                  <a:pt x="626" y="303"/>
                </a:lnTo>
                <a:lnTo>
                  <a:pt x="640" y="280"/>
                </a:lnTo>
                <a:lnTo>
                  <a:pt x="654" y="252"/>
                </a:lnTo>
                <a:lnTo>
                  <a:pt x="668" y="228"/>
                </a:lnTo>
                <a:lnTo>
                  <a:pt x="677" y="205"/>
                </a:lnTo>
                <a:lnTo>
                  <a:pt x="691" y="196"/>
                </a:lnTo>
                <a:lnTo>
                  <a:pt x="705" y="186"/>
                </a:lnTo>
                <a:lnTo>
                  <a:pt x="715" y="182"/>
                </a:lnTo>
                <a:lnTo>
                  <a:pt x="729" y="172"/>
                </a:lnTo>
                <a:lnTo>
                  <a:pt x="743" y="168"/>
                </a:lnTo>
                <a:lnTo>
                  <a:pt x="752" y="158"/>
                </a:lnTo>
                <a:lnTo>
                  <a:pt x="766" y="154"/>
                </a:lnTo>
                <a:lnTo>
                  <a:pt x="780" y="149"/>
                </a:lnTo>
                <a:lnTo>
                  <a:pt x="794" y="144"/>
                </a:lnTo>
                <a:lnTo>
                  <a:pt x="804" y="140"/>
                </a:lnTo>
                <a:lnTo>
                  <a:pt x="818" y="130"/>
                </a:lnTo>
                <a:lnTo>
                  <a:pt x="832" y="121"/>
                </a:lnTo>
                <a:lnTo>
                  <a:pt x="841" y="116"/>
                </a:lnTo>
                <a:lnTo>
                  <a:pt x="855" y="107"/>
                </a:lnTo>
                <a:lnTo>
                  <a:pt x="869" y="98"/>
                </a:lnTo>
                <a:lnTo>
                  <a:pt x="883" y="88"/>
                </a:lnTo>
                <a:lnTo>
                  <a:pt x="892" y="74"/>
                </a:lnTo>
                <a:lnTo>
                  <a:pt x="906" y="65"/>
                </a:lnTo>
                <a:lnTo>
                  <a:pt x="920" y="51"/>
                </a:lnTo>
                <a:lnTo>
                  <a:pt x="930" y="32"/>
                </a:lnTo>
                <a:lnTo>
                  <a:pt x="944" y="18"/>
                </a:lnTo>
                <a:lnTo>
                  <a:pt x="958" y="9"/>
                </a:lnTo>
                <a:lnTo>
                  <a:pt x="972" y="0"/>
                </a:lnTo>
                <a:lnTo>
                  <a:pt x="981" y="5"/>
                </a:lnTo>
                <a:lnTo>
                  <a:pt x="995" y="14"/>
                </a:lnTo>
                <a:lnTo>
                  <a:pt x="1009" y="9"/>
                </a:lnTo>
                <a:lnTo>
                  <a:pt x="1019" y="28"/>
                </a:lnTo>
                <a:lnTo>
                  <a:pt x="1033" y="373"/>
                </a:lnTo>
                <a:lnTo>
                  <a:pt x="1047" y="625"/>
                </a:lnTo>
                <a:lnTo>
                  <a:pt x="1056" y="634"/>
                </a:lnTo>
                <a:lnTo>
                  <a:pt x="1061" y="639"/>
                </a:lnTo>
                <a:lnTo>
                  <a:pt x="1070" y="639"/>
                </a:lnTo>
                <a:lnTo>
                  <a:pt x="1093" y="639"/>
                </a:lnTo>
                <a:lnTo>
                  <a:pt x="1121" y="639"/>
                </a:lnTo>
                <a:lnTo>
                  <a:pt x="1145" y="639"/>
                </a:lnTo>
                <a:lnTo>
                  <a:pt x="1173" y="639"/>
                </a:lnTo>
                <a:lnTo>
                  <a:pt x="1196" y="639"/>
                </a:lnTo>
                <a:lnTo>
                  <a:pt x="1224" y="639"/>
                </a:lnTo>
                <a:lnTo>
                  <a:pt x="1229" y="639"/>
                </a:lnTo>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399" name="Rectangle 839"/>
          <p:cNvSpPr>
            <a:spLocks noChangeArrowheads="1"/>
          </p:cNvSpPr>
          <p:nvPr/>
        </p:nvSpPr>
        <p:spPr bwMode="auto">
          <a:xfrm>
            <a:off x="3049780" y="6430964"/>
            <a:ext cx="1327286" cy="1384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900">
                <a:solidFill>
                  <a:srgbClr val="000000"/>
                </a:solidFill>
                <a:latin typeface="Helvetica" charset="0"/>
              </a:rPr>
              <a:t>            Time - Sec            </a:t>
            </a:r>
            <a:endParaRPr lang="en-US">
              <a:latin typeface="Arial" pitchFamily="34" charset="0"/>
            </a:endParaRPr>
          </a:p>
        </p:txBody>
      </p:sp>
      <p:sp>
        <p:nvSpPr>
          <p:cNvPr id="67400" name="Rectangle 840"/>
          <p:cNvSpPr>
            <a:spLocks noChangeArrowheads="1"/>
          </p:cNvSpPr>
          <p:nvPr/>
        </p:nvSpPr>
        <p:spPr bwMode="auto">
          <a:xfrm>
            <a:off x="3127567" y="6553201"/>
            <a:ext cx="1070806" cy="1384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900" dirty="0">
                <a:solidFill>
                  <a:srgbClr val="000000"/>
                </a:solidFill>
                <a:latin typeface="Helvetica" charset="0"/>
              </a:rPr>
              <a:t>Acceleration vs Time</a:t>
            </a:r>
            <a:endParaRPr lang="en-US" dirty="0">
              <a:latin typeface="Arial" pitchFamily="34" charset="0"/>
            </a:endParaRPr>
          </a:p>
        </p:txBody>
      </p:sp>
      <p:sp>
        <p:nvSpPr>
          <p:cNvPr id="67401" name="Rectangle 841"/>
          <p:cNvSpPr>
            <a:spLocks noChangeArrowheads="1"/>
          </p:cNvSpPr>
          <p:nvPr/>
        </p:nvSpPr>
        <p:spPr bwMode="auto">
          <a:xfrm rot="16200000">
            <a:off x="797601" y="4987733"/>
            <a:ext cx="884858" cy="1384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r>
              <a:rPr lang="en-US" sz="900">
                <a:solidFill>
                  <a:srgbClr val="000000"/>
                </a:solidFill>
                <a:latin typeface="Helvetica" charset="0"/>
              </a:rPr>
              <a:t>Acceleration - Gs</a:t>
            </a:r>
            <a:endParaRPr lang="en-US">
              <a:latin typeface="Arial" pitchFamily="34" charset="0"/>
            </a:endParaRPr>
          </a:p>
        </p:txBody>
      </p:sp>
      <p:sp>
        <p:nvSpPr>
          <p:cNvPr id="6" name="TextBox 5"/>
          <p:cNvSpPr txBox="1"/>
          <p:nvPr/>
        </p:nvSpPr>
        <p:spPr>
          <a:xfrm>
            <a:off x="6311227" y="932926"/>
            <a:ext cx="4480022" cy="646331"/>
          </a:xfrm>
          <a:prstGeom prst="rect">
            <a:avLst/>
          </a:prstGeom>
          <a:noFill/>
        </p:spPr>
        <p:txBody>
          <a:bodyPr wrap="square" rtlCol="0">
            <a:spAutoFit/>
          </a:bodyPr>
          <a:lstStyle/>
          <a:p>
            <a:r>
              <a:rPr lang="en-US" dirty="0"/>
              <a:t>This is the velocity prediction for a 4-stage sounding rocket.  </a:t>
            </a:r>
          </a:p>
        </p:txBody>
      </p:sp>
      <p:grpSp>
        <p:nvGrpSpPr>
          <p:cNvPr id="9" name="Group 8"/>
          <p:cNvGrpSpPr/>
          <p:nvPr/>
        </p:nvGrpSpPr>
        <p:grpSpPr>
          <a:xfrm>
            <a:off x="1344806" y="3879852"/>
            <a:ext cx="9704193" cy="2668992"/>
            <a:chOff x="3703639" y="3879852"/>
            <a:chExt cx="9704193" cy="2668992"/>
          </a:xfrm>
        </p:grpSpPr>
        <p:grpSp>
          <p:nvGrpSpPr>
            <p:cNvPr id="3" name="Group 2"/>
            <p:cNvGrpSpPr/>
            <p:nvPr/>
          </p:nvGrpSpPr>
          <p:grpSpPr>
            <a:xfrm>
              <a:off x="3703639" y="3879852"/>
              <a:ext cx="4338637" cy="2300287"/>
              <a:chOff x="2179638" y="3879851"/>
              <a:chExt cx="4338637" cy="2300287"/>
            </a:xfrm>
          </p:grpSpPr>
          <p:sp>
            <p:nvSpPr>
              <p:cNvPr id="5" name="Rounded Rectangle 4"/>
              <p:cNvSpPr/>
              <p:nvPr/>
            </p:nvSpPr>
            <p:spPr bwMode="auto">
              <a:xfrm>
                <a:off x="2179638" y="4546601"/>
                <a:ext cx="533400" cy="1633537"/>
              </a:xfrm>
              <a:prstGeom prst="roundRect">
                <a:avLst/>
              </a:prstGeom>
              <a:noFill/>
              <a:ln w="38100">
                <a:solidFill>
                  <a:srgbClr val="00B05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endParaRPr lang="en-US" sz="2800" dirty="0">
                  <a:solidFill>
                    <a:schemeClr val="tx1"/>
                  </a:solidFill>
                  <a:effectLst>
                    <a:outerShdw blurRad="38100" dist="38100" dir="2700000" algn="tl">
                      <a:srgbClr val="000000">
                        <a:alpha val="43137"/>
                      </a:srgbClr>
                    </a:outerShdw>
                  </a:effectLst>
                  <a:latin typeface="Segoe" pitchFamily="34" charset="0"/>
                </a:endParaRPr>
              </a:p>
            </p:txBody>
          </p:sp>
          <p:sp>
            <p:nvSpPr>
              <p:cNvPr id="831" name="Rounded Rectangle 830"/>
              <p:cNvSpPr/>
              <p:nvPr/>
            </p:nvSpPr>
            <p:spPr bwMode="auto">
              <a:xfrm>
                <a:off x="3113088" y="3879851"/>
                <a:ext cx="349250" cy="2203450"/>
              </a:xfrm>
              <a:prstGeom prst="roundRect">
                <a:avLst/>
              </a:prstGeom>
              <a:noFill/>
              <a:ln w="3810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endParaRPr lang="en-US" sz="2800" dirty="0">
                  <a:solidFill>
                    <a:schemeClr val="tx1"/>
                  </a:solidFill>
                  <a:effectLst>
                    <a:outerShdw blurRad="38100" dist="38100" dir="2700000" algn="tl">
                      <a:srgbClr val="000000">
                        <a:alpha val="43137"/>
                      </a:srgbClr>
                    </a:outerShdw>
                  </a:effectLst>
                  <a:latin typeface="Segoe" pitchFamily="34" charset="0"/>
                </a:endParaRPr>
              </a:p>
            </p:txBody>
          </p:sp>
          <p:sp>
            <p:nvSpPr>
              <p:cNvPr id="832" name="Rounded Rectangle 831"/>
              <p:cNvSpPr/>
              <p:nvPr/>
            </p:nvSpPr>
            <p:spPr bwMode="auto">
              <a:xfrm>
                <a:off x="3462338" y="4930776"/>
                <a:ext cx="1601788" cy="1058863"/>
              </a:xfrm>
              <a:prstGeom prst="roundRect">
                <a:avLst/>
              </a:prstGeom>
              <a:noFill/>
              <a:ln w="38100">
                <a:solidFill>
                  <a:srgbClr val="00B0F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endParaRPr lang="en-US" sz="2800" dirty="0">
                  <a:solidFill>
                    <a:schemeClr val="tx1"/>
                  </a:solidFill>
                  <a:effectLst>
                    <a:outerShdw blurRad="38100" dist="38100" dir="2700000" algn="tl">
                      <a:srgbClr val="000000">
                        <a:alpha val="43137"/>
                      </a:srgbClr>
                    </a:outerShdw>
                  </a:effectLst>
                  <a:latin typeface="Segoe" pitchFamily="34" charset="0"/>
                </a:endParaRPr>
              </a:p>
            </p:txBody>
          </p:sp>
          <p:sp>
            <p:nvSpPr>
              <p:cNvPr id="833" name="Rounded Rectangle 832"/>
              <p:cNvSpPr/>
              <p:nvPr/>
            </p:nvSpPr>
            <p:spPr bwMode="auto">
              <a:xfrm>
                <a:off x="5548732" y="4402932"/>
                <a:ext cx="969543" cy="1633537"/>
              </a:xfrm>
              <a:prstGeom prst="roundRect">
                <a:avLst/>
              </a:prstGeom>
              <a:noFill/>
              <a:ln w="38100">
                <a:solidFill>
                  <a:schemeClr val="accent6">
                    <a:lumMod val="60000"/>
                    <a:lumOff val="40000"/>
                  </a:schemeClr>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endParaRPr lang="en-US" sz="2800" dirty="0">
                  <a:solidFill>
                    <a:schemeClr val="tx1"/>
                  </a:solidFill>
                  <a:effectLst>
                    <a:outerShdw blurRad="38100" dist="38100" dir="2700000" algn="tl">
                      <a:srgbClr val="000000">
                        <a:alpha val="43137"/>
                      </a:srgbClr>
                    </a:outerShdw>
                  </a:effectLst>
                  <a:latin typeface="Segoe" pitchFamily="34" charset="0"/>
                </a:endParaRPr>
              </a:p>
            </p:txBody>
          </p:sp>
        </p:grpSp>
        <p:sp>
          <p:nvSpPr>
            <p:cNvPr id="834" name="TextBox 833"/>
            <p:cNvSpPr txBox="1"/>
            <p:nvPr/>
          </p:nvSpPr>
          <p:spPr>
            <a:xfrm>
              <a:off x="8684345" y="3963521"/>
              <a:ext cx="4723487" cy="2585323"/>
            </a:xfrm>
            <a:prstGeom prst="rect">
              <a:avLst/>
            </a:prstGeom>
            <a:noFill/>
          </p:spPr>
          <p:txBody>
            <a:bodyPr wrap="square" rtlCol="0">
              <a:spAutoFit/>
            </a:bodyPr>
            <a:lstStyle/>
            <a:p>
              <a:r>
                <a:rPr lang="en-US" dirty="0"/>
                <a:t>This is the acceleration trace for the same rocket.  Notice that the first and second stage motors have very short burn times.  These motors are known as “boosters”.  The longer burning upper stage motors are known as “sustainers”.  Booster motors get the rocket moving quickly so aerodynamic stability can be achieved.</a:t>
              </a:r>
            </a:p>
            <a:p>
              <a:endParaRPr lang="en-US" dirty="0"/>
            </a:p>
          </p:txBody>
        </p:sp>
      </p:grpSp>
      <p:sp>
        <p:nvSpPr>
          <p:cNvPr id="7" name="Slide Number Placeholder 6"/>
          <p:cNvSpPr>
            <a:spLocks noGrp="1"/>
          </p:cNvSpPr>
          <p:nvPr>
            <p:ph type="sldNum" sz="quarter" idx="12"/>
          </p:nvPr>
        </p:nvSpPr>
        <p:spPr/>
        <p:txBody>
          <a:bodyPr/>
          <a:lstStyle/>
          <a:p>
            <a:fld id="{F9F6B30B-CB57-43A3-A176-F29CAAF84654}" type="slidenum">
              <a:rPr lang="en-US" smtClean="0"/>
              <a:t>47</a:t>
            </a:fld>
            <a:endParaRPr lang="en-US"/>
          </a:p>
        </p:txBody>
      </p:sp>
      <p:grpSp>
        <p:nvGrpSpPr>
          <p:cNvPr id="10" name="Group 9">
            <a:extLst>
              <a:ext uri="{FF2B5EF4-FFF2-40B4-BE49-F238E27FC236}">
                <a16:creationId xmlns:a16="http://schemas.microsoft.com/office/drawing/2014/main" id="{3D49465D-2CFD-4F24-BBEA-440DBB44C662}"/>
              </a:ext>
            </a:extLst>
          </p:cNvPr>
          <p:cNvGrpSpPr/>
          <p:nvPr/>
        </p:nvGrpSpPr>
        <p:grpSpPr>
          <a:xfrm>
            <a:off x="1171321" y="1268137"/>
            <a:ext cx="9619928" cy="2120098"/>
            <a:chOff x="1171321" y="1268137"/>
            <a:chExt cx="9619928" cy="2120098"/>
          </a:xfrm>
        </p:grpSpPr>
        <p:grpSp>
          <p:nvGrpSpPr>
            <p:cNvPr id="2" name="Group 1"/>
            <p:cNvGrpSpPr/>
            <p:nvPr/>
          </p:nvGrpSpPr>
          <p:grpSpPr>
            <a:xfrm>
              <a:off x="1171321" y="1268137"/>
              <a:ext cx="4217291" cy="2120098"/>
              <a:chOff x="2024639" y="1272197"/>
              <a:chExt cx="4217291" cy="2120098"/>
            </a:xfrm>
          </p:grpSpPr>
          <p:sp>
            <p:nvSpPr>
              <p:cNvPr id="4" name="Oval 3"/>
              <p:cNvSpPr/>
              <p:nvPr/>
            </p:nvSpPr>
            <p:spPr bwMode="auto">
              <a:xfrm rot="2745591">
                <a:off x="2249134" y="2863000"/>
                <a:ext cx="304800" cy="753790"/>
              </a:xfrm>
              <a:prstGeom prst="ellipse">
                <a:avLst/>
              </a:prstGeom>
              <a:noFill/>
              <a:ln w="38100">
                <a:solidFill>
                  <a:srgbClr val="00B05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endParaRPr lang="en-US" sz="2800" dirty="0">
                  <a:solidFill>
                    <a:schemeClr val="tx1"/>
                  </a:solidFill>
                  <a:effectLst>
                    <a:outerShdw blurRad="38100" dist="38100" dir="2700000" algn="tl">
                      <a:srgbClr val="000000">
                        <a:alpha val="43137"/>
                      </a:srgbClr>
                    </a:outerShdw>
                  </a:effectLst>
                  <a:latin typeface="Segoe" pitchFamily="34" charset="0"/>
                </a:endParaRPr>
              </a:p>
            </p:txBody>
          </p:sp>
          <p:sp>
            <p:nvSpPr>
              <p:cNvPr id="827" name="Oval 826"/>
              <p:cNvSpPr/>
              <p:nvPr/>
            </p:nvSpPr>
            <p:spPr bwMode="auto">
              <a:xfrm rot="2226747">
                <a:off x="3141461" y="2806567"/>
                <a:ext cx="304800" cy="517526"/>
              </a:xfrm>
              <a:prstGeom prst="ellipse">
                <a:avLst/>
              </a:prstGeom>
              <a:noFill/>
              <a:ln w="3810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endParaRPr lang="en-US" sz="2800" dirty="0">
                  <a:solidFill>
                    <a:schemeClr val="tx1"/>
                  </a:solidFill>
                  <a:effectLst>
                    <a:outerShdw blurRad="38100" dist="38100" dir="2700000" algn="tl">
                      <a:srgbClr val="000000">
                        <a:alpha val="43137"/>
                      </a:srgbClr>
                    </a:outerShdw>
                  </a:effectLst>
                  <a:latin typeface="Segoe" pitchFamily="34" charset="0"/>
                </a:endParaRPr>
              </a:p>
            </p:txBody>
          </p:sp>
          <p:sp>
            <p:nvSpPr>
              <p:cNvPr id="828" name="Oval 827"/>
              <p:cNvSpPr/>
              <p:nvPr/>
            </p:nvSpPr>
            <p:spPr bwMode="auto">
              <a:xfrm rot="3413879">
                <a:off x="3988186" y="1628385"/>
                <a:ext cx="382304" cy="1779797"/>
              </a:xfrm>
              <a:prstGeom prst="ellipse">
                <a:avLst/>
              </a:prstGeom>
              <a:noFill/>
              <a:ln w="38100">
                <a:solidFill>
                  <a:srgbClr val="00B0F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endParaRPr lang="en-US" sz="2800" dirty="0">
                  <a:solidFill>
                    <a:schemeClr val="tx1"/>
                  </a:solidFill>
                  <a:effectLst>
                    <a:outerShdw blurRad="38100" dist="38100" dir="2700000" algn="tl">
                      <a:srgbClr val="000000">
                        <a:alpha val="43137"/>
                      </a:srgbClr>
                    </a:outerShdw>
                  </a:effectLst>
                  <a:latin typeface="Segoe" pitchFamily="34" charset="0"/>
                </a:endParaRPr>
              </a:p>
            </p:txBody>
          </p:sp>
          <p:sp>
            <p:nvSpPr>
              <p:cNvPr id="829" name="Oval 828"/>
              <p:cNvSpPr/>
              <p:nvPr/>
            </p:nvSpPr>
            <p:spPr bwMode="auto">
              <a:xfrm rot="2559775">
                <a:off x="5869584" y="1272197"/>
                <a:ext cx="372346" cy="1286465"/>
              </a:xfrm>
              <a:prstGeom prst="ellipse">
                <a:avLst/>
              </a:prstGeom>
              <a:noFill/>
              <a:ln w="38100">
                <a:solidFill>
                  <a:schemeClr val="accent6">
                    <a:lumMod val="60000"/>
                    <a:lumOff val="40000"/>
                  </a:schemeClr>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endParaRPr lang="en-US" sz="2800" dirty="0">
                  <a:solidFill>
                    <a:schemeClr val="tx1"/>
                  </a:solidFill>
                  <a:effectLst>
                    <a:outerShdw blurRad="38100" dist="38100" dir="2700000" algn="tl">
                      <a:srgbClr val="000000">
                        <a:alpha val="43137"/>
                      </a:srgbClr>
                    </a:outerShdw>
                  </a:effectLst>
                  <a:latin typeface="Segoe" pitchFamily="34" charset="0"/>
                </a:endParaRPr>
              </a:p>
            </p:txBody>
          </p:sp>
        </p:grpSp>
        <p:sp>
          <p:nvSpPr>
            <p:cNvPr id="838" name="TextBox 837">
              <a:extLst>
                <a:ext uri="{FF2B5EF4-FFF2-40B4-BE49-F238E27FC236}">
                  <a16:creationId xmlns:a16="http://schemas.microsoft.com/office/drawing/2014/main" id="{D73D34F5-E535-4234-9FE4-272118CA55DF}"/>
                </a:ext>
              </a:extLst>
            </p:cNvPr>
            <p:cNvSpPr txBox="1"/>
            <p:nvPr/>
          </p:nvSpPr>
          <p:spPr>
            <a:xfrm>
              <a:off x="6311227" y="1704636"/>
              <a:ext cx="4480022" cy="1477328"/>
            </a:xfrm>
            <a:prstGeom prst="rect">
              <a:avLst/>
            </a:prstGeom>
            <a:noFill/>
          </p:spPr>
          <p:txBody>
            <a:bodyPr wrap="square" rtlCol="0">
              <a:spAutoFit/>
            </a:bodyPr>
            <a:lstStyle/>
            <a:p>
              <a:r>
                <a:rPr lang="en-US" dirty="0"/>
                <a:t>The vehicle accelerates during motor burn, then decelerates during coasting phase due to drag and gravity.  The rocket coasts between motor burns in order to reduce bending loads.</a:t>
              </a: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827675" y="152400"/>
            <a:ext cx="8229600" cy="706437"/>
          </a:xfrm>
        </p:spPr>
        <p:txBody>
          <a:bodyPr>
            <a:normAutofit/>
          </a:bodyPr>
          <a:lstStyle/>
          <a:p>
            <a:r>
              <a:rPr lang="en-US" sz="3600" dirty="0"/>
              <a:t>Calculating Rocket Acceleration</a:t>
            </a:r>
          </a:p>
        </p:txBody>
      </p:sp>
      <p:sp>
        <p:nvSpPr>
          <p:cNvPr id="3" name="TextBox 2"/>
          <p:cNvSpPr txBox="1"/>
          <p:nvPr/>
        </p:nvSpPr>
        <p:spPr>
          <a:xfrm>
            <a:off x="2603612" y="1524000"/>
            <a:ext cx="5040560" cy="400110"/>
          </a:xfrm>
          <a:prstGeom prst="rect">
            <a:avLst/>
          </a:prstGeom>
          <a:noFill/>
        </p:spPr>
        <p:txBody>
          <a:bodyPr wrap="square" rtlCol="0">
            <a:spAutoFit/>
          </a:bodyPr>
          <a:lstStyle/>
          <a:p>
            <a:r>
              <a:rPr lang="en-US" sz="2000" b="1" dirty="0"/>
              <a:t>Force   =   Mass  x  Acceleration</a:t>
            </a:r>
          </a:p>
        </p:txBody>
      </p:sp>
      <p:sp>
        <p:nvSpPr>
          <p:cNvPr id="4" name="TextBox 3"/>
          <p:cNvSpPr txBox="1"/>
          <p:nvPr/>
        </p:nvSpPr>
        <p:spPr>
          <a:xfrm>
            <a:off x="7543800" y="2000157"/>
            <a:ext cx="3960440" cy="923330"/>
          </a:xfrm>
          <a:prstGeom prst="rect">
            <a:avLst/>
          </a:prstGeom>
          <a:noFill/>
        </p:spPr>
        <p:txBody>
          <a:bodyPr wrap="square" rtlCol="0">
            <a:spAutoFit/>
          </a:bodyPr>
          <a:lstStyle/>
          <a:p>
            <a:r>
              <a:rPr lang="en-US" dirty="0"/>
              <a:t>Forces at Play:	Thrust</a:t>
            </a:r>
          </a:p>
          <a:p>
            <a:r>
              <a:rPr lang="en-US" dirty="0"/>
              <a:t>		Gravity  (weight)</a:t>
            </a:r>
          </a:p>
          <a:p>
            <a:r>
              <a:rPr lang="en-US" dirty="0"/>
              <a:t>		Drag</a:t>
            </a:r>
          </a:p>
        </p:txBody>
      </p:sp>
      <p:sp>
        <p:nvSpPr>
          <p:cNvPr id="5" name="TextBox 4"/>
          <p:cNvSpPr txBox="1"/>
          <p:nvPr/>
        </p:nvSpPr>
        <p:spPr>
          <a:xfrm>
            <a:off x="2027548" y="3499248"/>
            <a:ext cx="8064896" cy="1015663"/>
          </a:xfrm>
          <a:prstGeom prst="rect">
            <a:avLst/>
          </a:prstGeom>
          <a:noFill/>
        </p:spPr>
        <p:txBody>
          <a:bodyPr wrap="square" rtlCol="0">
            <a:spAutoFit/>
          </a:bodyPr>
          <a:lstStyle/>
          <a:p>
            <a:r>
              <a:rPr lang="en-US" sz="2000" b="1" dirty="0"/>
              <a:t>                              (Thrust   -  Drag   -   ( Weight  x  Sin (Flt Path) )</a:t>
            </a:r>
          </a:p>
          <a:p>
            <a:r>
              <a:rPr lang="en-US" sz="2000" b="1" dirty="0"/>
              <a:t>Acceleration  =  --------------------------------------------------------------------</a:t>
            </a:r>
          </a:p>
          <a:p>
            <a:r>
              <a:rPr lang="en-US" sz="2000" b="1" dirty="0"/>
              <a:t>			                 Mass</a:t>
            </a:r>
          </a:p>
        </p:txBody>
      </p:sp>
      <p:sp>
        <p:nvSpPr>
          <p:cNvPr id="6" name="TextBox 5"/>
          <p:cNvSpPr txBox="1"/>
          <p:nvPr/>
        </p:nvSpPr>
        <p:spPr>
          <a:xfrm>
            <a:off x="3251684" y="4615283"/>
            <a:ext cx="5976664" cy="1200329"/>
          </a:xfrm>
          <a:prstGeom prst="rect">
            <a:avLst/>
          </a:prstGeom>
          <a:noFill/>
        </p:spPr>
        <p:txBody>
          <a:bodyPr wrap="square" rtlCol="0">
            <a:spAutoFit/>
          </a:bodyPr>
          <a:lstStyle/>
          <a:p>
            <a:pPr marL="346075" indent="-346075">
              <a:buFont typeface="Arial" pitchFamily="34" charset="0"/>
              <a:buChar char="•"/>
            </a:pPr>
            <a:r>
              <a:rPr lang="en-US" dirty="0"/>
              <a:t>Thrust (if it exists) is always positive</a:t>
            </a:r>
          </a:p>
          <a:p>
            <a:pPr marL="346075" indent="-346075">
              <a:buFont typeface="Arial" pitchFamily="34" charset="0"/>
              <a:buChar char="•"/>
            </a:pPr>
            <a:r>
              <a:rPr lang="en-US" dirty="0"/>
              <a:t>Drag is always negative</a:t>
            </a:r>
          </a:p>
          <a:p>
            <a:pPr marL="346075" indent="-346075">
              <a:buFont typeface="Arial" pitchFamily="34" charset="0"/>
              <a:buChar char="•"/>
            </a:pPr>
            <a:r>
              <a:rPr lang="en-US" dirty="0"/>
              <a:t>The effect of “weight” depends on whether the rocket is moving upwards or downwards</a:t>
            </a:r>
          </a:p>
        </p:txBody>
      </p:sp>
      <p:sp>
        <p:nvSpPr>
          <p:cNvPr id="7" name="TextBox 6"/>
          <p:cNvSpPr txBox="1"/>
          <p:nvPr/>
        </p:nvSpPr>
        <p:spPr>
          <a:xfrm>
            <a:off x="2603612" y="2203848"/>
            <a:ext cx="3960440" cy="1015663"/>
          </a:xfrm>
          <a:prstGeom prst="rect">
            <a:avLst/>
          </a:prstGeom>
          <a:noFill/>
        </p:spPr>
        <p:txBody>
          <a:bodyPr wrap="square" rtlCol="0">
            <a:spAutoFit/>
          </a:bodyPr>
          <a:lstStyle/>
          <a:p>
            <a:r>
              <a:rPr lang="en-US" sz="2000" b="1" dirty="0"/>
              <a:t>	                    Force	</a:t>
            </a:r>
          </a:p>
          <a:p>
            <a:r>
              <a:rPr lang="en-US" sz="2000" b="1" dirty="0"/>
              <a:t>Acceleration  =    ------------	</a:t>
            </a:r>
          </a:p>
          <a:p>
            <a:r>
              <a:rPr lang="en-US" sz="2000" b="1" dirty="0"/>
              <a:t>  	                    Mass</a:t>
            </a:r>
          </a:p>
        </p:txBody>
      </p:sp>
      <p:sp>
        <p:nvSpPr>
          <p:cNvPr id="8" name="Slide Number Placeholder 7"/>
          <p:cNvSpPr>
            <a:spLocks noGrp="1"/>
          </p:cNvSpPr>
          <p:nvPr>
            <p:ph type="sldNum" sz="quarter" idx="12"/>
          </p:nvPr>
        </p:nvSpPr>
        <p:spPr/>
        <p:txBody>
          <a:bodyPr/>
          <a:lstStyle/>
          <a:p>
            <a:fld id="{F9F6B30B-CB57-43A3-A176-F29CAAF84654}" type="slidenum">
              <a:rPr lang="en-US" smtClean="0"/>
              <a:t>48</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03612" y="1524000"/>
            <a:ext cx="5040560" cy="400110"/>
          </a:xfrm>
          <a:prstGeom prst="rect">
            <a:avLst/>
          </a:prstGeom>
          <a:noFill/>
        </p:spPr>
        <p:txBody>
          <a:bodyPr wrap="square" rtlCol="0">
            <a:spAutoFit/>
          </a:bodyPr>
          <a:lstStyle/>
          <a:p>
            <a:r>
              <a:rPr lang="en-US" sz="2000" b="1" dirty="0"/>
              <a:t>Force   =   Mass  x  Acceleration</a:t>
            </a:r>
          </a:p>
        </p:txBody>
      </p:sp>
      <p:sp>
        <p:nvSpPr>
          <p:cNvPr id="5" name="TextBox 4"/>
          <p:cNvSpPr txBox="1"/>
          <p:nvPr/>
        </p:nvSpPr>
        <p:spPr>
          <a:xfrm>
            <a:off x="2027548" y="3499248"/>
            <a:ext cx="8064896" cy="1015663"/>
          </a:xfrm>
          <a:prstGeom prst="rect">
            <a:avLst/>
          </a:prstGeom>
          <a:noFill/>
        </p:spPr>
        <p:txBody>
          <a:bodyPr wrap="square" rtlCol="0">
            <a:spAutoFit/>
          </a:bodyPr>
          <a:lstStyle/>
          <a:p>
            <a:r>
              <a:rPr lang="en-US" sz="2000" b="1" dirty="0"/>
              <a:t>                              (</a:t>
            </a:r>
            <a:r>
              <a:rPr lang="en-US" sz="2000" b="1" dirty="0">
                <a:solidFill>
                  <a:srgbClr val="FF0000"/>
                </a:solidFill>
              </a:rPr>
              <a:t>Thrust</a:t>
            </a:r>
            <a:r>
              <a:rPr lang="en-US" sz="2000" b="1" dirty="0"/>
              <a:t>   -  Drag   -   ( Weight  x  Sin (Flt Path) )</a:t>
            </a:r>
          </a:p>
          <a:p>
            <a:r>
              <a:rPr lang="en-US" sz="2000" b="1" dirty="0"/>
              <a:t>Acceleration  =  --------------------------------------------------------------------</a:t>
            </a:r>
          </a:p>
          <a:p>
            <a:r>
              <a:rPr lang="en-US" sz="2000" b="1" dirty="0"/>
              <a:t>			                 Mass</a:t>
            </a:r>
          </a:p>
        </p:txBody>
      </p:sp>
      <p:sp>
        <p:nvSpPr>
          <p:cNvPr id="6" name="TextBox 5"/>
          <p:cNvSpPr txBox="1"/>
          <p:nvPr/>
        </p:nvSpPr>
        <p:spPr>
          <a:xfrm>
            <a:off x="3251684" y="4615283"/>
            <a:ext cx="5976664" cy="1200329"/>
          </a:xfrm>
          <a:prstGeom prst="rect">
            <a:avLst/>
          </a:prstGeom>
          <a:noFill/>
        </p:spPr>
        <p:txBody>
          <a:bodyPr wrap="square" rtlCol="0">
            <a:spAutoFit/>
          </a:bodyPr>
          <a:lstStyle/>
          <a:p>
            <a:pPr marL="346075" indent="-346075">
              <a:buFont typeface="Arial" pitchFamily="34" charset="0"/>
              <a:buChar char="•"/>
            </a:pPr>
            <a:r>
              <a:rPr lang="en-US" dirty="0">
                <a:solidFill>
                  <a:srgbClr val="FF0000"/>
                </a:solidFill>
              </a:rPr>
              <a:t>Thrust (if it exists) is always positive</a:t>
            </a:r>
          </a:p>
          <a:p>
            <a:pPr marL="346075" indent="-346075">
              <a:buFont typeface="Arial" pitchFamily="34" charset="0"/>
              <a:buChar char="•"/>
            </a:pPr>
            <a:r>
              <a:rPr lang="en-US" dirty="0"/>
              <a:t>Drag is always negative</a:t>
            </a:r>
          </a:p>
          <a:p>
            <a:pPr marL="346075" indent="-346075">
              <a:buFont typeface="Arial" pitchFamily="34" charset="0"/>
              <a:buChar char="•"/>
            </a:pPr>
            <a:r>
              <a:rPr lang="en-US" dirty="0"/>
              <a:t>The effect of “weight” depends on whether the rocket is moving upwards or downwards</a:t>
            </a:r>
          </a:p>
        </p:txBody>
      </p:sp>
      <p:sp>
        <p:nvSpPr>
          <p:cNvPr id="7" name="TextBox 6"/>
          <p:cNvSpPr txBox="1"/>
          <p:nvPr/>
        </p:nvSpPr>
        <p:spPr>
          <a:xfrm>
            <a:off x="2603612" y="2203848"/>
            <a:ext cx="3960440" cy="1015663"/>
          </a:xfrm>
          <a:prstGeom prst="rect">
            <a:avLst/>
          </a:prstGeom>
          <a:noFill/>
        </p:spPr>
        <p:txBody>
          <a:bodyPr wrap="square" rtlCol="0">
            <a:spAutoFit/>
          </a:bodyPr>
          <a:lstStyle/>
          <a:p>
            <a:r>
              <a:rPr lang="en-US" sz="2000" b="1" dirty="0"/>
              <a:t>	                    Force	</a:t>
            </a:r>
          </a:p>
          <a:p>
            <a:r>
              <a:rPr lang="en-US" sz="2000" b="1" dirty="0"/>
              <a:t>Acceleration  =    ------------	</a:t>
            </a:r>
          </a:p>
          <a:p>
            <a:r>
              <a:rPr lang="en-US" sz="2000" b="1" dirty="0"/>
              <a:t>  	                    Mass</a:t>
            </a:r>
          </a:p>
        </p:txBody>
      </p:sp>
      <p:sp>
        <p:nvSpPr>
          <p:cNvPr id="10" name="TextBox 9"/>
          <p:cNvSpPr txBox="1"/>
          <p:nvPr/>
        </p:nvSpPr>
        <p:spPr>
          <a:xfrm>
            <a:off x="7543800" y="2000157"/>
            <a:ext cx="3960440" cy="923330"/>
          </a:xfrm>
          <a:prstGeom prst="rect">
            <a:avLst/>
          </a:prstGeom>
          <a:noFill/>
        </p:spPr>
        <p:txBody>
          <a:bodyPr wrap="square" rtlCol="0">
            <a:spAutoFit/>
          </a:bodyPr>
          <a:lstStyle/>
          <a:p>
            <a:r>
              <a:rPr lang="en-US" dirty="0"/>
              <a:t>Forces at Play:	Thrust</a:t>
            </a:r>
          </a:p>
          <a:p>
            <a:r>
              <a:rPr lang="en-US" dirty="0"/>
              <a:t>		Gravity  (weight)</a:t>
            </a:r>
          </a:p>
          <a:p>
            <a:r>
              <a:rPr lang="en-US" dirty="0"/>
              <a:t>		Drag</a:t>
            </a:r>
          </a:p>
        </p:txBody>
      </p:sp>
      <p:sp>
        <p:nvSpPr>
          <p:cNvPr id="2" name="Slide Number Placeholder 1"/>
          <p:cNvSpPr>
            <a:spLocks noGrp="1"/>
          </p:cNvSpPr>
          <p:nvPr>
            <p:ph type="sldNum" sz="quarter" idx="12"/>
          </p:nvPr>
        </p:nvSpPr>
        <p:spPr/>
        <p:txBody>
          <a:bodyPr/>
          <a:lstStyle/>
          <a:p>
            <a:fld id="{F9F6B30B-CB57-43A3-A176-F29CAAF84654}" type="slidenum">
              <a:rPr lang="en-US" smtClean="0"/>
              <a:t>49</a:t>
            </a:fld>
            <a:endParaRPr lang="en-US"/>
          </a:p>
        </p:txBody>
      </p:sp>
      <p:sp>
        <p:nvSpPr>
          <p:cNvPr id="11" name="Title 1">
            <a:extLst>
              <a:ext uri="{FF2B5EF4-FFF2-40B4-BE49-F238E27FC236}">
                <a16:creationId xmlns:a16="http://schemas.microsoft.com/office/drawing/2014/main" id="{A423E840-EC8F-4014-BE3B-F31113D135F7}"/>
              </a:ext>
            </a:extLst>
          </p:cNvPr>
          <p:cNvSpPr txBox="1">
            <a:spLocks/>
          </p:cNvSpPr>
          <p:nvPr/>
        </p:nvSpPr>
        <p:spPr>
          <a:xfrm>
            <a:off x="1827675" y="152400"/>
            <a:ext cx="8229600" cy="70643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dirty="0"/>
              <a:t>Calculating Rocket Acceleration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Freeform 4"/>
          <p:cNvSpPr/>
          <p:nvPr/>
        </p:nvSpPr>
        <p:spPr>
          <a:xfrm>
            <a:off x="3352800" y="4747583"/>
            <a:ext cx="1371600" cy="1700074"/>
          </a:xfrm>
          <a:custGeom>
            <a:avLst/>
            <a:gdLst>
              <a:gd name="connsiteX0" fmla="*/ 0 w 1447060"/>
              <a:gd name="connsiteY0" fmla="*/ 1717829 h 1744462"/>
              <a:gd name="connsiteX1" fmla="*/ 115410 w 1447060"/>
              <a:gd name="connsiteY1" fmla="*/ 1140781 h 1744462"/>
              <a:gd name="connsiteX2" fmla="*/ 337351 w 1447060"/>
              <a:gd name="connsiteY2" fmla="*/ 519344 h 1744462"/>
              <a:gd name="connsiteX3" fmla="*/ 594804 w 1447060"/>
              <a:gd name="connsiteY3" fmla="*/ 164237 h 1744462"/>
              <a:gd name="connsiteX4" fmla="*/ 949911 w 1447060"/>
              <a:gd name="connsiteY4" fmla="*/ 48827 h 1744462"/>
              <a:gd name="connsiteX5" fmla="*/ 1260629 w 1447060"/>
              <a:gd name="connsiteY5" fmla="*/ 84338 h 1744462"/>
              <a:gd name="connsiteX6" fmla="*/ 1376039 w 1447060"/>
              <a:gd name="connsiteY6" fmla="*/ 554854 h 1744462"/>
              <a:gd name="connsiteX7" fmla="*/ 1420427 w 1447060"/>
              <a:gd name="connsiteY7" fmla="*/ 1220680 h 1744462"/>
              <a:gd name="connsiteX8" fmla="*/ 1447060 w 1447060"/>
              <a:gd name="connsiteY8" fmla="*/ 1744462 h 1744462"/>
              <a:gd name="connsiteX0" fmla="*/ 0 w 1447060"/>
              <a:gd name="connsiteY0" fmla="*/ 1679113 h 1705746"/>
              <a:gd name="connsiteX1" fmla="*/ 115410 w 1447060"/>
              <a:gd name="connsiteY1" fmla="*/ 1102065 h 1705746"/>
              <a:gd name="connsiteX2" fmla="*/ 337351 w 1447060"/>
              <a:gd name="connsiteY2" fmla="*/ 480628 h 1705746"/>
              <a:gd name="connsiteX3" fmla="*/ 594804 w 1447060"/>
              <a:gd name="connsiteY3" fmla="*/ 125521 h 1705746"/>
              <a:gd name="connsiteX4" fmla="*/ 949911 w 1447060"/>
              <a:gd name="connsiteY4" fmla="*/ 10111 h 1705746"/>
              <a:gd name="connsiteX5" fmla="*/ 1219200 w 1447060"/>
              <a:gd name="connsiteY5" fmla="*/ 186185 h 1705746"/>
              <a:gd name="connsiteX6" fmla="*/ 1376039 w 1447060"/>
              <a:gd name="connsiteY6" fmla="*/ 516138 h 1705746"/>
              <a:gd name="connsiteX7" fmla="*/ 1420427 w 1447060"/>
              <a:gd name="connsiteY7" fmla="*/ 1181964 h 1705746"/>
              <a:gd name="connsiteX8" fmla="*/ 1447060 w 1447060"/>
              <a:gd name="connsiteY8" fmla="*/ 1705746 h 1705746"/>
              <a:gd name="connsiteX0" fmla="*/ 0 w 1447060"/>
              <a:gd name="connsiteY0" fmla="*/ 1679113 h 1705746"/>
              <a:gd name="connsiteX1" fmla="*/ 115410 w 1447060"/>
              <a:gd name="connsiteY1" fmla="*/ 1102065 h 1705746"/>
              <a:gd name="connsiteX2" fmla="*/ 337351 w 1447060"/>
              <a:gd name="connsiteY2" fmla="*/ 480628 h 1705746"/>
              <a:gd name="connsiteX3" fmla="*/ 594804 w 1447060"/>
              <a:gd name="connsiteY3" fmla="*/ 125521 h 1705746"/>
              <a:gd name="connsiteX4" fmla="*/ 949911 w 1447060"/>
              <a:gd name="connsiteY4" fmla="*/ 10111 h 1705746"/>
              <a:gd name="connsiteX5" fmla="*/ 1219200 w 1447060"/>
              <a:gd name="connsiteY5" fmla="*/ 186185 h 1705746"/>
              <a:gd name="connsiteX6" fmla="*/ 1295400 w 1447060"/>
              <a:gd name="connsiteY6" fmla="*/ 567185 h 1705746"/>
              <a:gd name="connsiteX7" fmla="*/ 1420427 w 1447060"/>
              <a:gd name="connsiteY7" fmla="*/ 1181964 h 1705746"/>
              <a:gd name="connsiteX8" fmla="*/ 1447060 w 1447060"/>
              <a:gd name="connsiteY8" fmla="*/ 1705746 h 1705746"/>
              <a:gd name="connsiteX0" fmla="*/ 0 w 1447060"/>
              <a:gd name="connsiteY0" fmla="*/ 1669002 h 1695635"/>
              <a:gd name="connsiteX1" fmla="*/ 115410 w 1447060"/>
              <a:gd name="connsiteY1" fmla="*/ 1091954 h 1695635"/>
              <a:gd name="connsiteX2" fmla="*/ 337351 w 1447060"/>
              <a:gd name="connsiteY2" fmla="*/ 470517 h 1695635"/>
              <a:gd name="connsiteX3" fmla="*/ 685800 w 1447060"/>
              <a:gd name="connsiteY3" fmla="*/ 176074 h 1695635"/>
              <a:gd name="connsiteX4" fmla="*/ 949911 w 1447060"/>
              <a:gd name="connsiteY4" fmla="*/ 0 h 1695635"/>
              <a:gd name="connsiteX5" fmla="*/ 1219200 w 1447060"/>
              <a:gd name="connsiteY5" fmla="*/ 176074 h 1695635"/>
              <a:gd name="connsiteX6" fmla="*/ 1295400 w 1447060"/>
              <a:gd name="connsiteY6" fmla="*/ 557074 h 1695635"/>
              <a:gd name="connsiteX7" fmla="*/ 1420427 w 1447060"/>
              <a:gd name="connsiteY7" fmla="*/ 1171853 h 1695635"/>
              <a:gd name="connsiteX8" fmla="*/ 1447060 w 1447060"/>
              <a:gd name="connsiteY8" fmla="*/ 1695635 h 1695635"/>
              <a:gd name="connsiteX0" fmla="*/ 0 w 1447060"/>
              <a:gd name="connsiteY0" fmla="*/ 1669002 h 1695635"/>
              <a:gd name="connsiteX1" fmla="*/ 115410 w 1447060"/>
              <a:gd name="connsiteY1" fmla="*/ 1091954 h 1695635"/>
              <a:gd name="connsiteX2" fmla="*/ 381000 w 1447060"/>
              <a:gd name="connsiteY2" fmla="*/ 557074 h 1695635"/>
              <a:gd name="connsiteX3" fmla="*/ 685800 w 1447060"/>
              <a:gd name="connsiteY3" fmla="*/ 176074 h 1695635"/>
              <a:gd name="connsiteX4" fmla="*/ 949911 w 1447060"/>
              <a:gd name="connsiteY4" fmla="*/ 0 h 1695635"/>
              <a:gd name="connsiteX5" fmla="*/ 1219200 w 1447060"/>
              <a:gd name="connsiteY5" fmla="*/ 176074 h 1695635"/>
              <a:gd name="connsiteX6" fmla="*/ 1295400 w 1447060"/>
              <a:gd name="connsiteY6" fmla="*/ 557074 h 1695635"/>
              <a:gd name="connsiteX7" fmla="*/ 1420427 w 1447060"/>
              <a:gd name="connsiteY7" fmla="*/ 1171853 h 1695635"/>
              <a:gd name="connsiteX8" fmla="*/ 1447060 w 1447060"/>
              <a:gd name="connsiteY8" fmla="*/ 1695635 h 1695635"/>
              <a:gd name="connsiteX0" fmla="*/ 0 w 1447060"/>
              <a:gd name="connsiteY0" fmla="*/ 1669002 h 1695635"/>
              <a:gd name="connsiteX1" fmla="*/ 115410 w 1447060"/>
              <a:gd name="connsiteY1" fmla="*/ 1091954 h 1695635"/>
              <a:gd name="connsiteX2" fmla="*/ 381000 w 1447060"/>
              <a:gd name="connsiteY2" fmla="*/ 557074 h 1695635"/>
              <a:gd name="connsiteX3" fmla="*/ 685800 w 1447060"/>
              <a:gd name="connsiteY3" fmla="*/ 176074 h 1695635"/>
              <a:gd name="connsiteX4" fmla="*/ 949911 w 1447060"/>
              <a:gd name="connsiteY4" fmla="*/ 0 h 1695635"/>
              <a:gd name="connsiteX5" fmla="*/ 1219200 w 1447060"/>
              <a:gd name="connsiteY5" fmla="*/ 176074 h 1695635"/>
              <a:gd name="connsiteX6" fmla="*/ 1295400 w 1447060"/>
              <a:gd name="connsiteY6" fmla="*/ 557074 h 1695635"/>
              <a:gd name="connsiteX7" fmla="*/ 1371600 w 1447060"/>
              <a:gd name="connsiteY7" fmla="*/ 1166674 h 1695635"/>
              <a:gd name="connsiteX8" fmla="*/ 1447060 w 1447060"/>
              <a:gd name="connsiteY8" fmla="*/ 1695635 h 1695635"/>
              <a:gd name="connsiteX0" fmla="*/ 0 w 1447060"/>
              <a:gd name="connsiteY0" fmla="*/ 1669002 h 1695635"/>
              <a:gd name="connsiteX1" fmla="*/ 115410 w 1447060"/>
              <a:gd name="connsiteY1" fmla="*/ 1091954 h 1695635"/>
              <a:gd name="connsiteX2" fmla="*/ 381000 w 1447060"/>
              <a:gd name="connsiteY2" fmla="*/ 557074 h 1695635"/>
              <a:gd name="connsiteX3" fmla="*/ 685800 w 1447060"/>
              <a:gd name="connsiteY3" fmla="*/ 176074 h 1695635"/>
              <a:gd name="connsiteX4" fmla="*/ 949911 w 1447060"/>
              <a:gd name="connsiteY4" fmla="*/ 0 h 1695635"/>
              <a:gd name="connsiteX5" fmla="*/ 1143000 w 1447060"/>
              <a:gd name="connsiteY5" fmla="*/ 176074 h 1695635"/>
              <a:gd name="connsiteX6" fmla="*/ 1295400 w 1447060"/>
              <a:gd name="connsiteY6" fmla="*/ 557074 h 1695635"/>
              <a:gd name="connsiteX7" fmla="*/ 1371600 w 1447060"/>
              <a:gd name="connsiteY7" fmla="*/ 1166674 h 1695635"/>
              <a:gd name="connsiteX8" fmla="*/ 1447060 w 1447060"/>
              <a:gd name="connsiteY8" fmla="*/ 1695635 h 1695635"/>
              <a:gd name="connsiteX0" fmla="*/ 0 w 1447060"/>
              <a:gd name="connsiteY0" fmla="*/ 1669002 h 1695635"/>
              <a:gd name="connsiteX1" fmla="*/ 115410 w 1447060"/>
              <a:gd name="connsiteY1" fmla="*/ 1091954 h 1695635"/>
              <a:gd name="connsiteX2" fmla="*/ 381000 w 1447060"/>
              <a:gd name="connsiteY2" fmla="*/ 557074 h 1695635"/>
              <a:gd name="connsiteX3" fmla="*/ 685800 w 1447060"/>
              <a:gd name="connsiteY3" fmla="*/ 176074 h 1695635"/>
              <a:gd name="connsiteX4" fmla="*/ 949911 w 1447060"/>
              <a:gd name="connsiteY4" fmla="*/ 0 h 1695635"/>
              <a:gd name="connsiteX5" fmla="*/ 1219200 w 1447060"/>
              <a:gd name="connsiteY5" fmla="*/ 176074 h 1695635"/>
              <a:gd name="connsiteX6" fmla="*/ 1295400 w 1447060"/>
              <a:gd name="connsiteY6" fmla="*/ 557074 h 1695635"/>
              <a:gd name="connsiteX7" fmla="*/ 1371600 w 1447060"/>
              <a:gd name="connsiteY7" fmla="*/ 1166674 h 1695635"/>
              <a:gd name="connsiteX8" fmla="*/ 1447060 w 1447060"/>
              <a:gd name="connsiteY8" fmla="*/ 1695635 h 1695635"/>
              <a:gd name="connsiteX0" fmla="*/ 0 w 1447060"/>
              <a:gd name="connsiteY0" fmla="*/ 1669002 h 1695635"/>
              <a:gd name="connsiteX1" fmla="*/ 115410 w 1447060"/>
              <a:gd name="connsiteY1" fmla="*/ 1091954 h 1695635"/>
              <a:gd name="connsiteX2" fmla="*/ 381000 w 1447060"/>
              <a:gd name="connsiteY2" fmla="*/ 557074 h 1695635"/>
              <a:gd name="connsiteX3" fmla="*/ 685800 w 1447060"/>
              <a:gd name="connsiteY3" fmla="*/ 176074 h 1695635"/>
              <a:gd name="connsiteX4" fmla="*/ 949911 w 1447060"/>
              <a:gd name="connsiteY4" fmla="*/ 0 h 1695635"/>
              <a:gd name="connsiteX5" fmla="*/ 1219200 w 1447060"/>
              <a:gd name="connsiteY5" fmla="*/ 176074 h 1695635"/>
              <a:gd name="connsiteX6" fmla="*/ 1295400 w 1447060"/>
              <a:gd name="connsiteY6" fmla="*/ 557074 h 1695635"/>
              <a:gd name="connsiteX7" fmla="*/ 1371600 w 1447060"/>
              <a:gd name="connsiteY7" fmla="*/ 1166674 h 1695635"/>
              <a:gd name="connsiteX8" fmla="*/ 1447060 w 1447060"/>
              <a:gd name="connsiteY8" fmla="*/ 1695635 h 1695635"/>
              <a:gd name="connsiteX0" fmla="*/ 0 w 1447060"/>
              <a:gd name="connsiteY0" fmla="*/ 1669002 h 1695635"/>
              <a:gd name="connsiteX1" fmla="*/ 115410 w 1447060"/>
              <a:gd name="connsiteY1" fmla="*/ 1091954 h 1695635"/>
              <a:gd name="connsiteX2" fmla="*/ 381000 w 1447060"/>
              <a:gd name="connsiteY2" fmla="*/ 557074 h 1695635"/>
              <a:gd name="connsiteX3" fmla="*/ 685800 w 1447060"/>
              <a:gd name="connsiteY3" fmla="*/ 176074 h 1695635"/>
              <a:gd name="connsiteX4" fmla="*/ 949911 w 1447060"/>
              <a:gd name="connsiteY4" fmla="*/ 0 h 1695635"/>
              <a:gd name="connsiteX5" fmla="*/ 1143000 w 1447060"/>
              <a:gd name="connsiteY5" fmla="*/ 176074 h 1695635"/>
              <a:gd name="connsiteX6" fmla="*/ 1295400 w 1447060"/>
              <a:gd name="connsiteY6" fmla="*/ 557074 h 1695635"/>
              <a:gd name="connsiteX7" fmla="*/ 1371600 w 1447060"/>
              <a:gd name="connsiteY7" fmla="*/ 1166674 h 1695635"/>
              <a:gd name="connsiteX8" fmla="*/ 1447060 w 1447060"/>
              <a:gd name="connsiteY8" fmla="*/ 1695635 h 1695635"/>
              <a:gd name="connsiteX0" fmla="*/ 0 w 1447060"/>
              <a:gd name="connsiteY0" fmla="*/ 1669002 h 1695635"/>
              <a:gd name="connsiteX1" fmla="*/ 115410 w 1447060"/>
              <a:gd name="connsiteY1" fmla="*/ 1091954 h 1695635"/>
              <a:gd name="connsiteX2" fmla="*/ 381000 w 1447060"/>
              <a:gd name="connsiteY2" fmla="*/ 557074 h 1695635"/>
              <a:gd name="connsiteX3" fmla="*/ 685800 w 1447060"/>
              <a:gd name="connsiteY3" fmla="*/ 176074 h 1695635"/>
              <a:gd name="connsiteX4" fmla="*/ 949911 w 1447060"/>
              <a:gd name="connsiteY4" fmla="*/ 0 h 1695635"/>
              <a:gd name="connsiteX5" fmla="*/ 1143000 w 1447060"/>
              <a:gd name="connsiteY5" fmla="*/ 176074 h 1695635"/>
              <a:gd name="connsiteX6" fmla="*/ 1295400 w 1447060"/>
              <a:gd name="connsiteY6" fmla="*/ 557074 h 1695635"/>
              <a:gd name="connsiteX7" fmla="*/ 1371600 w 1447060"/>
              <a:gd name="connsiteY7" fmla="*/ 1014274 h 1695635"/>
              <a:gd name="connsiteX8" fmla="*/ 1447060 w 1447060"/>
              <a:gd name="connsiteY8" fmla="*/ 1695635 h 1695635"/>
              <a:gd name="connsiteX0" fmla="*/ 0 w 1447060"/>
              <a:gd name="connsiteY0" fmla="*/ 1669002 h 1695635"/>
              <a:gd name="connsiteX1" fmla="*/ 115410 w 1447060"/>
              <a:gd name="connsiteY1" fmla="*/ 1091954 h 1695635"/>
              <a:gd name="connsiteX2" fmla="*/ 381000 w 1447060"/>
              <a:gd name="connsiteY2" fmla="*/ 557074 h 1695635"/>
              <a:gd name="connsiteX3" fmla="*/ 685800 w 1447060"/>
              <a:gd name="connsiteY3" fmla="*/ 176074 h 1695635"/>
              <a:gd name="connsiteX4" fmla="*/ 949911 w 1447060"/>
              <a:gd name="connsiteY4" fmla="*/ 0 h 1695635"/>
              <a:gd name="connsiteX5" fmla="*/ 1143000 w 1447060"/>
              <a:gd name="connsiteY5" fmla="*/ 176074 h 1695635"/>
              <a:gd name="connsiteX6" fmla="*/ 1219200 w 1447060"/>
              <a:gd name="connsiteY6" fmla="*/ 557074 h 1695635"/>
              <a:gd name="connsiteX7" fmla="*/ 1371600 w 1447060"/>
              <a:gd name="connsiteY7" fmla="*/ 1014274 h 1695635"/>
              <a:gd name="connsiteX8" fmla="*/ 1447060 w 1447060"/>
              <a:gd name="connsiteY8" fmla="*/ 1695635 h 1695635"/>
              <a:gd name="connsiteX0" fmla="*/ 0 w 1447060"/>
              <a:gd name="connsiteY0" fmla="*/ 1669002 h 1695635"/>
              <a:gd name="connsiteX1" fmla="*/ 115410 w 1447060"/>
              <a:gd name="connsiteY1" fmla="*/ 1091954 h 1695635"/>
              <a:gd name="connsiteX2" fmla="*/ 381000 w 1447060"/>
              <a:gd name="connsiteY2" fmla="*/ 557074 h 1695635"/>
              <a:gd name="connsiteX3" fmla="*/ 685800 w 1447060"/>
              <a:gd name="connsiteY3" fmla="*/ 176074 h 1695635"/>
              <a:gd name="connsiteX4" fmla="*/ 949911 w 1447060"/>
              <a:gd name="connsiteY4" fmla="*/ 0 h 1695635"/>
              <a:gd name="connsiteX5" fmla="*/ 1143000 w 1447060"/>
              <a:gd name="connsiteY5" fmla="*/ 176074 h 1695635"/>
              <a:gd name="connsiteX6" fmla="*/ 1219200 w 1447060"/>
              <a:gd name="connsiteY6" fmla="*/ 557074 h 1695635"/>
              <a:gd name="connsiteX7" fmla="*/ 1295400 w 1447060"/>
              <a:gd name="connsiteY7" fmla="*/ 1014274 h 1695635"/>
              <a:gd name="connsiteX8" fmla="*/ 1447060 w 1447060"/>
              <a:gd name="connsiteY8" fmla="*/ 1695635 h 1695635"/>
              <a:gd name="connsiteX0" fmla="*/ 0 w 1371600"/>
              <a:gd name="connsiteY0" fmla="*/ 1669002 h 1700074"/>
              <a:gd name="connsiteX1" fmla="*/ 115410 w 1371600"/>
              <a:gd name="connsiteY1" fmla="*/ 1091954 h 1700074"/>
              <a:gd name="connsiteX2" fmla="*/ 381000 w 1371600"/>
              <a:gd name="connsiteY2" fmla="*/ 557074 h 1700074"/>
              <a:gd name="connsiteX3" fmla="*/ 685800 w 1371600"/>
              <a:gd name="connsiteY3" fmla="*/ 176074 h 1700074"/>
              <a:gd name="connsiteX4" fmla="*/ 949911 w 1371600"/>
              <a:gd name="connsiteY4" fmla="*/ 0 h 1700074"/>
              <a:gd name="connsiteX5" fmla="*/ 1143000 w 1371600"/>
              <a:gd name="connsiteY5" fmla="*/ 176074 h 1700074"/>
              <a:gd name="connsiteX6" fmla="*/ 1219200 w 1371600"/>
              <a:gd name="connsiteY6" fmla="*/ 557074 h 1700074"/>
              <a:gd name="connsiteX7" fmla="*/ 1295400 w 1371600"/>
              <a:gd name="connsiteY7" fmla="*/ 1014274 h 1700074"/>
              <a:gd name="connsiteX8" fmla="*/ 1371600 w 1371600"/>
              <a:gd name="connsiteY8" fmla="*/ 1700074 h 1700074"/>
              <a:gd name="connsiteX0" fmla="*/ 0 w 1371600"/>
              <a:gd name="connsiteY0" fmla="*/ 1669002 h 1700074"/>
              <a:gd name="connsiteX1" fmla="*/ 115410 w 1371600"/>
              <a:gd name="connsiteY1" fmla="*/ 1091954 h 1700074"/>
              <a:gd name="connsiteX2" fmla="*/ 381000 w 1371600"/>
              <a:gd name="connsiteY2" fmla="*/ 557074 h 1700074"/>
              <a:gd name="connsiteX3" fmla="*/ 685800 w 1371600"/>
              <a:gd name="connsiteY3" fmla="*/ 176074 h 1700074"/>
              <a:gd name="connsiteX4" fmla="*/ 949911 w 1371600"/>
              <a:gd name="connsiteY4" fmla="*/ 0 h 1700074"/>
              <a:gd name="connsiteX5" fmla="*/ 1143000 w 1371600"/>
              <a:gd name="connsiteY5" fmla="*/ 176074 h 1700074"/>
              <a:gd name="connsiteX6" fmla="*/ 1231032 w 1371600"/>
              <a:gd name="connsiteY6" fmla="*/ 553625 h 1700074"/>
              <a:gd name="connsiteX7" fmla="*/ 1295400 w 1371600"/>
              <a:gd name="connsiteY7" fmla="*/ 1014274 h 1700074"/>
              <a:gd name="connsiteX8" fmla="*/ 1371600 w 1371600"/>
              <a:gd name="connsiteY8" fmla="*/ 1700074 h 1700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1600" h="1700074">
                <a:moveTo>
                  <a:pt x="0" y="1669002"/>
                </a:moveTo>
                <a:cubicBezTo>
                  <a:pt x="29592" y="1480352"/>
                  <a:pt x="51910" y="1277275"/>
                  <a:pt x="115410" y="1091954"/>
                </a:cubicBezTo>
                <a:cubicBezTo>
                  <a:pt x="178910" y="906633"/>
                  <a:pt x="285935" y="709721"/>
                  <a:pt x="381000" y="557074"/>
                </a:cubicBezTo>
                <a:cubicBezTo>
                  <a:pt x="476065" y="404427"/>
                  <a:pt x="590982" y="268919"/>
                  <a:pt x="685800" y="176074"/>
                </a:cubicBezTo>
                <a:cubicBezTo>
                  <a:pt x="780618" y="83229"/>
                  <a:pt x="873711" y="0"/>
                  <a:pt x="949911" y="0"/>
                </a:cubicBezTo>
                <a:cubicBezTo>
                  <a:pt x="1026111" y="0"/>
                  <a:pt x="1096147" y="83803"/>
                  <a:pt x="1143000" y="176074"/>
                </a:cubicBezTo>
                <a:cubicBezTo>
                  <a:pt x="1189853" y="268345"/>
                  <a:pt x="1205632" y="413925"/>
                  <a:pt x="1231032" y="553625"/>
                </a:cubicBezTo>
                <a:cubicBezTo>
                  <a:pt x="1256432" y="693325"/>
                  <a:pt x="1271972" y="823199"/>
                  <a:pt x="1295400" y="1014274"/>
                </a:cubicBezTo>
                <a:cubicBezTo>
                  <a:pt x="1318828" y="1205349"/>
                  <a:pt x="1364202" y="1537317"/>
                  <a:pt x="1371600" y="1700074"/>
                </a:cubicBezTo>
              </a:path>
            </a:pathLst>
          </a:custGeom>
          <a:ln w="571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2063552" y="2672916"/>
            <a:ext cx="1975048" cy="369332"/>
          </a:xfrm>
          <a:prstGeom prst="rect">
            <a:avLst/>
          </a:prstGeom>
          <a:noFill/>
        </p:spPr>
        <p:txBody>
          <a:bodyPr wrap="square" rtlCol="0">
            <a:spAutoFit/>
          </a:bodyPr>
          <a:lstStyle/>
          <a:p>
            <a:r>
              <a:rPr lang="en-US" dirty="0"/>
              <a:t>No Atmosphere</a:t>
            </a:r>
          </a:p>
        </p:txBody>
      </p:sp>
      <p:sp>
        <p:nvSpPr>
          <p:cNvPr id="11" name="TextBox 10"/>
          <p:cNvSpPr txBox="1"/>
          <p:nvPr/>
        </p:nvSpPr>
        <p:spPr>
          <a:xfrm>
            <a:off x="4835860" y="4653137"/>
            <a:ext cx="3901740" cy="1754326"/>
          </a:xfrm>
          <a:prstGeom prst="rect">
            <a:avLst/>
          </a:prstGeom>
          <a:noFill/>
        </p:spPr>
        <p:txBody>
          <a:bodyPr wrap="square" rtlCol="0">
            <a:spAutoFit/>
          </a:bodyPr>
          <a:lstStyle/>
          <a:p>
            <a:r>
              <a:rPr lang="en-US" dirty="0"/>
              <a:t>A model rocket stays in the atmosphere and is always under the influence of drag.  The drag decreases the horizontal velocity (as well as the vertical velocity) and the flight path becomes “squished”</a:t>
            </a:r>
          </a:p>
        </p:txBody>
      </p:sp>
      <p:sp>
        <p:nvSpPr>
          <p:cNvPr id="12" name="TextBox 11"/>
          <p:cNvSpPr txBox="1"/>
          <p:nvPr/>
        </p:nvSpPr>
        <p:spPr>
          <a:xfrm>
            <a:off x="2027548" y="4617132"/>
            <a:ext cx="1630052" cy="369332"/>
          </a:xfrm>
          <a:prstGeom prst="rect">
            <a:avLst/>
          </a:prstGeom>
          <a:noFill/>
        </p:spPr>
        <p:txBody>
          <a:bodyPr wrap="square" rtlCol="0">
            <a:spAutoFit/>
          </a:bodyPr>
          <a:lstStyle/>
          <a:p>
            <a:r>
              <a:rPr lang="en-US" dirty="0"/>
              <a:t>Atmosphere</a:t>
            </a:r>
          </a:p>
        </p:txBody>
      </p:sp>
      <p:sp>
        <p:nvSpPr>
          <p:cNvPr id="10" name="TextBox 9"/>
          <p:cNvSpPr txBox="1"/>
          <p:nvPr/>
        </p:nvSpPr>
        <p:spPr>
          <a:xfrm>
            <a:off x="8219995" y="1630060"/>
            <a:ext cx="2844800" cy="1477328"/>
          </a:xfrm>
          <a:prstGeom prst="rect">
            <a:avLst/>
          </a:prstGeom>
          <a:noFill/>
        </p:spPr>
        <p:txBody>
          <a:bodyPr wrap="square" rtlCol="0">
            <a:spAutoFit/>
          </a:bodyPr>
          <a:lstStyle/>
          <a:p>
            <a:r>
              <a:rPr lang="en-US" dirty="0"/>
              <a:t>A NASA Sounding Rocket is outside the atmosphere for most of the flight, so the flight path is nearly parabolic.</a:t>
            </a:r>
          </a:p>
        </p:txBody>
      </p:sp>
      <p:sp>
        <p:nvSpPr>
          <p:cNvPr id="2" name="Slide Number Placeholder 1"/>
          <p:cNvSpPr>
            <a:spLocks noGrp="1"/>
          </p:cNvSpPr>
          <p:nvPr>
            <p:ph type="sldNum" sz="quarter" idx="12"/>
          </p:nvPr>
        </p:nvSpPr>
        <p:spPr/>
        <p:txBody>
          <a:bodyPr/>
          <a:lstStyle/>
          <a:p>
            <a:fld id="{F9F6B30B-CB57-43A3-A176-F29CAAF84654}" type="slidenum">
              <a:rPr lang="en-US" smtClean="0"/>
              <a:t>5</a:t>
            </a:fld>
            <a:endParaRPr lang="en-US"/>
          </a:p>
        </p:txBody>
      </p:sp>
      <p:cxnSp>
        <p:nvCxnSpPr>
          <p:cNvPr id="14" name="Straight Connector 13">
            <a:extLst>
              <a:ext uri="{FF2B5EF4-FFF2-40B4-BE49-F238E27FC236}">
                <a16:creationId xmlns:a16="http://schemas.microsoft.com/office/drawing/2014/main" id="{174E2E75-DD5D-4CC2-8376-9F9D9A714690}"/>
              </a:ext>
            </a:extLst>
          </p:cNvPr>
          <p:cNvCxnSpPr>
            <a:cxnSpLocks/>
          </p:cNvCxnSpPr>
          <p:nvPr/>
        </p:nvCxnSpPr>
        <p:spPr>
          <a:xfrm>
            <a:off x="2171564" y="4293096"/>
            <a:ext cx="6840761" cy="0"/>
          </a:xfrm>
          <a:prstGeom prst="line">
            <a:avLst/>
          </a:prstGeom>
          <a:ln w="38100">
            <a:solidFill>
              <a:srgbClr val="7030A0"/>
            </a:solidFill>
            <a:prstDash val="dash"/>
          </a:ln>
        </p:spPr>
        <p:style>
          <a:lnRef idx="1">
            <a:schemeClr val="accent1"/>
          </a:lnRef>
          <a:fillRef idx="0">
            <a:schemeClr val="accent1"/>
          </a:fillRef>
          <a:effectRef idx="0">
            <a:schemeClr val="accent1"/>
          </a:effectRef>
          <a:fontRef idx="minor">
            <a:schemeClr val="tx1"/>
          </a:fontRef>
        </p:style>
      </p:cxnSp>
      <p:sp>
        <p:nvSpPr>
          <p:cNvPr id="16" name="Title 12">
            <a:extLst>
              <a:ext uri="{FF2B5EF4-FFF2-40B4-BE49-F238E27FC236}">
                <a16:creationId xmlns:a16="http://schemas.microsoft.com/office/drawing/2014/main" id="{095F1DF7-B2C3-425E-BC5C-F5973F7E2319}"/>
              </a:ext>
            </a:extLst>
          </p:cNvPr>
          <p:cNvSpPr txBox="1">
            <a:spLocks/>
          </p:cNvSpPr>
          <p:nvPr/>
        </p:nvSpPr>
        <p:spPr>
          <a:xfrm>
            <a:off x="1752600" y="175866"/>
            <a:ext cx="8229600" cy="74136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a:t>General Shape of a Suborbital Trajectory</a:t>
            </a:r>
            <a:endParaRPr lang="en-US" sz="3600" dirty="0"/>
          </a:p>
        </p:txBody>
      </p:sp>
      <p:sp>
        <p:nvSpPr>
          <p:cNvPr id="17" name="TextBox 16">
            <a:extLst>
              <a:ext uri="{FF2B5EF4-FFF2-40B4-BE49-F238E27FC236}">
                <a16:creationId xmlns:a16="http://schemas.microsoft.com/office/drawing/2014/main" id="{9933EB70-8DBB-4230-9635-19AD47747689}"/>
              </a:ext>
            </a:extLst>
          </p:cNvPr>
          <p:cNvSpPr txBox="1"/>
          <p:nvPr/>
        </p:nvSpPr>
        <p:spPr>
          <a:xfrm>
            <a:off x="9116890" y="4108430"/>
            <a:ext cx="2441376" cy="646331"/>
          </a:xfrm>
          <a:prstGeom prst="rect">
            <a:avLst/>
          </a:prstGeom>
          <a:noFill/>
        </p:spPr>
        <p:txBody>
          <a:bodyPr wrap="square" rtlCol="0">
            <a:spAutoFit/>
          </a:bodyPr>
          <a:lstStyle/>
          <a:p>
            <a:r>
              <a:rPr lang="en-US" dirty="0"/>
              <a:t>“Boundary” of space</a:t>
            </a:r>
          </a:p>
          <a:p>
            <a:r>
              <a:rPr lang="en-US" dirty="0"/>
              <a:t>(~ 100 km)</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03612" y="1524000"/>
            <a:ext cx="5040560" cy="400110"/>
          </a:xfrm>
          <a:prstGeom prst="rect">
            <a:avLst/>
          </a:prstGeom>
          <a:noFill/>
        </p:spPr>
        <p:txBody>
          <a:bodyPr wrap="square" rtlCol="0">
            <a:spAutoFit/>
          </a:bodyPr>
          <a:lstStyle/>
          <a:p>
            <a:r>
              <a:rPr lang="en-US" sz="2000" b="1" dirty="0"/>
              <a:t>Force   =   Mass  x  Acceleration</a:t>
            </a:r>
          </a:p>
        </p:txBody>
      </p:sp>
      <p:sp>
        <p:nvSpPr>
          <p:cNvPr id="5" name="TextBox 4"/>
          <p:cNvSpPr txBox="1"/>
          <p:nvPr/>
        </p:nvSpPr>
        <p:spPr>
          <a:xfrm>
            <a:off x="2027548" y="3499248"/>
            <a:ext cx="8064896" cy="1015663"/>
          </a:xfrm>
          <a:prstGeom prst="rect">
            <a:avLst/>
          </a:prstGeom>
          <a:noFill/>
        </p:spPr>
        <p:txBody>
          <a:bodyPr wrap="square" rtlCol="0">
            <a:spAutoFit/>
          </a:bodyPr>
          <a:lstStyle/>
          <a:p>
            <a:r>
              <a:rPr lang="en-US" sz="2000" b="1" dirty="0"/>
              <a:t>                              (Thrust   -  </a:t>
            </a:r>
            <a:r>
              <a:rPr lang="en-US" sz="2000" b="1" dirty="0">
                <a:solidFill>
                  <a:srgbClr val="FF0000"/>
                </a:solidFill>
              </a:rPr>
              <a:t>Drag</a:t>
            </a:r>
            <a:r>
              <a:rPr lang="en-US" sz="2000" b="1" dirty="0"/>
              <a:t>   -   ( Weight  x  Sin (Flt Path) )</a:t>
            </a:r>
          </a:p>
          <a:p>
            <a:r>
              <a:rPr lang="en-US" sz="2000" b="1" dirty="0"/>
              <a:t>Acceleration  =  --------------------------------------------------------------------</a:t>
            </a:r>
          </a:p>
          <a:p>
            <a:r>
              <a:rPr lang="en-US" sz="2000" b="1" dirty="0"/>
              <a:t>			                 Mass</a:t>
            </a:r>
          </a:p>
        </p:txBody>
      </p:sp>
      <p:sp>
        <p:nvSpPr>
          <p:cNvPr id="6" name="TextBox 5"/>
          <p:cNvSpPr txBox="1"/>
          <p:nvPr/>
        </p:nvSpPr>
        <p:spPr>
          <a:xfrm>
            <a:off x="3251684" y="4615283"/>
            <a:ext cx="5976664" cy="1200329"/>
          </a:xfrm>
          <a:prstGeom prst="rect">
            <a:avLst/>
          </a:prstGeom>
          <a:noFill/>
        </p:spPr>
        <p:txBody>
          <a:bodyPr wrap="square" rtlCol="0">
            <a:spAutoFit/>
          </a:bodyPr>
          <a:lstStyle/>
          <a:p>
            <a:pPr marL="346075" indent="-346075">
              <a:buFont typeface="Arial" pitchFamily="34" charset="0"/>
              <a:buChar char="•"/>
            </a:pPr>
            <a:r>
              <a:rPr lang="en-US" dirty="0"/>
              <a:t>Thrust (if it exists) is always positive</a:t>
            </a:r>
          </a:p>
          <a:p>
            <a:pPr marL="346075" indent="-346075">
              <a:buFont typeface="Arial" pitchFamily="34" charset="0"/>
              <a:buChar char="•"/>
            </a:pPr>
            <a:r>
              <a:rPr lang="en-US" dirty="0">
                <a:solidFill>
                  <a:srgbClr val="FF0000"/>
                </a:solidFill>
              </a:rPr>
              <a:t>Drag is always negative</a:t>
            </a:r>
          </a:p>
          <a:p>
            <a:pPr marL="346075" indent="-346075">
              <a:buFont typeface="Arial" pitchFamily="34" charset="0"/>
              <a:buChar char="•"/>
            </a:pPr>
            <a:r>
              <a:rPr lang="en-US" dirty="0"/>
              <a:t>The effect of “weight” depends on whether the rocket is moving upwards or downwards</a:t>
            </a:r>
          </a:p>
        </p:txBody>
      </p:sp>
      <p:sp>
        <p:nvSpPr>
          <p:cNvPr id="7" name="TextBox 6"/>
          <p:cNvSpPr txBox="1"/>
          <p:nvPr/>
        </p:nvSpPr>
        <p:spPr>
          <a:xfrm>
            <a:off x="2603612" y="2203848"/>
            <a:ext cx="3960440" cy="1015663"/>
          </a:xfrm>
          <a:prstGeom prst="rect">
            <a:avLst/>
          </a:prstGeom>
          <a:noFill/>
        </p:spPr>
        <p:txBody>
          <a:bodyPr wrap="square" rtlCol="0">
            <a:spAutoFit/>
          </a:bodyPr>
          <a:lstStyle/>
          <a:p>
            <a:r>
              <a:rPr lang="en-US" sz="2000" b="1" dirty="0"/>
              <a:t>	                    Force	</a:t>
            </a:r>
          </a:p>
          <a:p>
            <a:r>
              <a:rPr lang="en-US" sz="2000" b="1" dirty="0"/>
              <a:t>Acceleration  =    -----------	</a:t>
            </a:r>
          </a:p>
          <a:p>
            <a:r>
              <a:rPr lang="en-US" sz="2000" b="1" dirty="0"/>
              <a:t>  	                    Mass</a:t>
            </a:r>
          </a:p>
        </p:txBody>
      </p:sp>
      <p:sp>
        <p:nvSpPr>
          <p:cNvPr id="10" name="TextBox 9"/>
          <p:cNvSpPr txBox="1"/>
          <p:nvPr/>
        </p:nvSpPr>
        <p:spPr>
          <a:xfrm>
            <a:off x="7543800" y="2000157"/>
            <a:ext cx="3960440" cy="923330"/>
          </a:xfrm>
          <a:prstGeom prst="rect">
            <a:avLst/>
          </a:prstGeom>
          <a:noFill/>
        </p:spPr>
        <p:txBody>
          <a:bodyPr wrap="square" rtlCol="0">
            <a:spAutoFit/>
          </a:bodyPr>
          <a:lstStyle/>
          <a:p>
            <a:r>
              <a:rPr lang="en-US" dirty="0"/>
              <a:t>Forces at Play:	Thrust</a:t>
            </a:r>
          </a:p>
          <a:p>
            <a:r>
              <a:rPr lang="en-US" dirty="0"/>
              <a:t>		Gravity  (weight)</a:t>
            </a:r>
          </a:p>
          <a:p>
            <a:r>
              <a:rPr lang="en-US" dirty="0"/>
              <a:t>		Drag</a:t>
            </a:r>
          </a:p>
        </p:txBody>
      </p:sp>
      <p:sp>
        <p:nvSpPr>
          <p:cNvPr id="2" name="Slide Number Placeholder 1"/>
          <p:cNvSpPr>
            <a:spLocks noGrp="1"/>
          </p:cNvSpPr>
          <p:nvPr>
            <p:ph type="sldNum" sz="quarter" idx="12"/>
          </p:nvPr>
        </p:nvSpPr>
        <p:spPr/>
        <p:txBody>
          <a:bodyPr/>
          <a:lstStyle/>
          <a:p>
            <a:fld id="{F9F6B30B-CB57-43A3-A176-F29CAAF84654}" type="slidenum">
              <a:rPr lang="en-US" smtClean="0"/>
              <a:t>50</a:t>
            </a:fld>
            <a:endParaRPr lang="en-US"/>
          </a:p>
        </p:txBody>
      </p:sp>
      <p:sp>
        <p:nvSpPr>
          <p:cNvPr id="11" name="Title 1">
            <a:extLst>
              <a:ext uri="{FF2B5EF4-FFF2-40B4-BE49-F238E27FC236}">
                <a16:creationId xmlns:a16="http://schemas.microsoft.com/office/drawing/2014/main" id="{856F2D20-EFEE-464E-9401-9AA53935B0F0}"/>
              </a:ext>
            </a:extLst>
          </p:cNvPr>
          <p:cNvSpPr txBox="1">
            <a:spLocks/>
          </p:cNvSpPr>
          <p:nvPr/>
        </p:nvSpPr>
        <p:spPr>
          <a:xfrm>
            <a:off x="1827675" y="152400"/>
            <a:ext cx="8229600" cy="70643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dirty="0"/>
              <a:t>Calculating Rocket Acceleration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03612" y="1524000"/>
            <a:ext cx="5040560" cy="400110"/>
          </a:xfrm>
          <a:prstGeom prst="rect">
            <a:avLst/>
          </a:prstGeom>
          <a:noFill/>
        </p:spPr>
        <p:txBody>
          <a:bodyPr wrap="square" rtlCol="0">
            <a:spAutoFit/>
          </a:bodyPr>
          <a:lstStyle/>
          <a:p>
            <a:r>
              <a:rPr lang="en-US" sz="2000" b="1" dirty="0"/>
              <a:t>Force   =   Mass  x  Acceleration</a:t>
            </a:r>
          </a:p>
        </p:txBody>
      </p:sp>
      <p:sp>
        <p:nvSpPr>
          <p:cNvPr id="5" name="TextBox 4"/>
          <p:cNvSpPr txBox="1"/>
          <p:nvPr/>
        </p:nvSpPr>
        <p:spPr>
          <a:xfrm>
            <a:off x="2027548" y="3499248"/>
            <a:ext cx="8064896" cy="1015663"/>
          </a:xfrm>
          <a:prstGeom prst="rect">
            <a:avLst/>
          </a:prstGeom>
          <a:noFill/>
        </p:spPr>
        <p:txBody>
          <a:bodyPr wrap="square" rtlCol="0">
            <a:spAutoFit/>
          </a:bodyPr>
          <a:lstStyle/>
          <a:p>
            <a:r>
              <a:rPr lang="en-US" sz="2000" b="1" dirty="0"/>
              <a:t>                              (Thrust   -  Drag   -   ( </a:t>
            </a:r>
            <a:r>
              <a:rPr lang="en-US" sz="2000" b="1" dirty="0">
                <a:solidFill>
                  <a:srgbClr val="FF0000"/>
                </a:solidFill>
              </a:rPr>
              <a:t>Weight</a:t>
            </a:r>
            <a:r>
              <a:rPr lang="en-US" sz="2000" b="1" dirty="0"/>
              <a:t>  x  Sin (Flt Path) )</a:t>
            </a:r>
          </a:p>
          <a:p>
            <a:r>
              <a:rPr lang="en-US" sz="2000" b="1" dirty="0"/>
              <a:t>Acceleration  =  --------------------------------------------------------------------</a:t>
            </a:r>
          </a:p>
          <a:p>
            <a:r>
              <a:rPr lang="en-US" sz="2000" b="1" dirty="0"/>
              <a:t>			                 Mass</a:t>
            </a:r>
          </a:p>
        </p:txBody>
      </p:sp>
      <p:sp>
        <p:nvSpPr>
          <p:cNvPr id="6" name="TextBox 5"/>
          <p:cNvSpPr txBox="1"/>
          <p:nvPr/>
        </p:nvSpPr>
        <p:spPr>
          <a:xfrm>
            <a:off x="3251684" y="4615283"/>
            <a:ext cx="5976664" cy="1200329"/>
          </a:xfrm>
          <a:prstGeom prst="rect">
            <a:avLst/>
          </a:prstGeom>
          <a:noFill/>
        </p:spPr>
        <p:txBody>
          <a:bodyPr wrap="square" rtlCol="0">
            <a:spAutoFit/>
          </a:bodyPr>
          <a:lstStyle/>
          <a:p>
            <a:pPr marL="346075" indent="-346075">
              <a:buFont typeface="Arial" pitchFamily="34" charset="0"/>
              <a:buChar char="•"/>
            </a:pPr>
            <a:r>
              <a:rPr lang="en-US" dirty="0"/>
              <a:t>Thrust (if it exists) is always positive</a:t>
            </a:r>
          </a:p>
          <a:p>
            <a:pPr marL="346075" indent="-346075">
              <a:buFont typeface="Arial" pitchFamily="34" charset="0"/>
              <a:buChar char="•"/>
            </a:pPr>
            <a:r>
              <a:rPr lang="en-US" dirty="0"/>
              <a:t>Drag is always negative</a:t>
            </a:r>
          </a:p>
          <a:p>
            <a:pPr marL="346075" indent="-346075">
              <a:buFont typeface="Arial" pitchFamily="34" charset="0"/>
              <a:buChar char="•"/>
            </a:pPr>
            <a:r>
              <a:rPr lang="en-US" dirty="0">
                <a:solidFill>
                  <a:srgbClr val="FF0000"/>
                </a:solidFill>
              </a:rPr>
              <a:t>The effect of “weight” depends on whether the rocket is moving upwards or downwards</a:t>
            </a:r>
          </a:p>
        </p:txBody>
      </p:sp>
      <p:sp>
        <p:nvSpPr>
          <p:cNvPr id="7" name="TextBox 6"/>
          <p:cNvSpPr txBox="1"/>
          <p:nvPr/>
        </p:nvSpPr>
        <p:spPr>
          <a:xfrm>
            <a:off x="2603612" y="2203848"/>
            <a:ext cx="3960440" cy="1015663"/>
          </a:xfrm>
          <a:prstGeom prst="rect">
            <a:avLst/>
          </a:prstGeom>
          <a:noFill/>
        </p:spPr>
        <p:txBody>
          <a:bodyPr wrap="square" rtlCol="0">
            <a:spAutoFit/>
          </a:bodyPr>
          <a:lstStyle/>
          <a:p>
            <a:r>
              <a:rPr lang="en-US" sz="2000" b="1" dirty="0"/>
              <a:t>	                    Force	</a:t>
            </a:r>
          </a:p>
          <a:p>
            <a:r>
              <a:rPr lang="en-US" sz="2000" b="1" dirty="0"/>
              <a:t>Acceleration  =    -----------	</a:t>
            </a:r>
          </a:p>
          <a:p>
            <a:r>
              <a:rPr lang="en-US" sz="2000" b="1" dirty="0"/>
              <a:t>  	                    Mass</a:t>
            </a:r>
          </a:p>
        </p:txBody>
      </p:sp>
      <p:sp>
        <p:nvSpPr>
          <p:cNvPr id="11" name="TextBox 10"/>
          <p:cNvSpPr txBox="1"/>
          <p:nvPr/>
        </p:nvSpPr>
        <p:spPr>
          <a:xfrm>
            <a:off x="7543800" y="2000157"/>
            <a:ext cx="3960440" cy="923330"/>
          </a:xfrm>
          <a:prstGeom prst="rect">
            <a:avLst/>
          </a:prstGeom>
          <a:noFill/>
        </p:spPr>
        <p:txBody>
          <a:bodyPr wrap="square" rtlCol="0">
            <a:spAutoFit/>
          </a:bodyPr>
          <a:lstStyle/>
          <a:p>
            <a:r>
              <a:rPr lang="en-US" dirty="0"/>
              <a:t>Forces at Play:	Thrust</a:t>
            </a:r>
          </a:p>
          <a:p>
            <a:r>
              <a:rPr lang="en-US" dirty="0"/>
              <a:t>		Gravity  (weight)</a:t>
            </a:r>
          </a:p>
          <a:p>
            <a:r>
              <a:rPr lang="en-US" dirty="0"/>
              <a:t>		Drag</a:t>
            </a:r>
          </a:p>
        </p:txBody>
      </p:sp>
      <p:sp>
        <p:nvSpPr>
          <p:cNvPr id="2" name="Slide Number Placeholder 1"/>
          <p:cNvSpPr>
            <a:spLocks noGrp="1"/>
          </p:cNvSpPr>
          <p:nvPr>
            <p:ph type="sldNum" sz="quarter" idx="12"/>
          </p:nvPr>
        </p:nvSpPr>
        <p:spPr/>
        <p:txBody>
          <a:bodyPr/>
          <a:lstStyle/>
          <a:p>
            <a:fld id="{F9F6B30B-CB57-43A3-A176-F29CAAF84654}" type="slidenum">
              <a:rPr lang="en-US" smtClean="0"/>
              <a:t>51</a:t>
            </a:fld>
            <a:endParaRPr lang="en-US"/>
          </a:p>
        </p:txBody>
      </p:sp>
      <p:sp>
        <p:nvSpPr>
          <p:cNvPr id="10" name="Title 1">
            <a:extLst>
              <a:ext uri="{FF2B5EF4-FFF2-40B4-BE49-F238E27FC236}">
                <a16:creationId xmlns:a16="http://schemas.microsoft.com/office/drawing/2014/main" id="{7DD5D08B-CB45-4588-959C-5C483E046EA0}"/>
              </a:ext>
            </a:extLst>
          </p:cNvPr>
          <p:cNvSpPr txBox="1">
            <a:spLocks/>
          </p:cNvSpPr>
          <p:nvPr/>
        </p:nvSpPr>
        <p:spPr>
          <a:xfrm>
            <a:off x="1827675" y="152400"/>
            <a:ext cx="8229600" cy="70643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dirty="0"/>
              <a:t>Calculating Rocket Acceleration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03612" y="1524000"/>
            <a:ext cx="5040560" cy="400110"/>
          </a:xfrm>
          <a:prstGeom prst="rect">
            <a:avLst/>
          </a:prstGeom>
          <a:noFill/>
        </p:spPr>
        <p:txBody>
          <a:bodyPr wrap="square" rtlCol="0">
            <a:spAutoFit/>
          </a:bodyPr>
          <a:lstStyle/>
          <a:p>
            <a:r>
              <a:rPr lang="en-US" sz="2000" b="1" dirty="0"/>
              <a:t>Force   =   Mass  x  Acceleration</a:t>
            </a:r>
          </a:p>
        </p:txBody>
      </p:sp>
      <p:sp>
        <p:nvSpPr>
          <p:cNvPr id="5" name="TextBox 4"/>
          <p:cNvSpPr txBox="1"/>
          <p:nvPr/>
        </p:nvSpPr>
        <p:spPr>
          <a:xfrm>
            <a:off x="2027548" y="3499248"/>
            <a:ext cx="8064896" cy="1015663"/>
          </a:xfrm>
          <a:prstGeom prst="rect">
            <a:avLst/>
          </a:prstGeom>
          <a:noFill/>
        </p:spPr>
        <p:txBody>
          <a:bodyPr wrap="square" rtlCol="0">
            <a:spAutoFit/>
          </a:bodyPr>
          <a:lstStyle/>
          <a:p>
            <a:r>
              <a:rPr lang="en-US" sz="2000" b="1" dirty="0"/>
              <a:t>                              (Thrust   -  Drag   -   ( </a:t>
            </a:r>
            <a:r>
              <a:rPr lang="en-US" sz="2000" b="1" dirty="0">
                <a:solidFill>
                  <a:srgbClr val="FF0000"/>
                </a:solidFill>
              </a:rPr>
              <a:t>Weight</a:t>
            </a:r>
            <a:r>
              <a:rPr lang="en-US" sz="2000" b="1" dirty="0"/>
              <a:t>  x  Sin (Flt Path) )</a:t>
            </a:r>
          </a:p>
          <a:p>
            <a:r>
              <a:rPr lang="en-US" sz="2000" b="1" dirty="0"/>
              <a:t>Acceleration  =  --------------------------------------------------------------------</a:t>
            </a:r>
          </a:p>
          <a:p>
            <a:r>
              <a:rPr lang="en-US" sz="2000" b="1" dirty="0"/>
              <a:t>			                 Mass</a:t>
            </a:r>
          </a:p>
        </p:txBody>
      </p:sp>
      <p:sp>
        <p:nvSpPr>
          <p:cNvPr id="6" name="TextBox 5"/>
          <p:cNvSpPr txBox="1"/>
          <p:nvPr/>
        </p:nvSpPr>
        <p:spPr>
          <a:xfrm>
            <a:off x="3251684" y="4615283"/>
            <a:ext cx="5976664" cy="1200329"/>
          </a:xfrm>
          <a:prstGeom prst="rect">
            <a:avLst/>
          </a:prstGeom>
          <a:noFill/>
        </p:spPr>
        <p:txBody>
          <a:bodyPr wrap="square" rtlCol="0">
            <a:spAutoFit/>
          </a:bodyPr>
          <a:lstStyle/>
          <a:p>
            <a:pPr marL="346075" indent="-346075">
              <a:buFont typeface="Arial" pitchFamily="34" charset="0"/>
              <a:buChar char="•"/>
            </a:pPr>
            <a:r>
              <a:rPr lang="en-US" dirty="0"/>
              <a:t>Thrust (if it exists) is always positive</a:t>
            </a:r>
          </a:p>
          <a:p>
            <a:pPr marL="346075" indent="-346075">
              <a:buFont typeface="Arial" pitchFamily="34" charset="0"/>
              <a:buChar char="•"/>
            </a:pPr>
            <a:r>
              <a:rPr lang="en-US" dirty="0"/>
              <a:t>Drag is always negative</a:t>
            </a:r>
          </a:p>
          <a:p>
            <a:pPr marL="346075" indent="-346075">
              <a:buFont typeface="Arial" pitchFamily="34" charset="0"/>
              <a:buChar char="•"/>
            </a:pPr>
            <a:r>
              <a:rPr lang="en-US" dirty="0">
                <a:solidFill>
                  <a:srgbClr val="FF0000"/>
                </a:solidFill>
              </a:rPr>
              <a:t>The effect of “weight” depends on whether the rocket is moving upwards or downwards</a:t>
            </a:r>
          </a:p>
        </p:txBody>
      </p:sp>
      <p:sp>
        <p:nvSpPr>
          <p:cNvPr id="7" name="TextBox 6"/>
          <p:cNvSpPr txBox="1"/>
          <p:nvPr/>
        </p:nvSpPr>
        <p:spPr>
          <a:xfrm>
            <a:off x="2603612" y="2203848"/>
            <a:ext cx="3960440" cy="1015663"/>
          </a:xfrm>
          <a:prstGeom prst="rect">
            <a:avLst/>
          </a:prstGeom>
          <a:noFill/>
        </p:spPr>
        <p:txBody>
          <a:bodyPr wrap="square" rtlCol="0">
            <a:spAutoFit/>
          </a:bodyPr>
          <a:lstStyle/>
          <a:p>
            <a:r>
              <a:rPr lang="en-US" sz="2000" b="1" dirty="0"/>
              <a:t>	                    Force	</a:t>
            </a:r>
          </a:p>
          <a:p>
            <a:r>
              <a:rPr lang="en-US" sz="2000" b="1" dirty="0"/>
              <a:t>Acceleration  =    -----------	</a:t>
            </a:r>
          </a:p>
          <a:p>
            <a:r>
              <a:rPr lang="en-US" sz="2000" b="1" dirty="0"/>
              <a:t>  	                    Mass</a:t>
            </a:r>
          </a:p>
        </p:txBody>
      </p:sp>
      <p:sp>
        <p:nvSpPr>
          <p:cNvPr id="4" name="Oval 3"/>
          <p:cNvSpPr/>
          <p:nvPr/>
        </p:nvSpPr>
        <p:spPr bwMode="auto">
          <a:xfrm>
            <a:off x="7890756" y="3371910"/>
            <a:ext cx="2015244" cy="635168"/>
          </a:xfrm>
          <a:prstGeom prst="ellipse">
            <a:avLst/>
          </a:prstGeom>
          <a:noFill/>
          <a:ln w="3810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endParaRPr lang="en-US" sz="2800" dirty="0">
              <a:solidFill>
                <a:schemeClr val="tx1"/>
              </a:solidFill>
              <a:effectLst>
                <a:outerShdw blurRad="38100" dist="38100" dir="2700000" algn="tl">
                  <a:srgbClr val="000000">
                    <a:alpha val="43137"/>
                  </a:srgbClr>
                </a:outerShdw>
              </a:effectLst>
              <a:latin typeface="Segoe" pitchFamily="34" charset="0"/>
            </a:endParaRPr>
          </a:p>
        </p:txBody>
      </p:sp>
      <p:sp>
        <p:nvSpPr>
          <p:cNvPr id="10" name="TextBox 9"/>
          <p:cNvSpPr txBox="1"/>
          <p:nvPr/>
        </p:nvSpPr>
        <p:spPr>
          <a:xfrm>
            <a:off x="7543800" y="2000157"/>
            <a:ext cx="3960440" cy="923330"/>
          </a:xfrm>
          <a:prstGeom prst="rect">
            <a:avLst/>
          </a:prstGeom>
          <a:noFill/>
        </p:spPr>
        <p:txBody>
          <a:bodyPr wrap="square" rtlCol="0">
            <a:spAutoFit/>
          </a:bodyPr>
          <a:lstStyle/>
          <a:p>
            <a:r>
              <a:rPr lang="en-US" dirty="0"/>
              <a:t>Forces at Play:	Thrust</a:t>
            </a:r>
          </a:p>
          <a:p>
            <a:r>
              <a:rPr lang="en-US" dirty="0"/>
              <a:t>		Gravity  (weight)</a:t>
            </a:r>
          </a:p>
          <a:p>
            <a:r>
              <a:rPr lang="en-US" dirty="0"/>
              <a:t>		Drag</a:t>
            </a:r>
          </a:p>
        </p:txBody>
      </p:sp>
      <p:sp>
        <p:nvSpPr>
          <p:cNvPr id="2" name="Slide Number Placeholder 1"/>
          <p:cNvSpPr>
            <a:spLocks noGrp="1"/>
          </p:cNvSpPr>
          <p:nvPr>
            <p:ph type="sldNum" sz="quarter" idx="12"/>
          </p:nvPr>
        </p:nvSpPr>
        <p:spPr/>
        <p:txBody>
          <a:bodyPr/>
          <a:lstStyle/>
          <a:p>
            <a:fld id="{F9F6B30B-CB57-43A3-A176-F29CAAF84654}" type="slidenum">
              <a:rPr lang="en-US" smtClean="0"/>
              <a:t>52</a:t>
            </a:fld>
            <a:endParaRPr lang="en-US"/>
          </a:p>
        </p:txBody>
      </p:sp>
      <p:sp>
        <p:nvSpPr>
          <p:cNvPr id="11" name="Title 1">
            <a:extLst>
              <a:ext uri="{FF2B5EF4-FFF2-40B4-BE49-F238E27FC236}">
                <a16:creationId xmlns:a16="http://schemas.microsoft.com/office/drawing/2014/main" id="{D02336A9-4129-4AF3-885F-44760589DCF6}"/>
              </a:ext>
            </a:extLst>
          </p:cNvPr>
          <p:cNvSpPr txBox="1">
            <a:spLocks/>
          </p:cNvSpPr>
          <p:nvPr/>
        </p:nvSpPr>
        <p:spPr>
          <a:xfrm>
            <a:off x="1827675" y="152400"/>
            <a:ext cx="8229600" cy="70643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dirty="0"/>
              <a:t>Calculating Rocket Acceleration</a:t>
            </a:r>
          </a:p>
        </p:txBody>
      </p:sp>
    </p:spTree>
    <p:extLst>
      <p:ext uri="{BB962C8B-B14F-4D97-AF65-F5344CB8AC3E}">
        <p14:creationId xmlns:p14="http://schemas.microsoft.com/office/powerpoint/2010/main" val="96483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981200" y="228600"/>
            <a:ext cx="8229600" cy="777875"/>
          </a:xfrm>
        </p:spPr>
        <p:txBody>
          <a:bodyPr>
            <a:normAutofit/>
          </a:bodyPr>
          <a:lstStyle/>
          <a:p>
            <a:r>
              <a:rPr lang="en-US" sz="3600" dirty="0"/>
              <a:t>Drag</a:t>
            </a:r>
          </a:p>
        </p:txBody>
      </p:sp>
      <p:sp>
        <p:nvSpPr>
          <p:cNvPr id="3" name="TextBox 2"/>
          <p:cNvSpPr txBox="1"/>
          <p:nvPr/>
        </p:nvSpPr>
        <p:spPr>
          <a:xfrm>
            <a:off x="1447800" y="1676400"/>
            <a:ext cx="9296400" cy="461665"/>
          </a:xfrm>
          <a:prstGeom prst="rect">
            <a:avLst/>
          </a:prstGeom>
          <a:noFill/>
        </p:spPr>
        <p:txBody>
          <a:bodyPr wrap="square" rtlCol="0">
            <a:spAutoFit/>
          </a:bodyPr>
          <a:lstStyle/>
          <a:p>
            <a:r>
              <a:rPr lang="en-US" sz="2400" b="1" dirty="0"/>
              <a:t>Drag  =   ½   x   Air Density  x   Velocity </a:t>
            </a:r>
            <a:r>
              <a:rPr lang="en-US" sz="2400" b="1" baseline="30000" dirty="0"/>
              <a:t>2</a:t>
            </a:r>
            <a:r>
              <a:rPr lang="en-US" sz="2400" b="1" dirty="0"/>
              <a:t>   x   </a:t>
            </a:r>
            <a:r>
              <a:rPr lang="en-US" sz="2400" b="1" dirty="0" err="1"/>
              <a:t>Cd</a:t>
            </a:r>
            <a:r>
              <a:rPr lang="en-US" sz="2400" b="1" dirty="0"/>
              <a:t>   x   Ref Area</a:t>
            </a:r>
          </a:p>
        </p:txBody>
      </p:sp>
      <p:sp>
        <p:nvSpPr>
          <p:cNvPr id="8" name="TextBox 7"/>
          <p:cNvSpPr txBox="1"/>
          <p:nvPr/>
        </p:nvSpPr>
        <p:spPr>
          <a:xfrm>
            <a:off x="1600200" y="2916569"/>
            <a:ext cx="9144000" cy="1569660"/>
          </a:xfrm>
          <a:prstGeom prst="rect">
            <a:avLst/>
          </a:prstGeom>
          <a:noFill/>
        </p:spPr>
        <p:txBody>
          <a:bodyPr wrap="square" rtlCol="0">
            <a:spAutoFit/>
          </a:bodyPr>
          <a:lstStyle/>
          <a:p>
            <a:r>
              <a:rPr lang="en-US" sz="2400" dirty="0"/>
              <a:t>The drag acting on the rocket is a function of its shape and size, as well as the air density, and velocity…</a:t>
            </a:r>
          </a:p>
          <a:p>
            <a:endParaRPr lang="en-US" sz="2400" dirty="0"/>
          </a:p>
          <a:p>
            <a:r>
              <a:rPr lang="en-US" sz="2400" dirty="0"/>
              <a:t>As the rocket speeds up, the drag acting on it increases.</a:t>
            </a:r>
          </a:p>
        </p:txBody>
      </p:sp>
      <p:sp>
        <p:nvSpPr>
          <p:cNvPr id="4" name="Slide Number Placeholder 3"/>
          <p:cNvSpPr>
            <a:spLocks noGrp="1"/>
          </p:cNvSpPr>
          <p:nvPr>
            <p:ph type="sldNum" sz="quarter" idx="12"/>
          </p:nvPr>
        </p:nvSpPr>
        <p:spPr/>
        <p:txBody>
          <a:bodyPr/>
          <a:lstStyle/>
          <a:p>
            <a:fld id="{F9F6B30B-CB57-43A3-A176-F29CAAF84654}" type="slidenum">
              <a:rPr lang="en-US" smtClean="0"/>
              <a:t>53</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676400" y="228600"/>
            <a:ext cx="8229600" cy="777875"/>
          </a:xfrm>
        </p:spPr>
        <p:txBody>
          <a:bodyPr>
            <a:normAutofit/>
          </a:bodyPr>
          <a:lstStyle/>
          <a:p>
            <a:r>
              <a:rPr lang="en-US" sz="3600" dirty="0"/>
              <a:t>Terminal Velocity</a:t>
            </a:r>
          </a:p>
        </p:txBody>
      </p:sp>
      <p:sp>
        <p:nvSpPr>
          <p:cNvPr id="3" name="TextBox 2"/>
          <p:cNvSpPr txBox="1"/>
          <p:nvPr/>
        </p:nvSpPr>
        <p:spPr>
          <a:xfrm>
            <a:off x="762000" y="1905000"/>
            <a:ext cx="8726996" cy="1015663"/>
          </a:xfrm>
          <a:prstGeom prst="rect">
            <a:avLst/>
          </a:prstGeom>
          <a:noFill/>
        </p:spPr>
        <p:txBody>
          <a:bodyPr wrap="square" rtlCol="0">
            <a:spAutoFit/>
          </a:bodyPr>
          <a:lstStyle/>
          <a:p>
            <a:r>
              <a:rPr lang="en-US" sz="2000" b="1" dirty="0"/>
              <a:t>                                  ( Thrust   -  Drag   -   ( Weight  x  Sin (Flt Path) )</a:t>
            </a:r>
          </a:p>
          <a:p>
            <a:r>
              <a:rPr lang="en-US" sz="2000" b="1" dirty="0"/>
              <a:t>Acceleration    =     --------------------------------------------------------------------</a:t>
            </a:r>
          </a:p>
          <a:p>
            <a:r>
              <a:rPr lang="en-US" sz="2000" b="1" dirty="0"/>
              <a:t>			                          Mass</a:t>
            </a:r>
          </a:p>
        </p:txBody>
      </p:sp>
      <p:sp>
        <p:nvSpPr>
          <p:cNvPr id="6" name="TextBox 5"/>
          <p:cNvSpPr txBox="1"/>
          <p:nvPr/>
        </p:nvSpPr>
        <p:spPr>
          <a:xfrm>
            <a:off x="762000" y="3311356"/>
            <a:ext cx="6477000" cy="1015663"/>
          </a:xfrm>
          <a:prstGeom prst="rect">
            <a:avLst/>
          </a:prstGeom>
          <a:noFill/>
        </p:spPr>
        <p:txBody>
          <a:bodyPr wrap="square" rtlCol="0">
            <a:spAutoFit/>
          </a:bodyPr>
          <a:lstStyle/>
          <a:p>
            <a:r>
              <a:rPr lang="en-US" sz="2000" b="1" dirty="0"/>
              <a:t>                                  (  - Drag   -   ( - Weight ))</a:t>
            </a:r>
          </a:p>
          <a:p>
            <a:r>
              <a:rPr lang="en-US" sz="2000" b="1" dirty="0"/>
              <a:t>Acceleration    =     -----------------------------------</a:t>
            </a:r>
          </a:p>
          <a:p>
            <a:r>
              <a:rPr lang="en-US" sz="2000" b="1" dirty="0"/>
              <a:t>		                      Mass</a:t>
            </a:r>
          </a:p>
        </p:txBody>
      </p:sp>
      <p:sp>
        <p:nvSpPr>
          <p:cNvPr id="7" name="TextBox 6"/>
          <p:cNvSpPr txBox="1"/>
          <p:nvPr/>
        </p:nvSpPr>
        <p:spPr>
          <a:xfrm>
            <a:off x="762000" y="4766442"/>
            <a:ext cx="6781800" cy="1015663"/>
          </a:xfrm>
          <a:prstGeom prst="rect">
            <a:avLst/>
          </a:prstGeom>
          <a:noFill/>
        </p:spPr>
        <p:txBody>
          <a:bodyPr wrap="square" rtlCol="0">
            <a:spAutoFit/>
          </a:bodyPr>
          <a:lstStyle/>
          <a:p>
            <a:r>
              <a:rPr lang="en-US" sz="2000" b="1" dirty="0"/>
              <a:t>                                     (  - Drag   +   Weight )</a:t>
            </a:r>
          </a:p>
          <a:p>
            <a:r>
              <a:rPr lang="en-US" sz="2000" b="1" dirty="0"/>
              <a:t>Acceleration    =     ------------------------------------</a:t>
            </a:r>
          </a:p>
          <a:p>
            <a:r>
              <a:rPr lang="en-US" sz="2000" b="1" dirty="0"/>
              <a:t>		                      Mass</a:t>
            </a:r>
          </a:p>
        </p:txBody>
      </p:sp>
      <p:sp>
        <p:nvSpPr>
          <p:cNvPr id="4" name="Slide Number Placeholder 3"/>
          <p:cNvSpPr>
            <a:spLocks noGrp="1"/>
          </p:cNvSpPr>
          <p:nvPr>
            <p:ph type="sldNum" sz="quarter" idx="12"/>
          </p:nvPr>
        </p:nvSpPr>
        <p:spPr/>
        <p:txBody>
          <a:bodyPr/>
          <a:lstStyle/>
          <a:p>
            <a:fld id="{F9F6B30B-CB57-43A3-A176-F29CAAF84654}" type="slidenum">
              <a:rPr lang="en-US" smtClean="0"/>
              <a:t>54</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676400" y="228600"/>
            <a:ext cx="8229600" cy="777875"/>
          </a:xfrm>
        </p:spPr>
        <p:txBody>
          <a:bodyPr>
            <a:normAutofit/>
          </a:bodyPr>
          <a:lstStyle/>
          <a:p>
            <a:r>
              <a:rPr lang="en-US" sz="3600" dirty="0"/>
              <a:t>Terminal Velocity</a:t>
            </a:r>
          </a:p>
        </p:txBody>
      </p:sp>
      <p:sp>
        <p:nvSpPr>
          <p:cNvPr id="3" name="TextBox 2"/>
          <p:cNvSpPr txBox="1"/>
          <p:nvPr/>
        </p:nvSpPr>
        <p:spPr>
          <a:xfrm>
            <a:off x="762000" y="1905000"/>
            <a:ext cx="8726996" cy="1015663"/>
          </a:xfrm>
          <a:prstGeom prst="rect">
            <a:avLst/>
          </a:prstGeom>
          <a:noFill/>
        </p:spPr>
        <p:txBody>
          <a:bodyPr wrap="square" rtlCol="0">
            <a:spAutoFit/>
          </a:bodyPr>
          <a:lstStyle/>
          <a:p>
            <a:r>
              <a:rPr lang="en-US" sz="2000" b="1" dirty="0"/>
              <a:t>                                  ( Thrust   -  Drag   -   ( Weight  x  Sin (Flt Path) )</a:t>
            </a:r>
          </a:p>
          <a:p>
            <a:r>
              <a:rPr lang="en-US" sz="2000" b="1" dirty="0"/>
              <a:t>Acceleration    =     --------------------------------------------------------------------</a:t>
            </a:r>
          </a:p>
          <a:p>
            <a:r>
              <a:rPr lang="en-US" sz="2000" b="1" dirty="0"/>
              <a:t>			                          Mass</a:t>
            </a:r>
          </a:p>
        </p:txBody>
      </p:sp>
      <p:sp>
        <p:nvSpPr>
          <p:cNvPr id="6" name="TextBox 5"/>
          <p:cNvSpPr txBox="1"/>
          <p:nvPr/>
        </p:nvSpPr>
        <p:spPr>
          <a:xfrm>
            <a:off x="762000" y="3311356"/>
            <a:ext cx="6477000" cy="1015663"/>
          </a:xfrm>
          <a:prstGeom prst="rect">
            <a:avLst/>
          </a:prstGeom>
          <a:noFill/>
        </p:spPr>
        <p:txBody>
          <a:bodyPr wrap="square" rtlCol="0">
            <a:spAutoFit/>
          </a:bodyPr>
          <a:lstStyle/>
          <a:p>
            <a:r>
              <a:rPr lang="en-US" sz="2000" b="1" dirty="0"/>
              <a:t>                                  (  - Drag   -   ( - Weight ))</a:t>
            </a:r>
          </a:p>
          <a:p>
            <a:r>
              <a:rPr lang="en-US" sz="2000" b="1" dirty="0"/>
              <a:t>Acceleration    =     -----------------------------------</a:t>
            </a:r>
          </a:p>
          <a:p>
            <a:r>
              <a:rPr lang="en-US" sz="2000" b="1" dirty="0"/>
              <a:t>		                      Mass</a:t>
            </a:r>
          </a:p>
        </p:txBody>
      </p:sp>
      <p:sp>
        <p:nvSpPr>
          <p:cNvPr id="7" name="TextBox 6"/>
          <p:cNvSpPr txBox="1"/>
          <p:nvPr/>
        </p:nvSpPr>
        <p:spPr>
          <a:xfrm>
            <a:off x="762000" y="4766442"/>
            <a:ext cx="6781800" cy="1015663"/>
          </a:xfrm>
          <a:prstGeom prst="rect">
            <a:avLst/>
          </a:prstGeom>
          <a:noFill/>
        </p:spPr>
        <p:txBody>
          <a:bodyPr wrap="square" rtlCol="0">
            <a:spAutoFit/>
          </a:bodyPr>
          <a:lstStyle/>
          <a:p>
            <a:r>
              <a:rPr lang="en-US" sz="2000" b="1" dirty="0"/>
              <a:t>                                     (  - Drag   +   Weight )</a:t>
            </a:r>
          </a:p>
          <a:p>
            <a:r>
              <a:rPr lang="en-US" sz="2000" b="1" dirty="0"/>
              <a:t>Acceleration    =     ------------------------------------</a:t>
            </a:r>
          </a:p>
          <a:p>
            <a:r>
              <a:rPr lang="en-US" sz="2000" b="1" dirty="0"/>
              <a:t>		                      Mass</a:t>
            </a:r>
          </a:p>
        </p:txBody>
      </p:sp>
      <p:sp>
        <p:nvSpPr>
          <p:cNvPr id="4" name="Slide Number Placeholder 3"/>
          <p:cNvSpPr>
            <a:spLocks noGrp="1"/>
          </p:cNvSpPr>
          <p:nvPr>
            <p:ph type="sldNum" sz="quarter" idx="12"/>
          </p:nvPr>
        </p:nvSpPr>
        <p:spPr/>
        <p:txBody>
          <a:bodyPr/>
          <a:lstStyle/>
          <a:p>
            <a:fld id="{F9F6B30B-CB57-43A3-A176-F29CAAF84654}" type="slidenum">
              <a:rPr lang="en-US" smtClean="0"/>
              <a:t>55</a:t>
            </a:fld>
            <a:endParaRPr lang="en-US"/>
          </a:p>
        </p:txBody>
      </p:sp>
      <p:cxnSp>
        <p:nvCxnSpPr>
          <p:cNvPr id="8" name="Straight Connector 7">
            <a:extLst>
              <a:ext uri="{FF2B5EF4-FFF2-40B4-BE49-F238E27FC236}">
                <a16:creationId xmlns:a16="http://schemas.microsoft.com/office/drawing/2014/main" id="{C6F94075-A736-440D-9568-92E4F20706BD}"/>
              </a:ext>
            </a:extLst>
          </p:cNvPr>
          <p:cNvCxnSpPr>
            <a:cxnSpLocks/>
          </p:cNvCxnSpPr>
          <p:nvPr/>
        </p:nvCxnSpPr>
        <p:spPr>
          <a:xfrm flipV="1">
            <a:off x="3048000" y="1993776"/>
            <a:ext cx="1219200" cy="29222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5D09BADB-430C-4595-AC92-FEA55A9C069C}"/>
              </a:ext>
            </a:extLst>
          </p:cNvPr>
          <p:cNvSpPr txBox="1"/>
          <p:nvPr/>
        </p:nvSpPr>
        <p:spPr>
          <a:xfrm>
            <a:off x="9296400" y="1905000"/>
            <a:ext cx="2590800" cy="923330"/>
          </a:xfrm>
          <a:prstGeom prst="rect">
            <a:avLst/>
          </a:prstGeom>
          <a:noFill/>
        </p:spPr>
        <p:txBody>
          <a:bodyPr wrap="square" rtlCol="0">
            <a:spAutoFit/>
          </a:bodyPr>
          <a:lstStyle/>
          <a:p>
            <a:r>
              <a:rPr lang="en-US" dirty="0"/>
              <a:t>This analysis assumes the rocket is coasting so thrust is zero.</a:t>
            </a:r>
          </a:p>
        </p:txBody>
      </p:sp>
    </p:spTree>
    <p:extLst>
      <p:ext uri="{BB962C8B-B14F-4D97-AF65-F5344CB8AC3E}">
        <p14:creationId xmlns:p14="http://schemas.microsoft.com/office/powerpoint/2010/main" val="3980891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676400" y="228600"/>
            <a:ext cx="8229600" cy="777875"/>
          </a:xfrm>
        </p:spPr>
        <p:txBody>
          <a:bodyPr>
            <a:normAutofit/>
          </a:bodyPr>
          <a:lstStyle/>
          <a:p>
            <a:r>
              <a:rPr lang="en-US" sz="3600" dirty="0"/>
              <a:t>Terminal Velocity</a:t>
            </a:r>
          </a:p>
        </p:txBody>
      </p:sp>
      <p:sp>
        <p:nvSpPr>
          <p:cNvPr id="3" name="TextBox 2"/>
          <p:cNvSpPr txBox="1"/>
          <p:nvPr/>
        </p:nvSpPr>
        <p:spPr>
          <a:xfrm>
            <a:off x="762000" y="1905000"/>
            <a:ext cx="8726996" cy="1015663"/>
          </a:xfrm>
          <a:prstGeom prst="rect">
            <a:avLst/>
          </a:prstGeom>
          <a:noFill/>
        </p:spPr>
        <p:txBody>
          <a:bodyPr wrap="square" rtlCol="0">
            <a:spAutoFit/>
          </a:bodyPr>
          <a:lstStyle/>
          <a:p>
            <a:r>
              <a:rPr lang="en-US" sz="2000" b="1" dirty="0"/>
              <a:t>                                  ( Thrust   -  Drag   -   ( Weight  x  Sin (Flt Path) )</a:t>
            </a:r>
          </a:p>
          <a:p>
            <a:r>
              <a:rPr lang="en-US" sz="2000" b="1" dirty="0"/>
              <a:t>Acceleration    =     --------------------------------------------------------------------</a:t>
            </a:r>
          </a:p>
          <a:p>
            <a:r>
              <a:rPr lang="en-US" sz="2000" b="1" dirty="0"/>
              <a:t>			                          Mass</a:t>
            </a:r>
          </a:p>
        </p:txBody>
      </p:sp>
      <p:sp>
        <p:nvSpPr>
          <p:cNvPr id="6" name="TextBox 5"/>
          <p:cNvSpPr txBox="1"/>
          <p:nvPr/>
        </p:nvSpPr>
        <p:spPr>
          <a:xfrm>
            <a:off x="762000" y="3311356"/>
            <a:ext cx="6477000" cy="1015663"/>
          </a:xfrm>
          <a:prstGeom prst="rect">
            <a:avLst/>
          </a:prstGeom>
          <a:noFill/>
        </p:spPr>
        <p:txBody>
          <a:bodyPr wrap="square" rtlCol="0">
            <a:spAutoFit/>
          </a:bodyPr>
          <a:lstStyle/>
          <a:p>
            <a:r>
              <a:rPr lang="en-US" sz="2000" b="1" dirty="0"/>
              <a:t>                                  (  - Drag   -   ( - Weight ))</a:t>
            </a:r>
          </a:p>
          <a:p>
            <a:r>
              <a:rPr lang="en-US" sz="2000" b="1" dirty="0"/>
              <a:t>Acceleration    =     -----------------------------------</a:t>
            </a:r>
          </a:p>
          <a:p>
            <a:r>
              <a:rPr lang="en-US" sz="2000" b="1" dirty="0"/>
              <a:t>		                      Mass</a:t>
            </a:r>
          </a:p>
        </p:txBody>
      </p:sp>
      <p:sp>
        <p:nvSpPr>
          <p:cNvPr id="7" name="TextBox 6"/>
          <p:cNvSpPr txBox="1"/>
          <p:nvPr/>
        </p:nvSpPr>
        <p:spPr>
          <a:xfrm>
            <a:off x="762000" y="4766442"/>
            <a:ext cx="6781800" cy="1015663"/>
          </a:xfrm>
          <a:prstGeom prst="rect">
            <a:avLst/>
          </a:prstGeom>
          <a:noFill/>
        </p:spPr>
        <p:txBody>
          <a:bodyPr wrap="square" rtlCol="0">
            <a:spAutoFit/>
          </a:bodyPr>
          <a:lstStyle/>
          <a:p>
            <a:r>
              <a:rPr lang="en-US" sz="2000" b="1" dirty="0"/>
              <a:t>                                     (  - Drag   +   Weight )</a:t>
            </a:r>
          </a:p>
          <a:p>
            <a:r>
              <a:rPr lang="en-US" sz="2000" b="1" dirty="0"/>
              <a:t>Acceleration    =     ------------------------------------</a:t>
            </a:r>
          </a:p>
          <a:p>
            <a:r>
              <a:rPr lang="en-US" sz="2000" b="1" dirty="0"/>
              <a:t>		                      Mass</a:t>
            </a:r>
          </a:p>
        </p:txBody>
      </p:sp>
      <p:sp>
        <p:nvSpPr>
          <p:cNvPr id="4" name="Slide Number Placeholder 3"/>
          <p:cNvSpPr>
            <a:spLocks noGrp="1"/>
          </p:cNvSpPr>
          <p:nvPr>
            <p:ph type="sldNum" sz="quarter" idx="12"/>
          </p:nvPr>
        </p:nvSpPr>
        <p:spPr/>
        <p:txBody>
          <a:bodyPr/>
          <a:lstStyle/>
          <a:p>
            <a:fld id="{F9F6B30B-CB57-43A3-A176-F29CAAF84654}" type="slidenum">
              <a:rPr lang="en-US" smtClean="0"/>
              <a:t>56</a:t>
            </a:fld>
            <a:endParaRPr lang="en-US"/>
          </a:p>
        </p:txBody>
      </p:sp>
      <p:cxnSp>
        <p:nvCxnSpPr>
          <p:cNvPr id="8" name="Straight Connector 7">
            <a:extLst>
              <a:ext uri="{FF2B5EF4-FFF2-40B4-BE49-F238E27FC236}">
                <a16:creationId xmlns:a16="http://schemas.microsoft.com/office/drawing/2014/main" id="{C6F94075-A736-440D-9568-92E4F20706BD}"/>
              </a:ext>
            </a:extLst>
          </p:cNvPr>
          <p:cNvCxnSpPr>
            <a:cxnSpLocks/>
          </p:cNvCxnSpPr>
          <p:nvPr/>
        </p:nvCxnSpPr>
        <p:spPr>
          <a:xfrm flipV="1">
            <a:off x="3048000" y="1993776"/>
            <a:ext cx="1219200" cy="29222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A5B0AB48-A9FB-4ABC-9779-0F3A7635CE81}"/>
              </a:ext>
            </a:extLst>
          </p:cNvPr>
          <p:cNvSpPr txBox="1"/>
          <p:nvPr/>
        </p:nvSpPr>
        <p:spPr>
          <a:xfrm>
            <a:off x="6832600" y="3429000"/>
            <a:ext cx="3810000" cy="923330"/>
          </a:xfrm>
          <a:prstGeom prst="rect">
            <a:avLst/>
          </a:prstGeom>
          <a:noFill/>
        </p:spPr>
        <p:txBody>
          <a:bodyPr wrap="square" rtlCol="0">
            <a:spAutoFit/>
          </a:bodyPr>
          <a:lstStyle/>
          <a:p>
            <a:r>
              <a:rPr lang="en-US" dirty="0"/>
              <a:t>We will assume the rocket is falling straight down towards the earth.  Sine (-90) =  - 1.0</a:t>
            </a:r>
          </a:p>
        </p:txBody>
      </p:sp>
      <p:sp>
        <p:nvSpPr>
          <p:cNvPr id="9" name="Oval 8">
            <a:extLst>
              <a:ext uri="{FF2B5EF4-FFF2-40B4-BE49-F238E27FC236}">
                <a16:creationId xmlns:a16="http://schemas.microsoft.com/office/drawing/2014/main" id="{BB61E863-C954-4CDB-9436-DDB37006DA13}"/>
              </a:ext>
            </a:extLst>
          </p:cNvPr>
          <p:cNvSpPr/>
          <p:nvPr/>
        </p:nvSpPr>
        <p:spPr bwMode="auto">
          <a:xfrm>
            <a:off x="6832600" y="1784204"/>
            <a:ext cx="2235200" cy="635168"/>
          </a:xfrm>
          <a:prstGeom prst="ellipse">
            <a:avLst/>
          </a:prstGeom>
          <a:noFill/>
          <a:ln w="3810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endParaRPr lang="en-US" sz="2800" dirty="0">
              <a:solidFill>
                <a:schemeClr val="tx1"/>
              </a:solidFill>
              <a:effectLst>
                <a:outerShdw blurRad="38100" dist="38100" dir="2700000" algn="tl">
                  <a:srgbClr val="000000">
                    <a:alpha val="43137"/>
                  </a:srgbClr>
                </a:outerShdw>
              </a:effectLst>
              <a:latin typeface="Segoe" pitchFamily="34" charset="0"/>
            </a:endParaRPr>
          </a:p>
        </p:txBody>
      </p:sp>
      <p:sp>
        <p:nvSpPr>
          <p:cNvPr id="11" name="Oval 10">
            <a:extLst>
              <a:ext uri="{FF2B5EF4-FFF2-40B4-BE49-F238E27FC236}">
                <a16:creationId xmlns:a16="http://schemas.microsoft.com/office/drawing/2014/main" id="{CFAD8733-8656-4EA3-8271-FBC512021831}"/>
              </a:ext>
            </a:extLst>
          </p:cNvPr>
          <p:cNvSpPr/>
          <p:nvPr/>
        </p:nvSpPr>
        <p:spPr bwMode="auto">
          <a:xfrm>
            <a:off x="4267740" y="3260219"/>
            <a:ext cx="2183321" cy="558968"/>
          </a:xfrm>
          <a:prstGeom prst="ellipse">
            <a:avLst/>
          </a:prstGeom>
          <a:noFill/>
          <a:ln w="3810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endParaRPr lang="en-US" sz="2800" dirty="0">
              <a:solidFill>
                <a:schemeClr val="tx1"/>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1338329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676400" y="228600"/>
            <a:ext cx="8229600" cy="777875"/>
          </a:xfrm>
        </p:spPr>
        <p:txBody>
          <a:bodyPr>
            <a:normAutofit/>
          </a:bodyPr>
          <a:lstStyle/>
          <a:p>
            <a:r>
              <a:rPr lang="en-US" sz="3600" dirty="0"/>
              <a:t>Terminal Velocity</a:t>
            </a:r>
          </a:p>
        </p:txBody>
      </p:sp>
      <p:sp>
        <p:nvSpPr>
          <p:cNvPr id="3" name="TextBox 2"/>
          <p:cNvSpPr txBox="1"/>
          <p:nvPr/>
        </p:nvSpPr>
        <p:spPr>
          <a:xfrm>
            <a:off x="762000" y="1905000"/>
            <a:ext cx="8726996" cy="1015663"/>
          </a:xfrm>
          <a:prstGeom prst="rect">
            <a:avLst/>
          </a:prstGeom>
          <a:noFill/>
        </p:spPr>
        <p:txBody>
          <a:bodyPr wrap="square" rtlCol="0">
            <a:spAutoFit/>
          </a:bodyPr>
          <a:lstStyle/>
          <a:p>
            <a:r>
              <a:rPr lang="en-US" sz="2000" b="1" dirty="0"/>
              <a:t>                                  ( Thrust   -  Drag   -   ( Weight  x  Sin (Flt Path) )</a:t>
            </a:r>
          </a:p>
          <a:p>
            <a:r>
              <a:rPr lang="en-US" sz="2000" b="1" dirty="0"/>
              <a:t>Acceleration    =     --------------------------------------------------------------------</a:t>
            </a:r>
          </a:p>
          <a:p>
            <a:r>
              <a:rPr lang="en-US" sz="2000" b="1" dirty="0"/>
              <a:t>			                          Mass</a:t>
            </a:r>
          </a:p>
        </p:txBody>
      </p:sp>
      <p:sp>
        <p:nvSpPr>
          <p:cNvPr id="6" name="TextBox 5"/>
          <p:cNvSpPr txBox="1"/>
          <p:nvPr/>
        </p:nvSpPr>
        <p:spPr>
          <a:xfrm>
            <a:off x="762000" y="3311356"/>
            <a:ext cx="6477000" cy="1015663"/>
          </a:xfrm>
          <a:prstGeom prst="rect">
            <a:avLst/>
          </a:prstGeom>
          <a:noFill/>
        </p:spPr>
        <p:txBody>
          <a:bodyPr wrap="square" rtlCol="0">
            <a:spAutoFit/>
          </a:bodyPr>
          <a:lstStyle/>
          <a:p>
            <a:r>
              <a:rPr lang="en-US" sz="2000" b="1" dirty="0"/>
              <a:t>                                  (  - Drag   -   ( - Weight ))</a:t>
            </a:r>
          </a:p>
          <a:p>
            <a:r>
              <a:rPr lang="en-US" sz="2000" b="1" dirty="0"/>
              <a:t>Acceleration    =     -----------------------------------</a:t>
            </a:r>
          </a:p>
          <a:p>
            <a:r>
              <a:rPr lang="en-US" sz="2000" b="1" dirty="0"/>
              <a:t>		                      Mass</a:t>
            </a:r>
          </a:p>
        </p:txBody>
      </p:sp>
      <p:sp>
        <p:nvSpPr>
          <p:cNvPr id="7" name="TextBox 6"/>
          <p:cNvSpPr txBox="1"/>
          <p:nvPr/>
        </p:nvSpPr>
        <p:spPr>
          <a:xfrm>
            <a:off x="762000" y="4766442"/>
            <a:ext cx="6781800" cy="1015663"/>
          </a:xfrm>
          <a:prstGeom prst="rect">
            <a:avLst/>
          </a:prstGeom>
          <a:noFill/>
        </p:spPr>
        <p:txBody>
          <a:bodyPr wrap="square" rtlCol="0">
            <a:spAutoFit/>
          </a:bodyPr>
          <a:lstStyle/>
          <a:p>
            <a:r>
              <a:rPr lang="en-US" sz="2000" b="1" dirty="0"/>
              <a:t>                                     (  - Drag   +   Weight )</a:t>
            </a:r>
          </a:p>
          <a:p>
            <a:r>
              <a:rPr lang="en-US" sz="2000" b="1" dirty="0"/>
              <a:t>Acceleration    =     ------------------------------------</a:t>
            </a:r>
          </a:p>
          <a:p>
            <a:r>
              <a:rPr lang="en-US" sz="2000" b="1" dirty="0"/>
              <a:t>		                      Mass</a:t>
            </a:r>
          </a:p>
        </p:txBody>
      </p:sp>
      <p:sp>
        <p:nvSpPr>
          <p:cNvPr id="4" name="Slide Number Placeholder 3"/>
          <p:cNvSpPr>
            <a:spLocks noGrp="1"/>
          </p:cNvSpPr>
          <p:nvPr>
            <p:ph type="sldNum" sz="quarter" idx="12"/>
          </p:nvPr>
        </p:nvSpPr>
        <p:spPr/>
        <p:txBody>
          <a:bodyPr/>
          <a:lstStyle/>
          <a:p>
            <a:fld id="{F9F6B30B-CB57-43A3-A176-F29CAAF84654}" type="slidenum">
              <a:rPr lang="en-US" smtClean="0"/>
              <a:t>57</a:t>
            </a:fld>
            <a:endParaRPr lang="en-US"/>
          </a:p>
        </p:txBody>
      </p:sp>
      <p:cxnSp>
        <p:nvCxnSpPr>
          <p:cNvPr id="8" name="Straight Connector 7">
            <a:extLst>
              <a:ext uri="{FF2B5EF4-FFF2-40B4-BE49-F238E27FC236}">
                <a16:creationId xmlns:a16="http://schemas.microsoft.com/office/drawing/2014/main" id="{C6F94075-A736-440D-9568-92E4F20706BD}"/>
              </a:ext>
            </a:extLst>
          </p:cNvPr>
          <p:cNvCxnSpPr>
            <a:cxnSpLocks/>
          </p:cNvCxnSpPr>
          <p:nvPr/>
        </p:nvCxnSpPr>
        <p:spPr>
          <a:xfrm flipV="1">
            <a:off x="3048000" y="1993776"/>
            <a:ext cx="1219200" cy="29222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A5B0AB48-A9FB-4ABC-9779-0F3A7635CE81}"/>
              </a:ext>
            </a:extLst>
          </p:cNvPr>
          <p:cNvSpPr txBox="1"/>
          <p:nvPr/>
        </p:nvSpPr>
        <p:spPr>
          <a:xfrm>
            <a:off x="6832600" y="4858775"/>
            <a:ext cx="3810000" cy="646331"/>
          </a:xfrm>
          <a:prstGeom prst="rect">
            <a:avLst/>
          </a:prstGeom>
          <a:noFill/>
        </p:spPr>
        <p:txBody>
          <a:bodyPr wrap="square" rtlCol="0">
            <a:spAutoFit/>
          </a:bodyPr>
          <a:lstStyle/>
          <a:p>
            <a:r>
              <a:rPr lang="en-US" dirty="0"/>
              <a:t>A negative times a negative is a positive.</a:t>
            </a:r>
          </a:p>
        </p:txBody>
      </p:sp>
      <p:sp>
        <p:nvSpPr>
          <p:cNvPr id="11" name="Oval 10">
            <a:extLst>
              <a:ext uri="{FF2B5EF4-FFF2-40B4-BE49-F238E27FC236}">
                <a16:creationId xmlns:a16="http://schemas.microsoft.com/office/drawing/2014/main" id="{CFAD8733-8656-4EA3-8271-FBC512021831}"/>
              </a:ext>
            </a:extLst>
          </p:cNvPr>
          <p:cNvSpPr/>
          <p:nvPr/>
        </p:nvSpPr>
        <p:spPr bwMode="auto">
          <a:xfrm>
            <a:off x="4267740" y="3260219"/>
            <a:ext cx="2183321" cy="558968"/>
          </a:xfrm>
          <a:prstGeom prst="ellipse">
            <a:avLst/>
          </a:prstGeom>
          <a:noFill/>
          <a:ln w="3810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endParaRPr lang="en-US" sz="2800" dirty="0">
              <a:solidFill>
                <a:schemeClr val="tx1"/>
              </a:solidFill>
              <a:effectLst>
                <a:outerShdw blurRad="38100" dist="38100" dir="2700000" algn="tl">
                  <a:srgbClr val="000000">
                    <a:alpha val="43137"/>
                  </a:srgbClr>
                </a:outerShdw>
              </a:effectLst>
              <a:latin typeface="Segoe" pitchFamily="34" charset="0"/>
            </a:endParaRPr>
          </a:p>
        </p:txBody>
      </p:sp>
      <p:sp>
        <p:nvSpPr>
          <p:cNvPr id="12" name="Oval 11">
            <a:extLst>
              <a:ext uri="{FF2B5EF4-FFF2-40B4-BE49-F238E27FC236}">
                <a16:creationId xmlns:a16="http://schemas.microsoft.com/office/drawing/2014/main" id="{2DD70D84-BF47-416D-92F2-DB2104412CB9}"/>
              </a:ext>
            </a:extLst>
          </p:cNvPr>
          <p:cNvSpPr/>
          <p:nvPr/>
        </p:nvSpPr>
        <p:spPr bwMode="auto">
          <a:xfrm>
            <a:off x="4420140" y="4698832"/>
            <a:ext cx="2030921" cy="558968"/>
          </a:xfrm>
          <a:prstGeom prst="ellipse">
            <a:avLst/>
          </a:prstGeom>
          <a:noFill/>
          <a:ln w="3810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endParaRPr lang="en-US" sz="2800" dirty="0">
              <a:solidFill>
                <a:schemeClr val="tx1"/>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1275937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676400" y="228600"/>
            <a:ext cx="8229600" cy="777875"/>
          </a:xfrm>
        </p:spPr>
        <p:txBody>
          <a:bodyPr>
            <a:normAutofit/>
          </a:bodyPr>
          <a:lstStyle/>
          <a:p>
            <a:r>
              <a:rPr lang="en-US" sz="3600" dirty="0"/>
              <a:t>Terminal Velocity</a:t>
            </a:r>
          </a:p>
        </p:txBody>
      </p:sp>
      <p:sp>
        <p:nvSpPr>
          <p:cNvPr id="3" name="TextBox 2"/>
          <p:cNvSpPr txBox="1"/>
          <p:nvPr/>
        </p:nvSpPr>
        <p:spPr>
          <a:xfrm>
            <a:off x="762000" y="1905000"/>
            <a:ext cx="8726996" cy="1015663"/>
          </a:xfrm>
          <a:prstGeom prst="rect">
            <a:avLst/>
          </a:prstGeom>
          <a:noFill/>
        </p:spPr>
        <p:txBody>
          <a:bodyPr wrap="square" rtlCol="0">
            <a:spAutoFit/>
          </a:bodyPr>
          <a:lstStyle/>
          <a:p>
            <a:r>
              <a:rPr lang="en-US" sz="2000" b="1" dirty="0"/>
              <a:t>                                  ( Thrust   -  Drag   -   ( Weight  x  Sin (Flt Path) )</a:t>
            </a:r>
          </a:p>
          <a:p>
            <a:r>
              <a:rPr lang="en-US" sz="2000" b="1" dirty="0"/>
              <a:t>Acceleration    =     --------------------------------------------------------------------</a:t>
            </a:r>
          </a:p>
          <a:p>
            <a:r>
              <a:rPr lang="en-US" sz="2000" b="1" dirty="0"/>
              <a:t>			                          Mass</a:t>
            </a:r>
          </a:p>
        </p:txBody>
      </p:sp>
      <p:sp>
        <p:nvSpPr>
          <p:cNvPr id="6" name="TextBox 5"/>
          <p:cNvSpPr txBox="1"/>
          <p:nvPr/>
        </p:nvSpPr>
        <p:spPr>
          <a:xfrm>
            <a:off x="762000" y="3311356"/>
            <a:ext cx="6477000" cy="1015663"/>
          </a:xfrm>
          <a:prstGeom prst="rect">
            <a:avLst/>
          </a:prstGeom>
          <a:noFill/>
        </p:spPr>
        <p:txBody>
          <a:bodyPr wrap="square" rtlCol="0">
            <a:spAutoFit/>
          </a:bodyPr>
          <a:lstStyle/>
          <a:p>
            <a:r>
              <a:rPr lang="en-US" sz="2000" b="1" dirty="0"/>
              <a:t>                                  (  - Drag   -   ( - Weight ))</a:t>
            </a:r>
          </a:p>
          <a:p>
            <a:r>
              <a:rPr lang="en-US" sz="2000" b="1" dirty="0"/>
              <a:t>Acceleration    =     -----------------------------------</a:t>
            </a:r>
          </a:p>
          <a:p>
            <a:r>
              <a:rPr lang="en-US" sz="2000" b="1" dirty="0"/>
              <a:t>		                      Mass</a:t>
            </a:r>
          </a:p>
        </p:txBody>
      </p:sp>
      <p:sp>
        <p:nvSpPr>
          <p:cNvPr id="7" name="TextBox 6"/>
          <p:cNvSpPr txBox="1"/>
          <p:nvPr/>
        </p:nvSpPr>
        <p:spPr>
          <a:xfrm>
            <a:off x="762000" y="4766442"/>
            <a:ext cx="6781800" cy="1015663"/>
          </a:xfrm>
          <a:prstGeom prst="rect">
            <a:avLst/>
          </a:prstGeom>
          <a:noFill/>
        </p:spPr>
        <p:txBody>
          <a:bodyPr wrap="square" rtlCol="0">
            <a:spAutoFit/>
          </a:bodyPr>
          <a:lstStyle/>
          <a:p>
            <a:r>
              <a:rPr lang="en-US" sz="2000" b="1" dirty="0"/>
              <a:t>                                     (  - Drag   +   Weight )</a:t>
            </a:r>
          </a:p>
          <a:p>
            <a:r>
              <a:rPr lang="en-US" sz="2000" b="1" dirty="0"/>
              <a:t>Acceleration    =     ------------------------------------</a:t>
            </a:r>
          </a:p>
          <a:p>
            <a:r>
              <a:rPr lang="en-US" sz="2000" b="1" dirty="0"/>
              <a:t>		                      Mass</a:t>
            </a:r>
          </a:p>
        </p:txBody>
      </p:sp>
      <p:sp>
        <p:nvSpPr>
          <p:cNvPr id="4" name="Slide Number Placeholder 3"/>
          <p:cNvSpPr>
            <a:spLocks noGrp="1"/>
          </p:cNvSpPr>
          <p:nvPr>
            <p:ph type="sldNum" sz="quarter" idx="12"/>
          </p:nvPr>
        </p:nvSpPr>
        <p:spPr/>
        <p:txBody>
          <a:bodyPr/>
          <a:lstStyle/>
          <a:p>
            <a:fld id="{F9F6B30B-CB57-43A3-A176-F29CAAF84654}" type="slidenum">
              <a:rPr lang="en-US" smtClean="0"/>
              <a:t>58</a:t>
            </a:fld>
            <a:endParaRPr lang="en-US"/>
          </a:p>
        </p:txBody>
      </p:sp>
      <p:cxnSp>
        <p:nvCxnSpPr>
          <p:cNvPr id="8" name="Straight Connector 7">
            <a:extLst>
              <a:ext uri="{FF2B5EF4-FFF2-40B4-BE49-F238E27FC236}">
                <a16:creationId xmlns:a16="http://schemas.microsoft.com/office/drawing/2014/main" id="{C6F94075-A736-440D-9568-92E4F20706BD}"/>
              </a:ext>
            </a:extLst>
          </p:cNvPr>
          <p:cNvCxnSpPr>
            <a:cxnSpLocks/>
          </p:cNvCxnSpPr>
          <p:nvPr/>
        </p:nvCxnSpPr>
        <p:spPr>
          <a:xfrm flipV="1">
            <a:off x="3048000" y="1993776"/>
            <a:ext cx="1219200" cy="29222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2DD70D84-BF47-416D-92F2-DB2104412CB9}"/>
              </a:ext>
            </a:extLst>
          </p:cNvPr>
          <p:cNvSpPr/>
          <p:nvPr/>
        </p:nvSpPr>
        <p:spPr bwMode="auto">
          <a:xfrm>
            <a:off x="2895600" y="4698832"/>
            <a:ext cx="3555461" cy="558968"/>
          </a:xfrm>
          <a:prstGeom prst="ellipse">
            <a:avLst/>
          </a:prstGeom>
          <a:noFill/>
          <a:ln w="3810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endParaRPr lang="en-US" sz="2800" dirty="0">
              <a:solidFill>
                <a:schemeClr val="tx1"/>
              </a:solidFill>
              <a:effectLst>
                <a:outerShdw blurRad="38100" dist="38100" dir="2700000" algn="tl">
                  <a:srgbClr val="000000">
                    <a:alpha val="43137"/>
                  </a:srgbClr>
                </a:outerShdw>
              </a:effectLst>
              <a:latin typeface="Segoe" pitchFamily="34" charset="0"/>
            </a:endParaRPr>
          </a:p>
        </p:txBody>
      </p:sp>
      <p:sp>
        <p:nvSpPr>
          <p:cNvPr id="13" name="TextBox 12">
            <a:extLst>
              <a:ext uri="{FF2B5EF4-FFF2-40B4-BE49-F238E27FC236}">
                <a16:creationId xmlns:a16="http://schemas.microsoft.com/office/drawing/2014/main" id="{FAD768FD-447B-4337-AB1E-CD7709E5CE23}"/>
              </a:ext>
            </a:extLst>
          </p:cNvPr>
          <p:cNvSpPr txBox="1"/>
          <p:nvPr/>
        </p:nvSpPr>
        <p:spPr>
          <a:xfrm>
            <a:off x="7239000" y="4378156"/>
            <a:ext cx="4226260" cy="1477328"/>
          </a:xfrm>
          <a:prstGeom prst="rect">
            <a:avLst/>
          </a:prstGeom>
          <a:noFill/>
        </p:spPr>
        <p:txBody>
          <a:bodyPr wrap="square" rtlCol="0">
            <a:spAutoFit/>
          </a:bodyPr>
          <a:lstStyle/>
          <a:p>
            <a:r>
              <a:rPr lang="en-US" dirty="0"/>
              <a:t>When </a:t>
            </a:r>
            <a:r>
              <a:rPr lang="en-US" b="1" dirty="0"/>
              <a:t>Drag</a:t>
            </a:r>
            <a:r>
              <a:rPr lang="en-US" dirty="0"/>
              <a:t> is equal to </a:t>
            </a:r>
            <a:r>
              <a:rPr lang="en-US" b="1" dirty="0"/>
              <a:t>Weight</a:t>
            </a:r>
            <a:r>
              <a:rPr lang="en-US" dirty="0"/>
              <a:t>, the numerator becomes zero.</a:t>
            </a:r>
          </a:p>
          <a:p>
            <a:endParaRPr lang="en-US" dirty="0"/>
          </a:p>
          <a:p>
            <a:r>
              <a:rPr lang="en-US" dirty="0"/>
              <a:t>When the numerator is zero, the acceleration is zero.</a:t>
            </a:r>
          </a:p>
        </p:txBody>
      </p:sp>
    </p:spTree>
    <p:extLst>
      <p:ext uri="{BB962C8B-B14F-4D97-AF65-F5344CB8AC3E}">
        <p14:creationId xmlns:p14="http://schemas.microsoft.com/office/powerpoint/2010/main" val="2951004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676400" y="228600"/>
            <a:ext cx="8229600" cy="777875"/>
          </a:xfrm>
        </p:spPr>
        <p:txBody>
          <a:bodyPr>
            <a:normAutofit/>
          </a:bodyPr>
          <a:lstStyle/>
          <a:p>
            <a:r>
              <a:rPr lang="en-US" sz="3600" dirty="0"/>
              <a:t>Terminal Velocity</a:t>
            </a:r>
          </a:p>
        </p:txBody>
      </p:sp>
      <p:sp>
        <p:nvSpPr>
          <p:cNvPr id="7" name="TextBox 6"/>
          <p:cNvSpPr txBox="1"/>
          <p:nvPr/>
        </p:nvSpPr>
        <p:spPr>
          <a:xfrm>
            <a:off x="762000" y="1988486"/>
            <a:ext cx="6781800" cy="1015663"/>
          </a:xfrm>
          <a:prstGeom prst="rect">
            <a:avLst/>
          </a:prstGeom>
          <a:noFill/>
        </p:spPr>
        <p:txBody>
          <a:bodyPr wrap="square" rtlCol="0">
            <a:spAutoFit/>
          </a:bodyPr>
          <a:lstStyle/>
          <a:p>
            <a:r>
              <a:rPr lang="en-US" sz="2000" b="1" dirty="0"/>
              <a:t>                                     (  - 5 </a:t>
            </a:r>
            <a:r>
              <a:rPr lang="en-US" sz="2000" b="1" dirty="0" err="1"/>
              <a:t>lbs</a:t>
            </a:r>
            <a:r>
              <a:rPr lang="en-US" sz="2000" b="1" dirty="0"/>
              <a:t>   +   5 </a:t>
            </a:r>
            <a:r>
              <a:rPr lang="en-US" sz="2000" b="1" dirty="0" err="1"/>
              <a:t>lbs</a:t>
            </a:r>
            <a:r>
              <a:rPr lang="en-US" sz="2000" b="1" dirty="0"/>
              <a:t> )</a:t>
            </a:r>
          </a:p>
          <a:p>
            <a:r>
              <a:rPr lang="en-US" sz="2000" b="1" dirty="0"/>
              <a:t>Acceleration    =     ------------------------------------</a:t>
            </a:r>
          </a:p>
          <a:p>
            <a:r>
              <a:rPr lang="en-US" sz="2000" b="1" dirty="0"/>
              <a:t>		                      Mass</a:t>
            </a:r>
          </a:p>
        </p:txBody>
      </p:sp>
      <p:sp>
        <p:nvSpPr>
          <p:cNvPr id="4" name="Slide Number Placeholder 3"/>
          <p:cNvSpPr>
            <a:spLocks noGrp="1"/>
          </p:cNvSpPr>
          <p:nvPr>
            <p:ph type="sldNum" sz="quarter" idx="12"/>
          </p:nvPr>
        </p:nvSpPr>
        <p:spPr/>
        <p:txBody>
          <a:bodyPr/>
          <a:lstStyle/>
          <a:p>
            <a:fld id="{F9F6B30B-CB57-43A3-A176-F29CAAF84654}" type="slidenum">
              <a:rPr lang="en-US" smtClean="0"/>
              <a:t>59</a:t>
            </a:fld>
            <a:endParaRPr lang="en-US"/>
          </a:p>
        </p:txBody>
      </p:sp>
      <p:sp>
        <p:nvSpPr>
          <p:cNvPr id="12" name="Oval 11">
            <a:extLst>
              <a:ext uri="{FF2B5EF4-FFF2-40B4-BE49-F238E27FC236}">
                <a16:creationId xmlns:a16="http://schemas.microsoft.com/office/drawing/2014/main" id="{2DD70D84-BF47-416D-92F2-DB2104412CB9}"/>
              </a:ext>
            </a:extLst>
          </p:cNvPr>
          <p:cNvSpPr/>
          <p:nvPr/>
        </p:nvSpPr>
        <p:spPr bwMode="auto">
          <a:xfrm>
            <a:off x="2895600" y="1920876"/>
            <a:ext cx="3555461" cy="558968"/>
          </a:xfrm>
          <a:prstGeom prst="ellipse">
            <a:avLst/>
          </a:prstGeom>
          <a:noFill/>
          <a:ln w="3810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endParaRPr lang="en-US" sz="2800" dirty="0">
              <a:solidFill>
                <a:schemeClr val="tx1"/>
              </a:solidFill>
              <a:effectLst>
                <a:outerShdw blurRad="38100" dist="38100" dir="2700000" algn="tl">
                  <a:srgbClr val="000000">
                    <a:alpha val="43137"/>
                  </a:srgbClr>
                </a:outerShdw>
              </a:effectLst>
              <a:latin typeface="Segoe" pitchFamily="34" charset="0"/>
            </a:endParaRPr>
          </a:p>
        </p:txBody>
      </p:sp>
      <p:sp>
        <p:nvSpPr>
          <p:cNvPr id="13" name="TextBox 12">
            <a:extLst>
              <a:ext uri="{FF2B5EF4-FFF2-40B4-BE49-F238E27FC236}">
                <a16:creationId xmlns:a16="http://schemas.microsoft.com/office/drawing/2014/main" id="{FAD768FD-447B-4337-AB1E-CD7709E5CE23}"/>
              </a:ext>
            </a:extLst>
          </p:cNvPr>
          <p:cNvSpPr txBox="1"/>
          <p:nvPr/>
        </p:nvSpPr>
        <p:spPr>
          <a:xfrm>
            <a:off x="7239000" y="1600200"/>
            <a:ext cx="4226260" cy="1754326"/>
          </a:xfrm>
          <a:prstGeom prst="rect">
            <a:avLst/>
          </a:prstGeom>
          <a:noFill/>
        </p:spPr>
        <p:txBody>
          <a:bodyPr wrap="square" rtlCol="0">
            <a:spAutoFit/>
          </a:bodyPr>
          <a:lstStyle/>
          <a:p>
            <a:r>
              <a:rPr lang="en-US" b="1" dirty="0"/>
              <a:t>Drag</a:t>
            </a:r>
            <a:r>
              <a:rPr lang="en-US" dirty="0"/>
              <a:t> is always negative.  In this application, </a:t>
            </a:r>
            <a:r>
              <a:rPr lang="en-US" b="1" dirty="0"/>
              <a:t>weight</a:t>
            </a:r>
            <a:r>
              <a:rPr lang="en-US" dirty="0"/>
              <a:t> is positive when the object is falling downwards. </a:t>
            </a:r>
          </a:p>
          <a:p>
            <a:endParaRPr lang="en-US" dirty="0"/>
          </a:p>
          <a:p>
            <a:r>
              <a:rPr lang="en-US" dirty="0"/>
              <a:t>When the numerator is zero, the acceleration is zero.</a:t>
            </a:r>
          </a:p>
        </p:txBody>
      </p:sp>
      <p:sp>
        <p:nvSpPr>
          <p:cNvPr id="10" name="TextBox 9">
            <a:extLst>
              <a:ext uri="{FF2B5EF4-FFF2-40B4-BE49-F238E27FC236}">
                <a16:creationId xmlns:a16="http://schemas.microsoft.com/office/drawing/2014/main" id="{23209A2D-3EB3-4D19-AC82-865141D15A04}"/>
              </a:ext>
            </a:extLst>
          </p:cNvPr>
          <p:cNvSpPr txBox="1"/>
          <p:nvPr/>
        </p:nvSpPr>
        <p:spPr>
          <a:xfrm>
            <a:off x="762000" y="3657600"/>
            <a:ext cx="6781800" cy="1015663"/>
          </a:xfrm>
          <a:prstGeom prst="rect">
            <a:avLst/>
          </a:prstGeom>
          <a:noFill/>
        </p:spPr>
        <p:txBody>
          <a:bodyPr wrap="square" rtlCol="0">
            <a:spAutoFit/>
          </a:bodyPr>
          <a:lstStyle/>
          <a:p>
            <a:r>
              <a:rPr lang="en-US" sz="2000" b="1" dirty="0"/>
              <a:t>                                                   0</a:t>
            </a:r>
          </a:p>
          <a:p>
            <a:r>
              <a:rPr lang="en-US" sz="2000" b="1" dirty="0"/>
              <a:t>Acceleration    =     ----------------------------------</a:t>
            </a:r>
          </a:p>
          <a:p>
            <a:r>
              <a:rPr lang="en-US" sz="2000" b="1" dirty="0"/>
              <a:t>		                      Mass</a:t>
            </a:r>
          </a:p>
        </p:txBody>
      </p:sp>
      <p:grpSp>
        <p:nvGrpSpPr>
          <p:cNvPr id="5" name="Group 4">
            <a:extLst>
              <a:ext uri="{FF2B5EF4-FFF2-40B4-BE49-F238E27FC236}">
                <a16:creationId xmlns:a16="http://schemas.microsoft.com/office/drawing/2014/main" id="{944D27F3-12CE-4BC6-8046-D011AF2B4043}"/>
              </a:ext>
            </a:extLst>
          </p:cNvPr>
          <p:cNvGrpSpPr/>
          <p:nvPr/>
        </p:nvGrpSpPr>
        <p:grpSpPr>
          <a:xfrm>
            <a:off x="762000" y="4996190"/>
            <a:ext cx="9067800" cy="1200329"/>
            <a:chOff x="762000" y="4996190"/>
            <a:chExt cx="9067800" cy="1200329"/>
          </a:xfrm>
        </p:grpSpPr>
        <p:sp>
          <p:nvSpPr>
            <p:cNvPr id="11" name="TextBox 10">
              <a:extLst>
                <a:ext uri="{FF2B5EF4-FFF2-40B4-BE49-F238E27FC236}">
                  <a16:creationId xmlns:a16="http://schemas.microsoft.com/office/drawing/2014/main" id="{009C5253-EE92-4AFC-A72B-89E546983E14}"/>
                </a:ext>
              </a:extLst>
            </p:cNvPr>
            <p:cNvSpPr txBox="1"/>
            <p:nvPr/>
          </p:nvSpPr>
          <p:spPr>
            <a:xfrm>
              <a:off x="762000" y="5257800"/>
              <a:ext cx="4038600" cy="400110"/>
            </a:xfrm>
            <a:prstGeom prst="rect">
              <a:avLst/>
            </a:prstGeom>
            <a:noFill/>
          </p:spPr>
          <p:txBody>
            <a:bodyPr wrap="square" rtlCol="0">
              <a:spAutoFit/>
            </a:bodyPr>
            <a:lstStyle/>
            <a:p>
              <a:r>
                <a:rPr lang="en-US" sz="2000" b="1" dirty="0"/>
                <a:t>Acceleration    =      0</a:t>
              </a:r>
            </a:p>
          </p:txBody>
        </p:sp>
        <p:sp>
          <p:nvSpPr>
            <p:cNvPr id="14" name="TextBox 13">
              <a:extLst>
                <a:ext uri="{FF2B5EF4-FFF2-40B4-BE49-F238E27FC236}">
                  <a16:creationId xmlns:a16="http://schemas.microsoft.com/office/drawing/2014/main" id="{89E1C0F7-A655-4E1C-BBE6-F34768D8E3C7}"/>
                </a:ext>
              </a:extLst>
            </p:cNvPr>
            <p:cNvSpPr txBox="1"/>
            <p:nvPr/>
          </p:nvSpPr>
          <p:spPr>
            <a:xfrm>
              <a:off x="4152900" y="4996190"/>
              <a:ext cx="5676900" cy="1200329"/>
            </a:xfrm>
            <a:prstGeom prst="rect">
              <a:avLst/>
            </a:prstGeom>
            <a:noFill/>
          </p:spPr>
          <p:txBody>
            <a:bodyPr wrap="square" rtlCol="0">
              <a:spAutoFit/>
            </a:bodyPr>
            <a:lstStyle/>
            <a:p>
              <a:r>
                <a:rPr lang="en-US" sz="2400" dirty="0"/>
                <a:t>Zero acceleration means the rocket is neither speeding up nor slowing down.  This is known as </a:t>
              </a:r>
              <a:r>
                <a:rPr lang="en-US" sz="2400" b="1" dirty="0"/>
                <a:t>Terminal</a:t>
              </a:r>
              <a:r>
                <a:rPr lang="en-US" sz="2400" dirty="0"/>
                <a:t> </a:t>
              </a:r>
              <a:r>
                <a:rPr lang="en-US" sz="2400" b="1" dirty="0"/>
                <a:t>Velocity</a:t>
              </a:r>
              <a:r>
                <a:rPr lang="en-US" sz="2400" dirty="0"/>
                <a:t>…</a:t>
              </a:r>
            </a:p>
          </p:txBody>
        </p:sp>
      </p:grpSp>
    </p:spTree>
    <p:extLst>
      <p:ext uri="{BB962C8B-B14F-4D97-AF65-F5344CB8AC3E}">
        <p14:creationId xmlns:p14="http://schemas.microsoft.com/office/powerpoint/2010/main" val="506861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p:cNvSpPr txBox="1"/>
          <p:nvPr/>
        </p:nvSpPr>
        <p:spPr>
          <a:xfrm>
            <a:off x="3971764" y="5625244"/>
            <a:ext cx="3636404" cy="923330"/>
          </a:xfrm>
          <a:prstGeom prst="rect">
            <a:avLst/>
          </a:prstGeom>
          <a:noFill/>
        </p:spPr>
        <p:txBody>
          <a:bodyPr wrap="square" rtlCol="0">
            <a:spAutoFit/>
          </a:bodyPr>
          <a:lstStyle/>
          <a:p>
            <a:r>
              <a:rPr lang="en-US" dirty="0"/>
              <a:t>The rocket begins to move when the thrust force becomes greater than the weight of the rocket</a:t>
            </a:r>
          </a:p>
        </p:txBody>
      </p:sp>
      <p:sp>
        <p:nvSpPr>
          <p:cNvPr id="13" name="Title 12"/>
          <p:cNvSpPr>
            <a:spLocks noGrp="1"/>
          </p:cNvSpPr>
          <p:nvPr>
            <p:ph type="title" idx="4294967295"/>
          </p:nvPr>
        </p:nvSpPr>
        <p:spPr>
          <a:xfrm>
            <a:off x="2067763" y="152400"/>
            <a:ext cx="8229600" cy="741362"/>
          </a:xfrm>
        </p:spPr>
        <p:txBody>
          <a:bodyPr>
            <a:normAutofit/>
          </a:bodyPr>
          <a:lstStyle/>
          <a:p>
            <a:r>
              <a:rPr lang="en-US" sz="3600" dirty="0"/>
              <a:t>General Rocket Velocity</a:t>
            </a:r>
          </a:p>
        </p:txBody>
      </p:sp>
      <p:cxnSp>
        <p:nvCxnSpPr>
          <p:cNvPr id="15" name="Straight Arrow Connector 14"/>
          <p:cNvCxnSpPr/>
          <p:nvPr/>
        </p:nvCxnSpPr>
        <p:spPr>
          <a:xfrm rot="5400000" flipH="1" flipV="1">
            <a:off x="3125670" y="6147302"/>
            <a:ext cx="504056" cy="108012"/>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F9F6B30B-CB57-43A3-A176-F29CAAF84654}" type="slidenum">
              <a:rPr lang="en-US" smtClean="0"/>
              <a:t>6</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0" y="990600"/>
            <a:ext cx="7776864" cy="400110"/>
          </a:xfrm>
          <a:prstGeom prst="rect">
            <a:avLst/>
          </a:prstGeom>
          <a:noFill/>
        </p:spPr>
        <p:txBody>
          <a:bodyPr wrap="square" rtlCol="0">
            <a:spAutoFit/>
          </a:bodyPr>
          <a:lstStyle/>
          <a:p>
            <a:r>
              <a:rPr lang="en-US" sz="2000" b="1" dirty="0"/>
              <a:t>Drag  =   ½   x   Air Density  x   Velocity </a:t>
            </a:r>
            <a:r>
              <a:rPr lang="en-US" sz="2000" b="1" baseline="30000" dirty="0"/>
              <a:t>2</a:t>
            </a:r>
            <a:r>
              <a:rPr lang="en-US" sz="2000" b="1" dirty="0"/>
              <a:t>   x   </a:t>
            </a:r>
            <a:r>
              <a:rPr lang="en-US" sz="2000" b="1" dirty="0" err="1"/>
              <a:t>Cd</a:t>
            </a:r>
            <a:r>
              <a:rPr lang="en-US" sz="2000" b="1" dirty="0"/>
              <a:t>   x   Ref Area</a:t>
            </a:r>
          </a:p>
        </p:txBody>
      </p:sp>
      <p:sp>
        <p:nvSpPr>
          <p:cNvPr id="3" name="TextBox 2"/>
          <p:cNvSpPr txBox="1"/>
          <p:nvPr/>
        </p:nvSpPr>
        <p:spPr>
          <a:xfrm>
            <a:off x="746298" y="1683108"/>
            <a:ext cx="7122468" cy="1477328"/>
          </a:xfrm>
          <a:prstGeom prst="rect">
            <a:avLst/>
          </a:prstGeom>
          <a:noFill/>
        </p:spPr>
        <p:txBody>
          <a:bodyPr wrap="square" rtlCol="0">
            <a:spAutoFit/>
          </a:bodyPr>
          <a:lstStyle/>
          <a:p>
            <a:r>
              <a:rPr lang="en-US" dirty="0"/>
              <a:t>Terminal Velocity:	  Drag = Weight</a:t>
            </a:r>
          </a:p>
          <a:p>
            <a:r>
              <a:rPr lang="en-US" dirty="0"/>
              <a:t>Air Density:	  0.00237 (</a:t>
            </a:r>
            <a:r>
              <a:rPr lang="en-US" dirty="0" err="1"/>
              <a:t>lb</a:t>
            </a:r>
            <a:r>
              <a:rPr lang="en-US" dirty="0"/>
              <a:t>*sec</a:t>
            </a:r>
            <a:r>
              <a:rPr lang="en-US" baseline="30000" dirty="0"/>
              <a:t>2</a:t>
            </a:r>
            <a:r>
              <a:rPr lang="en-US" dirty="0"/>
              <a:t>) / ft</a:t>
            </a:r>
            <a:r>
              <a:rPr lang="en-US" baseline="30000" dirty="0"/>
              <a:t>4</a:t>
            </a:r>
          </a:p>
          <a:p>
            <a:r>
              <a:rPr lang="en-US" dirty="0"/>
              <a:t>Rocket Cd:	  0.41</a:t>
            </a:r>
          </a:p>
          <a:p>
            <a:r>
              <a:rPr lang="en-US" dirty="0"/>
              <a:t>Ref Area:	  0.049 Ft</a:t>
            </a:r>
            <a:r>
              <a:rPr lang="en-US" baseline="30000" dirty="0"/>
              <a:t>2</a:t>
            </a:r>
            <a:r>
              <a:rPr lang="en-US" dirty="0"/>
              <a:t> </a:t>
            </a:r>
          </a:p>
          <a:p>
            <a:r>
              <a:rPr lang="en-US" dirty="0"/>
              <a:t>Weight:		  1.4 </a:t>
            </a:r>
            <a:r>
              <a:rPr lang="en-US" dirty="0" err="1"/>
              <a:t>lbs</a:t>
            </a:r>
            <a:r>
              <a:rPr lang="en-US" dirty="0"/>
              <a:t>   (= Drag for Terminal Velocity)</a:t>
            </a:r>
          </a:p>
        </p:txBody>
      </p:sp>
      <p:grpSp>
        <p:nvGrpSpPr>
          <p:cNvPr id="14" name="Group 13"/>
          <p:cNvGrpSpPr/>
          <p:nvPr/>
        </p:nvGrpSpPr>
        <p:grpSpPr>
          <a:xfrm>
            <a:off x="3012132" y="3856672"/>
            <a:ext cx="6324600" cy="1477328"/>
            <a:chOff x="2667000" y="3086219"/>
            <a:chExt cx="6324600" cy="1477328"/>
          </a:xfrm>
        </p:grpSpPr>
        <p:sp>
          <p:nvSpPr>
            <p:cNvPr id="4" name="TextBox 3"/>
            <p:cNvSpPr txBox="1"/>
            <p:nvPr/>
          </p:nvSpPr>
          <p:spPr>
            <a:xfrm>
              <a:off x="2667000" y="3086219"/>
              <a:ext cx="6324600" cy="1477328"/>
            </a:xfrm>
            <a:prstGeom prst="rect">
              <a:avLst/>
            </a:prstGeom>
            <a:noFill/>
          </p:spPr>
          <p:txBody>
            <a:bodyPr wrap="square" rtlCol="0">
              <a:spAutoFit/>
            </a:bodyPr>
            <a:lstStyle/>
            <a:p>
              <a:endParaRPr lang="en-US" dirty="0"/>
            </a:p>
            <a:p>
              <a:r>
                <a:rPr lang="en-US" dirty="0"/>
                <a:t>			   2 * Drag</a:t>
              </a:r>
            </a:p>
            <a:p>
              <a:r>
                <a:rPr lang="en-US" dirty="0"/>
                <a:t>Velocity   =             ----------------------------------------</a:t>
              </a:r>
            </a:p>
            <a:p>
              <a:r>
                <a:rPr lang="en-US" dirty="0"/>
                <a:t>		  Air Density  x  Cd  x  Ref Area</a:t>
              </a:r>
            </a:p>
            <a:p>
              <a:endParaRPr lang="en-US" dirty="0"/>
            </a:p>
          </p:txBody>
        </p:sp>
        <p:grpSp>
          <p:nvGrpSpPr>
            <p:cNvPr id="13" name="Group 12"/>
            <p:cNvGrpSpPr/>
            <p:nvPr/>
          </p:nvGrpSpPr>
          <p:grpSpPr>
            <a:xfrm>
              <a:off x="3962400" y="3200400"/>
              <a:ext cx="3962400" cy="1363147"/>
              <a:chOff x="3505200" y="3200400"/>
              <a:chExt cx="3962400" cy="1363147"/>
            </a:xfrm>
          </p:grpSpPr>
          <p:cxnSp>
            <p:nvCxnSpPr>
              <p:cNvPr id="6" name="Straight Connector 5"/>
              <p:cNvCxnSpPr/>
              <p:nvPr/>
            </p:nvCxnSpPr>
            <p:spPr>
              <a:xfrm>
                <a:off x="3505200" y="3657600"/>
                <a:ext cx="228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733800" y="3657600"/>
                <a:ext cx="152400" cy="9059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3886200" y="3219510"/>
                <a:ext cx="381000" cy="13440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267200" y="3200400"/>
                <a:ext cx="3200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5" name="TextBox 14"/>
          <p:cNvSpPr txBox="1"/>
          <p:nvPr/>
        </p:nvSpPr>
        <p:spPr>
          <a:xfrm>
            <a:off x="3012132" y="5802868"/>
            <a:ext cx="3083868" cy="369332"/>
          </a:xfrm>
          <a:prstGeom prst="rect">
            <a:avLst/>
          </a:prstGeom>
          <a:noFill/>
        </p:spPr>
        <p:txBody>
          <a:bodyPr wrap="square" rtlCol="0">
            <a:spAutoFit/>
          </a:bodyPr>
          <a:lstStyle/>
          <a:p>
            <a:r>
              <a:rPr lang="en-US" dirty="0"/>
              <a:t>Velocity  =   </a:t>
            </a:r>
            <a:r>
              <a:rPr lang="en-US" b="1" dirty="0"/>
              <a:t>242 </a:t>
            </a:r>
            <a:r>
              <a:rPr lang="en-US" b="1" dirty="0" err="1"/>
              <a:t>ft</a:t>
            </a:r>
            <a:r>
              <a:rPr lang="en-US" b="1" dirty="0"/>
              <a:t>/sec</a:t>
            </a:r>
          </a:p>
        </p:txBody>
      </p:sp>
      <p:sp>
        <p:nvSpPr>
          <p:cNvPr id="16" name="TextBox 15"/>
          <p:cNvSpPr txBox="1"/>
          <p:nvPr/>
        </p:nvSpPr>
        <p:spPr>
          <a:xfrm>
            <a:off x="838200" y="197823"/>
            <a:ext cx="10363200" cy="584775"/>
          </a:xfrm>
          <a:prstGeom prst="rect">
            <a:avLst/>
          </a:prstGeom>
          <a:noFill/>
        </p:spPr>
        <p:txBody>
          <a:bodyPr wrap="square" rtlCol="0">
            <a:spAutoFit/>
          </a:bodyPr>
          <a:lstStyle/>
          <a:p>
            <a:pPr algn="ctr"/>
            <a:r>
              <a:rPr lang="en-US" sz="3200" dirty="0">
                <a:solidFill>
                  <a:srgbClr val="FF0000"/>
                </a:solidFill>
              </a:rPr>
              <a:t>Model Rocket Terminal Velocity Sample Calculation</a:t>
            </a:r>
          </a:p>
        </p:txBody>
      </p:sp>
      <p:sp>
        <p:nvSpPr>
          <p:cNvPr id="17" name="TextBox 16"/>
          <p:cNvSpPr txBox="1"/>
          <p:nvPr/>
        </p:nvSpPr>
        <p:spPr>
          <a:xfrm>
            <a:off x="7395864" y="1767870"/>
            <a:ext cx="4338936" cy="1477328"/>
          </a:xfrm>
          <a:prstGeom prst="rect">
            <a:avLst/>
          </a:prstGeom>
          <a:noFill/>
        </p:spPr>
        <p:txBody>
          <a:bodyPr wrap="square" rtlCol="0">
            <a:spAutoFit/>
          </a:bodyPr>
          <a:lstStyle/>
          <a:p>
            <a:r>
              <a:rPr lang="en-US" dirty="0"/>
              <a:t>The key point is the fact that the drag will equal the rocket’s weight when terminal velocity is achieved.  We can use the drag equation to backout the velocity required to generate the needed drag…</a:t>
            </a:r>
          </a:p>
        </p:txBody>
      </p:sp>
      <p:sp>
        <p:nvSpPr>
          <p:cNvPr id="18" name="Slide Number Placeholder 17"/>
          <p:cNvSpPr>
            <a:spLocks noGrp="1"/>
          </p:cNvSpPr>
          <p:nvPr>
            <p:ph type="sldNum" sz="quarter" idx="12"/>
          </p:nvPr>
        </p:nvSpPr>
        <p:spPr/>
        <p:txBody>
          <a:bodyPr/>
          <a:lstStyle/>
          <a:p>
            <a:fld id="{F9F6B30B-CB57-43A3-A176-F29CAAF84654}" type="slidenum">
              <a:rPr lang="en-US" smtClean="0"/>
              <a:t>60</a:t>
            </a:fld>
            <a:endParaRPr lang="en-US"/>
          </a:p>
        </p:txBody>
      </p:sp>
    </p:spTree>
    <p:extLst>
      <p:ext uri="{BB962C8B-B14F-4D97-AF65-F5344CB8AC3E}">
        <p14:creationId xmlns:p14="http://schemas.microsoft.com/office/powerpoint/2010/main" val="2801320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847698" y="353309"/>
            <a:ext cx="8382000" cy="498475"/>
          </a:xfrm>
        </p:spPr>
        <p:txBody>
          <a:bodyPr>
            <a:noAutofit/>
          </a:bodyPr>
          <a:lstStyle/>
          <a:p>
            <a:r>
              <a:rPr lang="en-US" sz="3600" dirty="0"/>
              <a:t>Rocket Staging</a:t>
            </a:r>
          </a:p>
        </p:txBody>
      </p:sp>
      <p:sp>
        <p:nvSpPr>
          <p:cNvPr id="4" name="TextBox 3"/>
          <p:cNvSpPr txBox="1"/>
          <p:nvPr/>
        </p:nvSpPr>
        <p:spPr>
          <a:xfrm>
            <a:off x="852054" y="1036559"/>
            <a:ext cx="9377643" cy="830997"/>
          </a:xfrm>
          <a:prstGeom prst="rect">
            <a:avLst/>
          </a:prstGeom>
          <a:noFill/>
        </p:spPr>
        <p:txBody>
          <a:bodyPr wrap="square" rtlCol="0">
            <a:spAutoFit/>
          </a:bodyPr>
          <a:lstStyle/>
          <a:p>
            <a:pPr marL="342900" indent="-342900">
              <a:buFont typeface="Arial" panose="020B0604020202020204" pitchFamily="34" charset="0"/>
              <a:buChar char="•"/>
            </a:pPr>
            <a:r>
              <a:rPr lang="en-US" sz="2400" dirty="0"/>
              <a:t>Flying high, or achieving orbit, requires the rocket to reach a high velocity…</a:t>
            </a:r>
          </a:p>
        </p:txBody>
      </p:sp>
      <p:sp>
        <p:nvSpPr>
          <p:cNvPr id="6" name="TextBox 5"/>
          <p:cNvSpPr txBox="1"/>
          <p:nvPr/>
        </p:nvSpPr>
        <p:spPr>
          <a:xfrm>
            <a:off x="852054" y="1988403"/>
            <a:ext cx="10120745" cy="830997"/>
          </a:xfrm>
          <a:prstGeom prst="rect">
            <a:avLst/>
          </a:prstGeom>
          <a:noFill/>
        </p:spPr>
        <p:txBody>
          <a:bodyPr wrap="square" rtlCol="0">
            <a:spAutoFit/>
          </a:bodyPr>
          <a:lstStyle/>
          <a:p>
            <a:pPr marL="342900" indent="-342900">
              <a:buFont typeface="Arial" panose="020B0604020202020204" pitchFamily="34" charset="0"/>
              <a:buChar char="•"/>
            </a:pPr>
            <a:r>
              <a:rPr lang="en-US" sz="2400" dirty="0"/>
              <a:t>Achieving a high velocity require the rocket to have a high acceleration…</a:t>
            </a:r>
          </a:p>
        </p:txBody>
      </p:sp>
      <p:sp>
        <p:nvSpPr>
          <p:cNvPr id="7" name="TextBox 6"/>
          <p:cNvSpPr txBox="1"/>
          <p:nvPr/>
        </p:nvSpPr>
        <p:spPr>
          <a:xfrm>
            <a:off x="838200" y="2902803"/>
            <a:ext cx="8686800" cy="830997"/>
          </a:xfrm>
          <a:prstGeom prst="rect">
            <a:avLst/>
          </a:prstGeom>
          <a:noFill/>
        </p:spPr>
        <p:txBody>
          <a:bodyPr wrap="square" rtlCol="0">
            <a:spAutoFit/>
          </a:bodyPr>
          <a:lstStyle/>
          <a:p>
            <a:pPr marL="342900" indent="-342900">
              <a:buFont typeface="Arial" panose="020B0604020202020204" pitchFamily="34" charset="0"/>
              <a:buChar char="•"/>
            </a:pPr>
            <a:r>
              <a:rPr lang="en-US" sz="2400" dirty="0"/>
              <a:t>Newton’s Second Law indicates acceleration is inversely proportional to mass…</a:t>
            </a:r>
          </a:p>
        </p:txBody>
      </p:sp>
      <p:sp>
        <p:nvSpPr>
          <p:cNvPr id="8" name="TextBox 7"/>
          <p:cNvSpPr txBox="1"/>
          <p:nvPr/>
        </p:nvSpPr>
        <p:spPr>
          <a:xfrm>
            <a:off x="852055" y="3881735"/>
            <a:ext cx="8368145" cy="461665"/>
          </a:xfrm>
          <a:prstGeom prst="rect">
            <a:avLst/>
          </a:prstGeom>
          <a:noFill/>
        </p:spPr>
        <p:txBody>
          <a:bodyPr wrap="square" rtlCol="0">
            <a:spAutoFit/>
          </a:bodyPr>
          <a:lstStyle/>
          <a:p>
            <a:pPr marL="342900" indent="-342900">
              <a:buFont typeface="Arial" panose="020B0604020202020204" pitchFamily="34" charset="0"/>
              <a:buChar char="•"/>
            </a:pPr>
            <a:r>
              <a:rPr lang="en-US" sz="2400" dirty="0"/>
              <a:t>So, if we reduce mass, then acceleration will be higher…</a:t>
            </a:r>
          </a:p>
        </p:txBody>
      </p:sp>
      <p:sp>
        <p:nvSpPr>
          <p:cNvPr id="9" name="TextBox 8"/>
          <p:cNvSpPr txBox="1"/>
          <p:nvPr/>
        </p:nvSpPr>
        <p:spPr>
          <a:xfrm>
            <a:off x="852055" y="4419600"/>
            <a:ext cx="8349247" cy="461665"/>
          </a:xfrm>
          <a:prstGeom prst="rect">
            <a:avLst/>
          </a:prstGeom>
          <a:noFill/>
        </p:spPr>
        <p:txBody>
          <a:bodyPr wrap="square" rtlCol="0">
            <a:spAutoFit/>
          </a:bodyPr>
          <a:lstStyle/>
          <a:p>
            <a:pPr marL="342900" indent="-342900">
              <a:buFont typeface="Arial" panose="020B0604020202020204" pitchFamily="34" charset="0"/>
              <a:buChar char="•"/>
            </a:pPr>
            <a:r>
              <a:rPr lang="en-US" sz="2400" dirty="0"/>
              <a:t>The consumption of fuel reduces mass – that helps…</a:t>
            </a:r>
          </a:p>
        </p:txBody>
      </p:sp>
      <p:sp>
        <p:nvSpPr>
          <p:cNvPr id="10" name="TextBox 9"/>
          <p:cNvSpPr txBox="1"/>
          <p:nvPr/>
        </p:nvSpPr>
        <p:spPr>
          <a:xfrm>
            <a:off x="852055" y="4953000"/>
            <a:ext cx="10349345" cy="830997"/>
          </a:xfrm>
          <a:prstGeom prst="rect">
            <a:avLst/>
          </a:prstGeom>
          <a:noFill/>
        </p:spPr>
        <p:txBody>
          <a:bodyPr wrap="square" rtlCol="0">
            <a:spAutoFit/>
          </a:bodyPr>
          <a:lstStyle/>
          <a:p>
            <a:pPr marL="342900" indent="-342900">
              <a:buFont typeface="Arial" panose="020B0604020202020204" pitchFamily="34" charset="0"/>
              <a:buChar char="•"/>
            </a:pPr>
            <a:r>
              <a:rPr lang="en-US" sz="2400" dirty="0"/>
              <a:t>But what about the empty motor casings or fuel tanks?  At some point, the rocket is just carrying dead weight…</a:t>
            </a:r>
          </a:p>
        </p:txBody>
      </p:sp>
      <p:sp>
        <p:nvSpPr>
          <p:cNvPr id="11" name="TextBox 10"/>
          <p:cNvSpPr txBox="1"/>
          <p:nvPr/>
        </p:nvSpPr>
        <p:spPr>
          <a:xfrm>
            <a:off x="852055" y="5874603"/>
            <a:ext cx="10120744" cy="830997"/>
          </a:xfrm>
          <a:prstGeom prst="rect">
            <a:avLst/>
          </a:prstGeom>
          <a:noFill/>
        </p:spPr>
        <p:txBody>
          <a:bodyPr wrap="square" rtlCol="0">
            <a:spAutoFit/>
          </a:bodyPr>
          <a:lstStyle/>
          <a:p>
            <a:pPr marL="342900" indent="-342900">
              <a:buFont typeface="Arial" panose="020B0604020202020204" pitchFamily="34" charset="0"/>
              <a:buChar char="•"/>
            </a:pPr>
            <a:r>
              <a:rPr lang="en-US" sz="2400" dirty="0"/>
              <a:t>Dropping off stages, reduces unneeded weight, and thus, increases acceleration.</a:t>
            </a:r>
          </a:p>
        </p:txBody>
      </p:sp>
      <p:sp>
        <p:nvSpPr>
          <p:cNvPr id="12" name="TextBox 11"/>
          <p:cNvSpPr txBox="1"/>
          <p:nvPr/>
        </p:nvSpPr>
        <p:spPr>
          <a:xfrm>
            <a:off x="9829800" y="2514600"/>
            <a:ext cx="1981200" cy="1569660"/>
          </a:xfrm>
          <a:prstGeom prst="rect">
            <a:avLst/>
          </a:prstGeom>
          <a:noFill/>
        </p:spPr>
        <p:txBody>
          <a:bodyPr wrap="square" rtlCol="0">
            <a:spAutoFit/>
          </a:bodyPr>
          <a:lstStyle/>
          <a:p>
            <a:r>
              <a:rPr lang="en-US" sz="2400" dirty="0"/>
              <a:t>           </a:t>
            </a:r>
            <a:r>
              <a:rPr lang="en-US" sz="2400" dirty="0">
                <a:solidFill>
                  <a:srgbClr val="FF0000"/>
                </a:solidFill>
              </a:rPr>
              <a:t>F</a:t>
            </a:r>
          </a:p>
          <a:p>
            <a:r>
              <a:rPr lang="en-US" sz="2400" dirty="0">
                <a:solidFill>
                  <a:srgbClr val="FF0000"/>
                </a:solidFill>
              </a:rPr>
              <a:t>a  =  -------</a:t>
            </a:r>
          </a:p>
          <a:p>
            <a:r>
              <a:rPr lang="en-US" sz="2400" dirty="0">
                <a:solidFill>
                  <a:srgbClr val="FF0000"/>
                </a:solidFill>
              </a:rPr>
              <a:t>          M	</a:t>
            </a:r>
          </a:p>
        </p:txBody>
      </p:sp>
      <p:sp>
        <p:nvSpPr>
          <p:cNvPr id="3" name="Slide Number Placeholder 2"/>
          <p:cNvSpPr>
            <a:spLocks noGrp="1"/>
          </p:cNvSpPr>
          <p:nvPr>
            <p:ph type="sldNum" sz="quarter" idx="12"/>
          </p:nvPr>
        </p:nvSpPr>
        <p:spPr/>
        <p:txBody>
          <a:bodyPr/>
          <a:lstStyle/>
          <a:p>
            <a:fld id="{F9F6B30B-CB57-43A3-A176-F29CAAF84654}" type="slidenum">
              <a:rPr lang="en-US" smtClean="0"/>
              <a:t>61</a:t>
            </a:fld>
            <a:endParaRPr lang="en-US"/>
          </a:p>
        </p:txBody>
      </p:sp>
    </p:spTree>
    <p:extLst>
      <p:ext uri="{BB962C8B-B14F-4D97-AF65-F5344CB8AC3E}">
        <p14:creationId xmlns:p14="http://schemas.microsoft.com/office/powerpoint/2010/main" val="127168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additive="base">
                                        <p:cTn id="18" dur="500" fill="hold"/>
                                        <p:tgtEl>
                                          <p:spTgt spid="12"/>
                                        </p:tgtEl>
                                        <p:attrNameLst>
                                          <p:attrName>ppt_x</p:attrName>
                                        </p:attrNameLst>
                                      </p:cBhvr>
                                      <p:tavLst>
                                        <p:tav tm="0">
                                          <p:val>
                                            <p:strVal val="#ppt_x"/>
                                          </p:val>
                                        </p:tav>
                                        <p:tav tm="100000">
                                          <p:val>
                                            <p:strVal val="#ppt_x"/>
                                          </p:val>
                                        </p:tav>
                                      </p:tavLst>
                                    </p:anim>
                                    <p:anim calcmode="lin" valueType="num">
                                      <p:cBhvr additive="base">
                                        <p:cTn id="1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ppt_x"/>
                                          </p:val>
                                        </p:tav>
                                        <p:tav tm="100000">
                                          <p:val>
                                            <p:strVal val="#ppt_x"/>
                                          </p:val>
                                        </p:tav>
                                      </p:tavLst>
                                    </p:anim>
                                    <p:anim calcmode="lin" valueType="num">
                                      <p:cBhvr additive="base">
                                        <p:cTn id="2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additive="base">
                                        <p:cTn id="30" dur="500" fill="hold"/>
                                        <p:tgtEl>
                                          <p:spTgt spid="9"/>
                                        </p:tgtEl>
                                        <p:attrNameLst>
                                          <p:attrName>ppt_x</p:attrName>
                                        </p:attrNameLst>
                                      </p:cBhvr>
                                      <p:tavLst>
                                        <p:tav tm="0">
                                          <p:val>
                                            <p:strVal val="#ppt_x"/>
                                          </p:val>
                                        </p:tav>
                                        <p:tav tm="100000">
                                          <p:val>
                                            <p:strVal val="#ppt_x"/>
                                          </p:val>
                                        </p:tav>
                                      </p:tavLst>
                                    </p:anim>
                                    <p:anim calcmode="lin" valueType="num">
                                      <p:cBhvr additive="base">
                                        <p:cTn id="3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additive="base">
                                        <p:cTn id="36" dur="500" fill="hold"/>
                                        <p:tgtEl>
                                          <p:spTgt spid="10"/>
                                        </p:tgtEl>
                                        <p:attrNameLst>
                                          <p:attrName>ppt_x</p:attrName>
                                        </p:attrNameLst>
                                      </p:cBhvr>
                                      <p:tavLst>
                                        <p:tav tm="0">
                                          <p:val>
                                            <p:strVal val="#ppt_x"/>
                                          </p:val>
                                        </p:tav>
                                        <p:tav tm="100000">
                                          <p:val>
                                            <p:strVal val="#ppt_x"/>
                                          </p:val>
                                        </p:tav>
                                      </p:tavLst>
                                    </p:anim>
                                    <p:anim calcmode="lin" valueType="num">
                                      <p:cBhvr additive="base">
                                        <p:cTn id="3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additive="base">
                                        <p:cTn id="42" dur="500" fill="hold"/>
                                        <p:tgtEl>
                                          <p:spTgt spid="11"/>
                                        </p:tgtEl>
                                        <p:attrNameLst>
                                          <p:attrName>ppt_x</p:attrName>
                                        </p:attrNameLst>
                                      </p:cBhvr>
                                      <p:tavLst>
                                        <p:tav tm="0">
                                          <p:val>
                                            <p:strVal val="#ppt_x"/>
                                          </p:val>
                                        </p:tav>
                                        <p:tav tm="100000">
                                          <p:val>
                                            <p:strVal val="#ppt_x"/>
                                          </p:val>
                                        </p:tav>
                                      </p:tavLst>
                                    </p:anim>
                                    <p:anim calcmode="lin" valueType="num">
                                      <p:cBhvr additive="base">
                                        <p:cTn id="4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514600" y="1981200"/>
            <a:ext cx="7681912" cy="1524000"/>
          </a:xfrm>
        </p:spPr>
        <p:txBody>
          <a:bodyPr/>
          <a:lstStyle/>
          <a:p>
            <a:pPr algn="ctr"/>
            <a:r>
              <a:rPr lang="en-US" sz="6600" dirty="0"/>
              <a:t>Questions?</a:t>
            </a:r>
          </a:p>
        </p:txBody>
      </p:sp>
      <p:sp>
        <p:nvSpPr>
          <p:cNvPr id="3" name="Slide Number Placeholder 2"/>
          <p:cNvSpPr>
            <a:spLocks noGrp="1"/>
          </p:cNvSpPr>
          <p:nvPr>
            <p:ph type="sldNum" sz="quarter" idx="12"/>
          </p:nvPr>
        </p:nvSpPr>
        <p:spPr/>
        <p:txBody>
          <a:bodyPr/>
          <a:lstStyle/>
          <a:p>
            <a:fld id="{F9F6B30B-CB57-43A3-A176-F29CAAF84654}" type="slidenum">
              <a:rPr lang="en-US" smtClean="0"/>
              <a:t>62</a:t>
            </a:fld>
            <a:endParaRPr lang="en-US"/>
          </a:p>
        </p:txBody>
      </p:sp>
    </p:spTree>
    <p:extLst>
      <p:ext uri="{BB962C8B-B14F-4D97-AF65-F5344CB8AC3E}">
        <p14:creationId xmlns:p14="http://schemas.microsoft.com/office/powerpoint/2010/main" val="1333019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p:cNvSpPr txBox="1"/>
          <p:nvPr/>
        </p:nvSpPr>
        <p:spPr>
          <a:xfrm>
            <a:off x="4187788" y="4437112"/>
            <a:ext cx="2638400" cy="1200329"/>
          </a:xfrm>
          <a:prstGeom prst="rect">
            <a:avLst/>
          </a:prstGeom>
          <a:noFill/>
        </p:spPr>
        <p:txBody>
          <a:bodyPr wrap="square" rtlCol="0">
            <a:spAutoFit/>
          </a:bodyPr>
          <a:lstStyle/>
          <a:p>
            <a:r>
              <a:rPr lang="en-US" dirty="0"/>
              <a:t>The thrust force causes the rocket to accelerate and  the velocity increases over time…</a:t>
            </a:r>
          </a:p>
        </p:txBody>
      </p:sp>
      <p:cxnSp>
        <p:nvCxnSpPr>
          <p:cNvPr id="15" name="Straight Arrow Connector 14"/>
          <p:cNvCxnSpPr/>
          <p:nvPr/>
        </p:nvCxnSpPr>
        <p:spPr>
          <a:xfrm rot="5400000" flipH="1" flipV="1">
            <a:off x="3125670" y="6147302"/>
            <a:ext cx="504056" cy="108012"/>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3215678" y="5085182"/>
            <a:ext cx="792092" cy="216024"/>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 name="Title 12"/>
          <p:cNvSpPr txBox="1">
            <a:spLocks/>
          </p:cNvSpPr>
          <p:nvPr/>
        </p:nvSpPr>
        <p:spPr>
          <a:xfrm>
            <a:off x="2067763" y="152400"/>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a:t>General Rocket Velocity</a:t>
            </a:r>
            <a:endParaRPr lang="en-US" sz="3600" dirty="0"/>
          </a:p>
        </p:txBody>
      </p:sp>
      <p:sp>
        <p:nvSpPr>
          <p:cNvPr id="2" name="Slide Number Placeholder 1"/>
          <p:cNvSpPr>
            <a:spLocks noGrp="1"/>
          </p:cNvSpPr>
          <p:nvPr>
            <p:ph type="sldNum" sz="quarter" idx="12"/>
          </p:nvPr>
        </p:nvSpPr>
        <p:spPr/>
        <p:txBody>
          <a:bodyPr/>
          <a:lstStyle/>
          <a:p>
            <a:fld id="{F9F6B30B-CB57-43A3-A176-F29CAAF84654}" type="slidenum">
              <a:rPr lang="en-US" smtClean="0"/>
              <a:t>7</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p:cNvSpPr txBox="1"/>
          <p:nvPr/>
        </p:nvSpPr>
        <p:spPr>
          <a:xfrm>
            <a:off x="1153644" y="2701726"/>
            <a:ext cx="3048000" cy="923330"/>
          </a:xfrm>
          <a:prstGeom prst="rect">
            <a:avLst/>
          </a:prstGeom>
          <a:noFill/>
        </p:spPr>
        <p:txBody>
          <a:bodyPr wrap="square" rtlCol="0">
            <a:spAutoFit/>
          </a:bodyPr>
          <a:lstStyle/>
          <a:p>
            <a:r>
              <a:rPr lang="en-US" dirty="0"/>
              <a:t>Maximum velocity is achieved just before rocket motor burn out…</a:t>
            </a:r>
          </a:p>
        </p:txBody>
      </p:sp>
      <p:cxnSp>
        <p:nvCxnSpPr>
          <p:cNvPr id="15" name="Straight Arrow Connector 14"/>
          <p:cNvCxnSpPr/>
          <p:nvPr/>
        </p:nvCxnSpPr>
        <p:spPr>
          <a:xfrm rot="5400000" flipH="1" flipV="1">
            <a:off x="3125670" y="6147302"/>
            <a:ext cx="504056" cy="108012"/>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3215678" y="5085182"/>
            <a:ext cx="792092" cy="216024"/>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3467706" y="3789038"/>
            <a:ext cx="1080124" cy="36004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Title 12"/>
          <p:cNvSpPr txBox="1">
            <a:spLocks/>
          </p:cNvSpPr>
          <p:nvPr/>
        </p:nvSpPr>
        <p:spPr>
          <a:xfrm>
            <a:off x="2067763" y="152400"/>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a:t>General Rocket Velocity</a:t>
            </a:r>
            <a:endParaRPr lang="en-US" sz="3600" dirty="0"/>
          </a:p>
        </p:txBody>
      </p:sp>
      <p:sp>
        <p:nvSpPr>
          <p:cNvPr id="2" name="Slide Number Placeholder 1"/>
          <p:cNvSpPr>
            <a:spLocks noGrp="1"/>
          </p:cNvSpPr>
          <p:nvPr>
            <p:ph type="sldNum" sz="quarter" idx="12"/>
          </p:nvPr>
        </p:nvSpPr>
        <p:spPr/>
        <p:txBody>
          <a:bodyPr/>
          <a:lstStyle/>
          <a:p>
            <a:fld id="{F9F6B30B-CB57-43A3-A176-F29CAAF84654}" type="slidenum">
              <a:rPr lang="en-US" smtClean="0"/>
              <a:t>8</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352801" y="1113656"/>
            <a:ext cx="5659524" cy="5375684"/>
          </a:xfrm>
          <a:custGeom>
            <a:avLst/>
            <a:gdLst>
              <a:gd name="connsiteX0" fmla="*/ 0 w 5637321"/>
              <a:gd name="connsiteY0" fmla="*/ 4503938 h 4503938"/>
              <a:gd name="connsiteX1" fmla="*/ 497150 w 5637321"/>
              <a:gd name="connsiteY1" fmla="*/ 2755037 h 4503938"/>
              <a:gd name="connsiteX2" fmla="*/ 1331651 w 5637321"/>
              <a:gd name="connsiteY2" fmla="*/ 1112669 h 4503938"/>
              <a:gd name="connsiteX3" fmla="*/ 2157274 w 5637321"/>
              <a:gd name="connsiteY3" fmla="*/ 260412 h 4503938"/>
              <a:gd name="connsiteX4" fmla="*/ 2991775 w 5637321"/>
              <a:gd name="connsiteY4" fmla="*/ 11837 h 4503938"/>
              <a:gd name="connsiteX5" fmla="*/ 3799643 w 5637321"/>
              <a:gd name="connsiteY5" fmla="*/ 331434 h 4503938"/>
              <a:gd name="connsiteX6" fmla="*/ 4705165 w 5637321"/>
              <a:gd name="connsiteY6" fmla="*/ 1494408 h 4503938"/>
              <a:gd name="connsiteX7" fmla="*/ 5264459 w 5637321"/>
              <a:gd name="connsiteY7" fmla="*/ 2879325 h 4503938"/>
              <a:gd name="connsiteX8" fmla="*/ 5637321 w 5637321"/>
              <a:gd name="connsiteY8" fmla="*/ 4415162 h 4503938"/>
              <a:gd name="connsiteX0" fmla="*/ 0 w 5659524"/>
              <a:gd name="connsiteY0" fmla="*/ 4503938 h 4539135"/>
              <a:gd name="connsiteX1" fmla="*/ 497150 w 5659524"/>
              <a:gd name="connsiteY1" fmla="*/ 2755037 h 4539135"/>
              <a:gd name="connsiteX2" fmla="*/ 1331651 w 5659524"/>
              <a:gd name="connsiteY2" fmla="*/ 1112669 h 4539135"/>
              <a:gd name="connsiteX3" fmla="*/ 2157274 w 5659524"/>
              <a:gd name="connsiteY3" fmla="*/ 260412 h 4539135"/>
              <a:gd name="connsiteX4" fmla="*/ 2991775 w 5659524"/>
              <a:gd name="connsiteY4" fmla="*/ 11837 h 4539135"/>
              <a:gd name="connsiteX5" fmla="*/ 3799643 w 5659524"/>
              <a:gd name="connsiteY5" fmla="*/ 331434 h 4539135"/>
              <a:gd name="connsiteX6" fmla="*/ 4705165 w 5659524"/>
              <a:gd name="connsiteY6" fmla="*/ 1494408 h 4539135"/>
              <a:gd name="connsiteX7" fmla="*/ 5264459 w 5659524"/>
              <a:gd name="connsiteY7" fmla="*/ 2879325 h 4539135"/>
              <a:gd name="connsiteX8" fmla="*/ 5659524 w 5659524"/>
              <a:gd name="connsiteY8" fmla="*/ 4539135 h 4539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9524" h="4539135">
                <a:moveTo>
                  <a:pt x="0" y="4503938"/>
                </a:moveTo>
                <a:cubicBezTo>
                  <a:pt x="137604" y="3912093"/>
                  <a:pt x="275208" y="3320249"/>
                  <a:pt x="497150" y="2755037"/>
                </a:cubicBezTo>
                <a:cubicBezTo>
                  <a:pt x="719092" y="2189826"/>
                  <a:pt x="1054964" y="1528440"/>
                  <a:pt x="1331651" y="1112669"/>
                </a:cubicBezTo>
                <a:cubicBezTo>
                  <a:pt x="1608338" y="696898"/>
                  <a:pt x="1880587" y="443884"/>
                  <a:pt x="2157274" y="260412"/>
                </a:cubicBezTo>
                <a:cubicBezTo>
                  <a:pt x="2433961" y="76940"/>
                  <a:pt x="2718047" y="0"/>
                  <a:pt x="2991775" y="11837"/>
                </a:cubicBezTo>
                <a:cubicBezTo>
                  <a:pt x="3265503" y="23674"/>
                  <a:pt x="3514078" y="84339"/>
                  <a:pt x="3799643" y="331434"/>
                </a:cubicBezTo>
                <a:cubicBezTo>
                  <a:pt x="4085208" y="578529"/>
                  <a:pt x="4461029" y="1069760"/>
                  <a:pt x="4705165" y="1494408"/>
                </a:cubicBezTo>
                <a:cubicBezTo>
                  <a:pt x="4949301" y="1919056"/>
                  <a:pt x="5105399" y="2371871"/>
                  <a:pt x="5264459" y="2879325"/>
                </a:cubicBezTo>
                <a:cubicBezTo>
                  <a:pt x="5423519" y="3386780"/>
                  <a:pt x="5550772" y="4014612"/>
                  <a:pt x="5659524" y="4539135"/>
                </a:cubicBezTo>
              </a:path>
            </a:pathLst>
          </a:custGeom>
          <a:ln w="571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p:cNvSpPr txBox="1"/>
          <p:nvPr/>
        </p:nvSpPr>
        <p:spPr>
          <a:xfrm>
            <a:off x="4403813" y="3291906"/>
            <a:ext cx="1368152" cy="369332"/>
          </a:xfrm>
          <a:prstGeom prst="rect">
            <a:avLst/>
          </a:prstGeom>
          <a:noFill/>
        </p:spPr>
        <p:txBody>
          <a:bodyPr wrap="square" rtlCol="0">
            <a:spAutoFit/>
          </a:bodyPr>
          <a:lstStyle/>
          <a:p>
            <a:r>
              <a:rPr lang="en-US" b="1" dirty="0"/>
              <a:t>Burn out</a:t>
            </a:r>
          </a:p>
        </p:txBody>
      </p:sp>
      <p:cxnSp>
        <p:nvCxnSpPr>
          <p:cNvPr id="15" name="Straight Arrow Connector 14"/>
          <p:cNvCxnSpPr/>
          <p:nvPr/>
        </p:nvCxnSpPr>
        <p:spPr>
          <a:xfrm rot="5400000" flipH="1" flipV="1">
            <a:off x="3125670" y="6147302"/>
            <a:ext cx="504056" cy="108012"/>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3215678" y="5085182"/>
            <a:ext cx="792092" cy="216024"/>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3467706" y="3789038"/>
            <a:ext cx="1080124" cy="36004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4043772" y="3284984"/>
            <a:ext cx="288032" cy="288032"/>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2"/>
          <p:cNvSpPr txBox="1">
            <a:spLocks/>
          </p:cNvSpPr>
          <p:nvPr/>
        </p:nvSpPr>
        <p:spPr>
          <a:xfrm>
            <a:off x="2067763" y="152400"/>
            <a:ext cx="8229600" cy="741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a:t>General Rocket Velocity</a:t>
            </a:r>
            <a:endParaRPr lang="en-US" sz="3600" dirty="0"/>
          </a:p>
        </p:txBody>
      </p:sp>
      <p:sp>
        <p:nvSpPr>
          <p:cNvPr id="2" name="Slide Number Placeholder 1"/>
          <p:cNvSpPr>
            <a:spLocks noGrp="1"/>
          </p:cNvSpPr>
          <p:nvPr>
            <p:ph type="sldNum" sz="quarter" idx="12"/>
          </p:nvPr>
        </p:nvSpPr>
        <p:spPr/>
        <p:txBody>
          <a:bodyPr/>
          <a:lstStyle/>
          <a:p>
            <a:fld id="{F9F6B30B-CB57-43A3-A176-F29CAAF84654}" type="slidenum">
              <a:rPr lang="en-US" smtClean="0"/>
              <a:t>9</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Dk Blue swoosh template Segoe">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0" ma:contentTypeDescription="Create a new document." ma:contentTypeScope="" ma:versionID="b6358c8e9ccf10d22debe3a56dce56ac"/>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9EB305D-779E-4E50-A775-E5F1468C339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4C65B56B-960D-4619-804B-63B6FC085E63}">
  <ds:schemaRefs>
    <ds:schemaRef ds:uri="http://schemas.microsoft.com/office/2006/metadata/contentType"/>
    <ds:schemaRef ds:uri="http://schemas.microsoft.com/office/2006/metadata/properties/metaAttributes"/>
  </ds:schemaRefs>
</ds:datastoreItem>
</file>

<file path=customXml/itemProps3.xml><?xml version="1.0" encoding="utf-8"?>
<ds:datastoreItem xmlns:ds="http://schemas.openxmlformats.org/officeDocument/2006/customXml" ds:itemID="{62A43BD6-BB12-4855-A62A-BDADBADB093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1_Dk Blue swoosh template Segoe</Template>
  <TotalTime>3535</TotalTime>
  <Words>2655</Words>
  <Application>Microsoft Office PowerPoint</Application>
  <PresentationFormat>Widescreen</PresentationFormat>
  <Paragraphs>422</Paragraphs>
  <Slides>62</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62</vt:i4>
      </vt:variant>
    </vt:vector>
  </HeadingPairs>
  <TitlesOfParts>
    <vt:vector size="71" baseType="lpstr">
      <vt:lpstr>Arial</vt:lpstr>
      <vt:lpstr>Calibri</vt:lpstr>
      <vt:lpstr>Courier New</vt:lpstr>
      <vt:lpstr>Helvetica</vt:lpstr>
      <vt:lpstr>Segoe</vt:lpstr>
      <vt:lpstr>Wingdings</vt:lpstr>
      <vt:lpstr>1_Dk Blue swoosh template Segoe</vt:lpstr>
      <vt:lpstr>White with Courier font for code slides</vt:lpstr>
      <vt:lpstr>Custom Design</vt:lpstr>
      <vt:lpstr>Rocketry Trajectory Basics</vt:lpstr>
      <vt:lpstr>PowerPoint Presentation</vt:lpstr>
      <vt:lpstr>PowerPoint Presentation</vt:lpstr>
      <vt:lpstr>General Shape of a Suborbital Trajectory</vt:lpstr>
      <vt:lpstr>PowerPoint Presentation</vt:lpstr>
      <vt:lpstr>General Rocket Velocity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Flight Path Angle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Sounding  Rocket - Flight Path Angle and Body Angle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Sounding  Rocket – Velocity and Acceleration, Staging</vt:lpstr>
      <vt:lpstr>Calculating Rocket Acceleration</vt:lpstr>
      <vt:lpstr>PowerPoint Presentation</vt:lpstr>
      <vt:lpstr>PowerPoint Presentation</vt:lpstr>
      <vt:lpstr>PowerPoint Presentation</vt:lpstr>
      <vt:lpstr>PowerPoint Presentation</vt:lpstr>
      <vt:lpstr>Drag</vt:lpstr>
      <vt:lpstr>Terminal Velocity</vt:lpstr>
      <vt:lpstr>Terminal Velocity</vt:lpstr>
      <vt:lpstr>Terminal Velocity</vt:lpstr>
      <vt:lpstr>Terminal Velocity</vt:lpstr>
      <vt:lpstr>Terminal Velocity</vt:lpstr>
      <vt:lpstr>Terminal Velocity</vt:lpstr>
      <vt:lpstr>PowerPoint Presentation</vt:lpstr>
      <vt:lpstr>Rocket Staging</vt:lpstr>
      <vt:lpstr>Questions?</vt:lpstr>
    </vt:vector>
  </TitlesOfParts>
  <Company>NASA/ODIN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cmpower</dc:creator>
  <cp:lastModifiedBy>Philip Eberspeaker</cp:lastModifiedBy>
  <cp:revision>322</cp:revision>
  <dcterms:created xsi:type="dcterms:W3CDTF">2010-06-01T19:12:36Z</dcterms:created>
  <dcterms:modified xsi:type="dcterms:W3CDTF">2018-04-20T15:01:48Z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TC102867319990</vt:lpwstr>
  </property>
</Properties>
</file>