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7" r:id="rId3"/>
    <p:sldId id="280" r:id="rId4"/>
    <p:sldId id="281" r:id="rId5"/>
    <p:sldId id="291" r:id="rId6"/>
    <p:sldId id="284" r:id="rId7"/>
    <p:sldId id="285" r:id="rId8"/>
    <p:sldId id="286" r:id="rId9"/>
    <p:sldId id="287" r:id="rId10"/>
    <p:sldId id="278" r:id="rId11"/>
    <p:sldId id="288" r:id="rId12"/>
    <p:sldId id="289" r:id="rId13"/>
    <p:sldId id="290" r:id="rId14"/>
    <p:sldId id="27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4EE"/>
    <a:srgbClr val="02B6EE"/>
    <a:srgbClr val="2354A3"/>
    <a:srgbClr val="025CEE"/>
    <a:srgbClr val="039FED"/>
    <a:srgbClr val="FEE6C2"/>
    <a:srgbClr val="FEDAA4"/>
    <a:srgbClr val="FFC8A3"/>
    <a:srgbClr val="FFD5B9"/>
    <a:srgbClr val="FFB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1602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30828-A649-480B-A949-20DC363D0C01}" type="datetimeFigureOut">
              <a:rPr lang="pt-BR" smtClean="0"/>
              <a:pPr/>
              <a:t>27/03/2017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E6BED-9E45-4FB7-A620-E5103B65D9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52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696ED9-4082-4E8B-AEFB-80885F7CFF25}" type="datetime1">
              <a:rPr lang="pt-BR" smtClean="0"/>
              <a:pPr/>
              <a:t>27/03/2017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075B04-90F9-49D3-A3D8-6E6F3EF743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AD09-516F-4D8C-A7E7-470B65AE84DD}" type="datetime1">
              <a:rPr lang="pt-BR" smtClean="0"/>
              <a:pPr/>
              <a:t>27/03/2017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A40-FE54-4689-9487-60A3BA795BCB}" type="datetime1">
              <a:rPr lang="pt-BR" smtClean="0"/>
              <a:pPr/>
              <a:t>27/03/2017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007D5F-15B7-4B2C-8BEE-77CAFE3FE3F1}" type="datetime1">
              <a:rPr lang="pt-BR" smtClean="0"/>
              <a:pPr/>
              <a:t>27/03/2017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075B04-90F9-49D3-A3D8-6E6F3EF743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F99A75-B1E8-4455-88FF-DD3A27FAF8A9}" type="datetime1">
              <a:rPr lang="pt-BR" smtClean="0"/>
              <a:pPr/>
              <a:t>27/03/2017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075B04-90F9-49D3-A3D8-6E6F3EF743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F771-4CE5-4093-8B9B-F3BE19C1BCA2}" type="datetime1">
              <a:rPr lang="pt-BR" smtClean="0"/>
              <a:pPr/>
              <a:t>27/03/2017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379F-710F-434E-900E-76774AA31BA6}" type="datetime1">
              <a:rPr lang="pt-BR" smtClean="0"/>
              <a:pPr/>
              <a:t>27/03/2017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94738A-DB26-4AF9-89A1-60F7317FE06D}" type="datetime1">
              <a:rPr lang="pt-BR" smtClean="0"/>
              <a:pPr/>
              <a:t>27/03/2017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075B04-90F9-49D3-A3D8-6E6F3EF743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4108-D2B8-4144-BD93-EEE2C47475A0}" type="datetime1">
              <a:rPr lang="pt-BR" smtClean="0"/>
              <a:pPr/>
              <a:t>27/03/2017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0F7CA6-4ADC-48EC-BC3B-DC1814E97DA0}" type="datetime1">
              <a:rPr lang="pt-BR" smtClean="0"/>
              <a:pPr/>
              <a:t>27/03/2017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075B04-90F9-49D3-A3D8-6E6F3EF743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238648-13A7-4694-AFEA-0A67DD2A2EA7}" type="datetime1">
              <a:rPr lang="pt-BR" smtClean="0"/>
              <a:pPr/>
              <a:t>27/03/2017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075B04-90F9-49D3-A3D8-6E6F3EF743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DC236D-23D4-42C0-9B56-074CE9F01E98}" type="datetime1">
              <a:rPr lang="pt-BR" smtClean="0"/>
              <a:pPr/>
              <a:t>27/03/2017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075B04-90F9-49D3-A3D8-6E6F3EF743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ocarlos.foltran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F:\Fotos e Videos Netuno\lançamentos 6 dez 2016\IMG_2264.JPG"/>
          <p:cNvPicPr>
            <a:picLocks noChangeAspect="1" noChangeArrowheads="1"/>
          </p:cNvPicPr>
          <p:nvPr/>
        </p:nvPicPr>
        <p:blipFill>
          <a:blip r:embed="rId2" cstate="print"/>
          <a:srcRect r="30055" b="300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2928934"/>
            <a:ext cx="6172200" cy="1894362"/>
          </a:xfrm>
        </p:spPr>
        <p:txBody>
          <a:bodyPr>
            <a:normAutofit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Minicurso</a:t>
            </a:r>
            <a:r>
              <a:rPr lang="pt-BR" dirty="0" smtClean="0">
                <a:solidFill>
                  <a:schemeClr val="tx1"/>
                </a:solidFill>
              </a:rPr>
              <a:t> “Cálculo de Trajetória de Foguete com Aplicativo Trajetória 2.0”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58" y="5297760"/>
            <a:ext cx="6172200" cy="1371600"/>
          </a:xfrm>
        </p:spPr>
        <p:txBody>
          <a:bodyPr>
            <a:norm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Antonio Carlos </a:t>
            </a:r>
            <a:r>
              <a:rPr lang="pt-BR" sz="2200" dirty="0" err="1" smtClean="0">
                <a:solidFill>
                  <a:schemeClr val="tx1"/>
                </a:solidFill>
              </a:rPr>
              <a:t>Foltran</a:t>
            </a:r>
            <a:r>
              <a:rPr lang="pt-BR" sz="2200" dirty="0" smtClean="0">
                <a:solidFill>
                  <a:schemeClr val="tx1"/>
                </a:solidFill>
              </a:rPr>
              <a:t>,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Professor da Universidade Positivo,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E-mail: </a:t>
            </a:r>
            <a:r>
              <a:rPr lang="pt-BR" sz="2000" dirty="0" smtClean="0">
                <a:solidFill>
                  <a:srgbClr val="FFFF00"/>
                </a:solidFill>
                <a:hlinkClick r:id="rId3"/>
              </a:rPr>
              <a:t>antoniocarlos.foltran@gmail.com</a:t>
            </a:r>
            <a:endParaRPr lang="pt-BR" sz="2000" dirty="0" smtClean="0">
              <a:solidFill>
                <a:srgbClr val="FFFF00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www.ebrapem2016.ufpr.br/wp-content/uploads/2016/04/logo_ufpr_preta-1024x6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594" y="99398"/>
            <a:ext cx="2865710" cy="1872227"/>
          </a:xfrm>
          <a:prstGeom prst="rect">
            <a:avLst/>
          </a:prstGeom>
          <a:noFill/>
        </p:spPr>
      </p:pic>
      <p:grpSp>
        <p:nvGrpSpPr>
          <p:cNvPr id="12" name="Agrupar 11"/>
          <p:cNvGrpSpPr/>
          <p:nvPr/>
        </p:nvGrpSpPr>
        <p:grpSpPr>
          <a:xfrm>
            <a:off x="6156176" y="44605"/>
            <a:ext cx="2952328" cy="2047117"/>
            <a:chOff x="6156176" y="44605"/>
            <a:chExt cx="2952328" cy="2047117"/>
          </a:xfrm>
        </p:grpSpPr>
        <p:pic>
          <p:nvPicPr>
            <p:cNvPr id="1026" name="Picture 2" descr="https://www.educamaisbrasil.com.br/Content/images/instituicoes_logo/superior/universidade_positivo-log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40"/>
            <a:stretch/>
          </p:blipFill>
          <p:spPr bwMode="auto">
            <a:xfrm>
              <a:off x="6156176" y="44605"/>
              <a:ext cx="2857500" cy="1152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6228184" y="1148551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UNIVERSIDADE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222396" y="1383836"/>
              <a:ext cx="288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dirty="0" smtClean="0"/>
                <a:t>POSITIVO</a:t>
              </a:r>
              <a:endParaRPr lang="pt-BR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98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35842" name="Picture 2" descr="F:\Fotos e Videos Netuno\lançamentos 6 dez 2016\IMG_2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2" name="Agrupar 11"/>
          <p:cNvGrpSpPr/>
          <p:nvPr/>
        </p:nvGrpSpPr>
        <p:grpSpPr>
          <a:xfrm>
            <a:off x="35496" y="4653136"/>
            <a:ext cx="4442898" cy="2160240"/>
            <a:chOff x="103586" y="4375516"/>
            <a:chExt cx="4442898" cy="2160240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t="8001" r="35216" b="41599"/>
            <a:stretch/>
          </p:blipFill>
          <p:spPr>
            <a:xfrm>
              <a:off x="103586" y="4375516"/>
              <a:ext cx="4442898" cy="2160240"/>
            </a:xfrm>
            <a:prstGeom prst="rect">
              <a:avLst/>
            </a:prstGeom>
          </p:spPr>
        </p:pic>
        <p:sp>
          <p:nvSpPr>
            <p:cNvPr id="11" name="Retângulo Arredondado 10"/>
            <p:cNvSpPr/>
            <p:nvPr/>
          </p:nvSpPr>
          <p:spPr>
            <a:xfrm>
              <a:off x="1043608" y="5455636"/>
              <a:ext cx="504056" cy="2784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Arredondado 12"/>
            <p:cNvSpPr/>
            <p:nvPr/>
          </p:nvSpPr>
          <p:spPr>
            <a:xfrm>
              <a:off x="1619672" y="5455734"/>
              <a:ext cx="504056" cy="2784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Projeto para Apogeu Máximo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err="1" smtClean="0"/>
                  <a:t>Sondinha</a:t>
                </a:r>
                <a:r>
                  <a:rPr lang="pt-BR" dirty="0" smtClean="0"/>
                  <a:t> II (Edge </a:t>
                </a:r>
                <a:r>
                  <a:rPr lang="pt-BR" dirty="0" err="1" smtClean="0"/>
                  <a:t>of</a:t>
                </a:r>
                <a:r>
                  <a:rPr lang="pt-BR" dirty="0" smtClean="0"/>
                  <a:t> Space):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=20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pt-BR" dirty="0"/>
                  <a:t>, massa final do modelo (massa do modelo sem motor + massa do motor após funcionamento);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=10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pt-BR" dirty="0"/>
                  <a:t>, massa de propelente do motor;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=20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pt-BR" dirty="0"/>
                  <a:t>, diâmetro de referência (diâmetro do tubo foguete);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, empuxo constante do motor BT A-6-4;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=0,7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dirty="0"/>
                  <a:t>, tempo de queima do motor;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=0,9</m:t>
                    </m:r>
                  </m:oMath>
                </a14:m>
                <a:r>
                  <a:rPr lang="pt-BR" dirty="0"/>
                  <a:t>, coeficiente de arrasto constante do modelo (pode ser obtido com o programa CD1.0);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𝐻𝑟𝑒𝑎𝑙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≅110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, baseado em lançamentos.</a:t>
                </a: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27" t="-1001" r="-14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81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Projeto para Apogeu Exato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412776"/>
                <a:ext cx="8075240" cy="28083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 smtClean="0"/>
                  <a:t>LAE-5 (Baseado no FM-300 da </a:t>
                </a:r>
                <a:r>
                  <a:rPr lang="pt-BR" dirty="0" err="1" smtClean="0"/>
                  <a:t>Acrux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Aerospace</a:t>
                </a:r>
                <a:r>
                  <a:rPr lang="pt-BR" dirty="0" smtClean="0"/>
                  <a:t> Technologies)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=78,743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pt-BR" dirty="0"/>
                  <a:t>, massa final do modelo (massa do modelo sem motor + massa do motor após funcionamento</a:t>
                </a:r>
                <a:r>
                  <a:rPr lang="pt-BR" dirty="0" smtClean="0"/>
                  <a:t>);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𝑡𝑞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=1,964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dirty="0" smtClean="0"/>
                  <a:t>, tempo de queima do motor;</a:t>
                </a:r>
                <a:endParaRPr lang="pt-B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=10,783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pt-BR" dirty="0"/>
                  <a:t>, massa de propelente do motor;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=25,2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pt-BR" dirty="0"/>
                  <a:t>, diâmetro de referência (diâmetro do tubo foguete);</a:t>
                </a:r>
              </a:p>
              <a:p>
                <a:pPr lvl="1"/>
                <a:r>
                  <a:rPr lang="pt-BR" dirty="0"/>
                  <a:t>Empuxo variável do motor BT C-6-5, obtido a partir da análise de 15 testes estáticos com lote de motores de 2013: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412776"/>
                <a:ext cx="8075240" cy="2808312"/>
              </a:xfrm>
              <a:blipFill>
                <a:blip r:embed="rId2"/>
                <a:stretch>
                  <a:fillRect l="-226" t="-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6" name="Picture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25633" r="13969" b="14867"/>
          <a:stretch>
            <a:fillRect/>
          </a:stretch>
        </p:blipFill>
        <p:spPr bwMode="auto">
          <a:xfrm>
            <a:off x="755576" y="4005064"/>
            <a:ext cx="3530420" cy="277076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2" descr="D:\Users\antonio.foltran\Copy\Evinci2014\Graph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8510" r="11414" b="5145"/>
          <a:stretch>
            <a:fillRect/>
          </a:stretch>
        </p:blipFill>
        <p:spPr bwMode="auto">
          <a:xfrm>
            <a:off x="4499992" y="4017379"/>
            <a:ext cx="3581987" cy="275845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73214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Projeto para Apogeu Exato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13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83385"/>
              </p:ext>
            </p:extLst>
          </p:nvPr>
        </p:nvGraphicFramePr>
        <p:xfrm>
          <a:off x="323528" y="2204864"/>
          <a:ext cx="8084298" cy="1226820"/>
        </p:xfrm>
        <a:graphic>
          <a:graphicData uri="http://schemas.openxmlformats.org/drawingml/2006/table">
            <a:tbl>
              <a:tblPr firstRow="1" firstCol="1" bandRow="1"/>
              <a:tblGrid>
                <a:gridCol w="2137803">
                  <a:extLst>
                    <a:ext uri="{9D8B030D-6E8A-4147-A177-3AD203B41FA5}">
                      <a16:colId xmlns:a16="http://schemas.microsoft.com/office/drawing/2014/main" val="717242377"/>
                    </a:ext>
                  </a:extLst>
                </a:gridCol>
                <a:gridCol w="2521656">
                  <a:extLst>
                    <a:ext uri="{9D8B030D-6E8A-4147-A177-3AD203B41FA5}">
                      <a16:colId xmlns:a16="http://schemas.microsoft.com/office/drawing/2014/main" val="619157390"/>
                    </a:ext>
                  </a:extLst>
                </a:gridCol>
                <a:gridCol w="2057968">
                  <a:extLst>
                    <a:ext uri="{9D8B030D-6E8A-4147-A177-3AD203B41FA5}">
                      <a16:colId xmlns:a16="http://schemas.microsoft.com/office/drawing/2014/main" val="3123993716"/>
                    </a:ext>
                  </a:extLst>
                </a:gridCol>
                <a:gridCol w="1366871">
                  <a:extLst>
                    <a:ext uri="{9D8B030D-6E8A-4147-A177-3AD203B41FA5}">
                      <a16:colId xmlns:a16="http://schemas.microsoft.com/office/drawing/2014/main" val="765988744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Calculado (Trajetória 2.0)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Experimental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 (%)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593051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Apogeu [m]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189,46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53846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Velocidade Máxima [km/h]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219,7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1649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Aceleração Máxima [g]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40,35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31512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Tempo de Apogeu [s]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93" marR="87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293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48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3" name="Picture 4" descr="F:\Fotos e Videos Netuno\lançamentos 6 dez 2016\IMG_2218.JPG"/>
          <p:cNvPicPr>
            <a:picLocks noChangeAspect="1" noChangeArrowheads="1"/>
          </p:cNvPicPr>
          <p:nvPr/>
        </p:nvPicPr>
        <p:blipFill>
          <a:blip r:embed="rId2"/>
          <a:srcRect l="44057" t="44373" r="23625" b="23264"/>
          <a:stretch>
            <a:fillRect/>
          </a:stretch>
        </p:blipFill>
        <p:spPr bwMode="auto">
          <a:xfrm>
            <a:off x="0" y="0"/>
            <a:ext cx="9144000" cy="6867549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tile tx="0" ty="0" sx="100000" sy="100000" flip="none" algn="tl"/>
          </a:blipFill>
          <a:effectLst>
            <a:outerShdw dist="50800" dir="5400000" sx="24000" sy="24000" algn="ctr" rotWithShape="0">
              <a:srgbClr val="000000">
                <a:alpha val="78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2267744" y="4725144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</a:rPr>
              <a:t>OBRIGADO PELA ATENÇÃO!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Modelo Físico do Problema da Trajetória;</a:t>
            </a:r>
          </a:p>
          <a:p>
            <a:r>
              <a:rPr lang="pt-BR" dirty="0" smtClean="0"/>
              <a:t>Simplificações;</a:t>
            </a:r>
          </a:p>
          <a:p>
            <a:r>
              <a:rPr lang="pt-BR" dirty="0" smtClean="0"/>
              <a:t>Equacionamento;</a:t>
            </a:r>
          </a:p>
          <a:p>
            <a:r>
              <a:rPr lang="pt-BR" dirty="0" smtClean="0"/>
              <a:t>Operação;</a:t>
            </a:r>
          </a:p>
          <a:p>
            <a:r>
              <a:rPr lang="pt-BR" dirty="0" smtClean="0"/>
              <a:t>Exemplo de Projeto para Apogeu Máximo;</a:t>
            </a:r>
          </a:p>
          <a:p>
            <a:r>
              <a:rPr lang="pt-BR" dirty="0" smtClean="0"/>
              <a:t>Exemplo de Projeto para Apogeu Exato.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Físico do Problema da Trajetória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Fases do vôo: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 l="28906" t="29167" r="27734" b="14583"/>
          <a:stretch>
            <a:fillRect/>
          </a:stretch>
        </p:blipFill>
        <p:spPr bwMode="auto">
          <a:xfrm>
            <a:off x="1331640" y="2298796"/>
            <a:ext cx="597168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Físico do Problema da Trajetória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Forças envolvidas: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1328" t="20391" r="16796" b="27083"/>
          <a:stretch>
            <a:fillRect/>
          </a:stretch>
        </p:blipFill>
        <p:spPr bwMode="auto">
          <a:xfrm>
            <a:off x="714348" y="2132856"/>
            <a:ext cx="7562811" cy="310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143000"/>
          </a:xfrm>
        </p:spPr>
        <p:txBody>
          <a:bodyPr/>
          <a:lstStyle/>
          <a:p>
            <a:r>
              <a:rPr lang="pt-BR" dirty="0"/>
              <a:t>Modelo Físico do Problema da Trajetória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40768"/>
                <a:ext cx="7671816" cy="553975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pt-BR" dirty="0" smtClean="0"/>
                  <a:t>Modelos para a força de empuxo: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 →</m:t>
                    </m:r>
                  </m:oMath>
                </a14:m>
                <a:r>
                  <a:rPr lang="pt-BR" dirty="0" smtClean="0"/>
                  <a:t> Empuxo constante informado no próprio arquivo de entrada de dados principal (variável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pt-BR" dirty="0" smtClean="0"/>
                  <a:t>);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=1→</m:t>
                    </m:r>
                  </m:oMath>
                </a14:m>
                <a:r>
                  <a:rPr lang="pt-BR" dirty="0" smtClean="0"/>
                  <a:t> Empuxo em função do tempo a ser informado em arquivo .</a:t>
                </a:r>
                <a:r>
                  <a:rPr lang="pt-BR" dirty="0" err="1" smtClean="0"/>
                  <a:t>txt</a:t>
                </a:r>
                <a:r>
                  <a:rPr lang="pt-BR" dirty="0" smtClean="0"/>
                  <a:t> específico. Inserir o nome deste arquivo entre aspas simples ou aspas duplas. Arquivo deve conter duas colunas, a primeira com tempo [s] e a segunda o empuxo [N]. Pode separar por comando “</a:t>
                </a:r>
                <a:r>
                  <a:rPr lang="pt-BR" dirty="0" err="1" smtClean="0"/>
                  <a:t>tab</a:t>
                </a:r>
                <a:r>
                  <a:rPr lang="pt-BR" dirty="0" smtClean="0"/>
                  <a:t>”;</a:t>
                </a:r>
              </a:p>
              <a:p>
                <a:r>
                  <a:rPr lang="pt-BR" dirty="0" smtClean="0"/>
                  <a:t>Modelos para o coeficiente de arrasto: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𝑖𝑐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 →</m:t>
                    </m:r>
                  </m:oMath>
                </a14:m>
                <a:r>
                  <a:rPr lang="pt-BR" dirty="0" smtClean="0"/>
                  <a:t> </a:t>
                </a:r>
                <a:r>
                  <a:rPr lang="pt-BR" dirty="0" err="1" smtClean="0"/>
                  <a:t>Cd</a:t>
                </a:r>
                <a:r>
                  <a:rPr lang="pt-BR" dirty="0" smtClean="0"/>
                  <a:t> constante informado pelo usuário;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𝑖𝑐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=1 →</m:t>
                    </m:r>
                  </m:oMath>
                </a14:m>
                <a:r>
                  <a:rPr lang="pt-BR" dirty="0" smtClean="0"/>
                  <a:t> </a:t>
                </a:r>
                <a:r>
                  <a:rPr lang="pt-BR" dirty="0" err="1" smtClean="0"/>
                  <a:t>Cd</a:t>
                </a:r>
                <a:r>
                  <a:rPr lang="pt-BR" dirty="0" smtClean="0"/>
                  <a:t> em função da velocidade [km/h] em duas colunas de forma similar ao modelo para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𝑖𝑒</m:t>
                    </m:r>
                  </m:oMath>
                </a14:m>
                <a:r>
                  <a:rPr lang="pt-BR" dirty="0" smtClean="0"/>
                  <a:t>;</a:t>
                </a:r>
              </a:p>
              <a:p>
                <a:r>
                  <a:rPr lang="pt-BR" dirty="0" smtClean="0"/>
                  <a:t>Modelos para aceleração da gravidade: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 →</m:t>
                    </m:r>
                  </m:oMath>
                </a14:m>
                <a:r>
                  <a:rPr lang="pt-BR" dirty="0" smtClean="0"/>
                  <a:t> aceleração constante informada pelo usuário;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𝑖𝑔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=1 →</m:t>
                    </m:r>
                  </m:oMath>
                </a14:m>
                <a:r>
                  <a:rPr lang="pt-BR" dirty="0" smtClean="0"/>
                  <a:t> aceleração calculada de acordo com as variáveis do 3° termo do lado esquerdo da equação do slide 7 desta apresentação que multiplicam a massa, sendo que o valor de aceleração gravitacional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=9,806563 </m:t>
                    </m:r>
                    <m:f>
                      <m:fPr>
                        <m:type m:val="lin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 smtClean="0"/>
                  <a:t>.</a:t>
                </a:r>
              </a:p>
              <a:p>
                <a:r>
                  <a:rPr lang="pt-BR" dirty="0" smtClean="0"/>
                  <a:t>Modelo para massa específica do ar atmosférico: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𝑖𝑟𝑜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 →</m:t>
                    </m:r>
                  </m:oMath>
                </a14:m>
                <a:r>
                  <a:rPr lang="pt-BR" dirty="0" smtClean="0"/>
                  <a:t> massa específica dada pela equação de estado (com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dirty="0" smtClean="0"/>
                  <a:t> informada pelo usuário, assim como pressão atmosférica e temperatura do ar)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𝑖𝑟𝑜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=1 →</m:t>
                    </m:r>
                  </m:oMath>
                </a14:m>
                <a:r>
                  <a:rPr lang="pt-BR" dirty="0" smtClean="0"/>
                  <a:t> massa específica função da altitude dada pela equação: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=1,225 −1,175×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+4,2851×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−6,504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dirty="0" smtClean="0"/>
                  <a:t>. </a:t>
                </a:r>
              </a:p>
              <a:p>
                <a:r>
                  <a:rPr lang="pt-BR" dirty="0" err="1" smtClean="0"/>
                  <a:t>Obs</a:t>
                </a:r>
                <a:r>
                  <a:rPr lang="pt-BR" dirty="0" smtClean="0"/>
                  <a:t>: O Usuário pode escolher o método para solução da equação diferencial + condições iniciais:</a:t>
                </a:r>
              </a:p>
              <a:p>
                <a:pPr lvl="1"/>
                <a:r>
                  <a:rPr lang="pt-BR" dirty="0" smtClean="0"/>
                  <a:t>Método de Euler (2° ordem);</a:t>
                </a:r>
              </a:p>
              <a:p>
                <a:pPr lvl="1"/>
                <a:r>
                  <a:rPr lang="pt-BR" dirty="0" smtClean="0"/>
                  <a:t>Método de </a:t>
                </a:r>
                <a:r>
                  <a:rPr lang="pt-BR" dirty="0" err="1" smtClean="0"/>
                  <a:t>Runge-Kutta</a:t>
                </a:r>
                <a:r>
                  <a:rPr lang="pt-BR" dirty="0" smtClean="0"/>
                  <a:t> (4° ordem);</a:t>
                </a:r>
              </a:p>
              <a:p>
                <a:r>
                  <a:rPr lang="pt-BR" dirty="0" err="1" smtClean="0"/>
                  <a:t>Obs</a:t>
                </a:r>
                <a:r>
                  <a:rPr lang="pt-BR" dirty="0" smtClean="0"/>
                  <a:t>: O usuário escolhe o passo de tempo discreto para o qual a equação </a:t>
                </a:r>
                <a:r>
                  <a:rPr lang="pt-BR" dirty="0" err="1" smtClean="0"/>
                  <a:t>discretizada</a:t>
                </a:r>
                <a:r>
                  <a:rPr lang="pt-BR" dirty="0" smtClean="0"/>
                  <a:t> é resolvida. Há um intervalo de tempo discreto para a fase propulsada e para a fase balística.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40768"/>
                <a:ext cx="7671816" cy="5539754"/>
              </a:xfrm>
              <a:blipFill>
                <a:blip r:embed="rId2"/>
                <a:stretch>
                  <a:fillRect t="-990" r="-79" b="-9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Chave Direita 4"/>
          <p:cNvSpPr/>
          <p:nvPr/>
        </p:nvSpPr>
        <p:spPr>
          <a:xfrm>
            <a:off x="4211960" y="5772605"/>
            <a:ext cx="144016" cy="3592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427984" y="5754742"/>
            <a:ext cx="3496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Algoritmos de “Marcha” no tempo.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4931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Simplificações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Movimento vertical apenas;</a:t>
            </a:r>
          </a:p>
          <a:p>
            <a:pPr lvl="1"/>
            <a:r>
              <a:rPr lang="pt-BR" dirty="0" smtClean="0"/>
              <a:t>Efeito do vento não pode ser considerado;</a:t>
            </a:r>
          </a:p>
          <a:p>
            <a:pPr lvl="1"/>
            <a:r>
              <a:rPr lang="pt-BR" dirty="0" smtClean="0"/>
              <a:t>Lançamentos em ângulo menor que aproximadamente 85° em relação à horizontal começam a produzir erros não aceitáveis;</a:t>
            </a:r>
          </a:p>
          <a:p>
            <a:pPr lvl="1"/>
            <a:r>
              <a:rPr lang="pt-BR" dirty="0" smtClean="0"/>
              <a:t>Rotação e precessão do modelo não podem ser considerados, assim como efeito </a:t>
            </a:r>
            <a:r>
              <a:rPr lang="pt-BR" dirty="0" err="1" smtClean="0"/>
              <a:t>Coriolis</a:t>
            </a:r>
            <a:r>
              <a:rPr lang="pt-BR" dirty="0" smtClean="0"/>
              <a:t>;</a:t>
            </a:r>
          </a:p>
          <a:p>
            <a:r>
              <a:rPr lang="pt-BR" dirty="0" smtClean="0"/>
              <a:t>Satisfaz a condição de contato com a base da plataforma de lançamento;</a:t>
            </a:r>
          </a:p>
          <a:p>
            <a:r>
              <a:rPr lang="pt-BR" dirty="0" smtClean="0"/>
              <a:t>Apenas modelos </a:t>
            </a:r>
            <a:r>
              <a:rPr lang="pt-BR" dirty="0" err="1" smtClean="0"/>
              <a:t>Monoestágios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Não permite simular diretamente a abertura de paraquedas ou fitas;</a:t>
            </a:r>
          </a:p>
          <a:p>
            <a:pPr lvl="1"/>
            <a:r>
              <a:rPr lang="pt-BR" dirty="0" smtClean="0"/>
              <a:t>Velocidade de descida com sistemas de recuperação não pode ser simulada (para isso é necessário reprogramar o código fonte);</a:t>
            </a:r>
          </a:p>
          <a:p>
            <a:r>
              <a:rPr lang="pt-BR" dirty="0" smtClean="0"/>
              <a:t>Força de atrito com a rampa não é considerada;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22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609707"/>
          </a:xfrm>
        </p:spPr>
        <p:txBody>
          <a:bodyPr/>
          <a:lstStyle/>
          <a:p>
            <a:r>
              <a:rPr lang="pt-BR" dirty="0" smtClean="0"/>
              <a:t>Equacionamento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798347"/>
                <a:ext cx="8487096" cy="605965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pt-B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pt-B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pt-B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onde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0&lt;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  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pt-B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onde </a:t>
                </a:r>
                <a:r>
                  <a:rPr lang="pt-BR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pt-B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referencial </a:t>
                </a:r>
                <a:r>
                  <a:rPr lang="pt-BR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é o </a:t>
                </a:r>
                <a:r>
                  <a:rPr lang="pt-B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nível do solo e sentido positivo a direção para cima.</a:t>
                </a:r>
                <a:endPara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pt-B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endPara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pt-B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endPara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&gt;0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𝑛𝑎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𝑑𝑒𝑠𝑐𝑖𝑑𝑎</m:t>
                              </m:r>
                            </m:e>
                          </m:mr>
                          <m:m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&lt;0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𝑛𝑎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𝑠𝑢𝑏𝑖𝑑𝑎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endPara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Equação diferencial da trajetória:</a:t>
                </a:r>
                <a:endPara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d>
                              <m:d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endPara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condições iniciais:</a:t>
                </a:r>
                <a:endPara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𝑒𝑚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=0,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𝑒𝑚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=0, </m:t>
                              </m:r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pt-BR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pt-BR" sz="16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798347"/>
                <a:ext cx="8487096" cy="605965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91880" y="5602014"/>
            <a:ext cx="328614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Equação diferencial ordinária de segunda ordem não linear e não homogênea.</a:t>
            </a:r>
            <a:endParaRPr lang="pt-BR" dirty="0"/>
          </a:p>
        </p:txBody>
      </p:sp>
      <p:grpSp>
        <p:nvGrpSpPr>
          <p:cNvPr id="7" name="Agrupar 6"/>
          <p:cNvGrpSpPr/>
          <p:nvPr/>
        </p:nvGrpSpPr>
        <p:grpSpPr>
          <a:xfrm>
            <a:off x="4692833" y="1988840"/>
            <a:ext cx="4045783" cy="3456384"/>
            <a:chOff x="4692833" y="692696"/>
            <a:chExt cx="4045783" cy="3456384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/>
            <a:srcRect l="28906" t="29167" r="27734" b="14583"/>
            <a:stretch>
              <a:fillRect/>
            </a:stretch>
          </p:blipFill>
          <p:spPr bwMode="auto">
            <a:xfrm>
              <a:off x="4692833" y="1196752"/>
              <a:ext cx="4045783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Conector de Seta Reta 8"/>
            <p:cNvCxnSpPr/>
            <p:nvPr/>
          </p:nvCxnSpPr>
          <p:spPr>
            <a:xfrm flipV="1">
              <a:off x="6372200" y="836712"/>
              <a:ext cx="0" cy="29523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6444208" y="692696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692696"/>
                  <a:ext cx="19454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5625" r="-9375" b="-217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Conector de Seta Reta 11"/>
          <p:cNvCxnSpPr/>
          <p:nvPr/>
        </p:nvCxnSpPr>
        <p:spPr>
          <a:xfrm>
            <a:off x="3707904" y="5085184"/>
            <a:ext cx="43204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25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562074"/>
          </a:xfrm>
        </p:spPr>
        <p:txBody>
          <a:bodyPr/>
          <a:lstStyle/>
          <a:p>
            <a:r>
              <a:rPr lang="pt-BR" dirty="0" smtClean="0"/>
              <a:t>Operação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671816" cy="549322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1800" dirty="0" smtClean="0"/>
              <a:t>Leitura em arquivo do nome da simulação;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 smtClean="0"/>
              <a:t>Abre um arquivo com o nome da simulação (caso não exista abre arquivo em branco e copia-se dados de uma simulação existente e muda-se os valores das variáveis de acordo com sua simulação);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 smtClean="0"/>
              <a:t>Caso selecionado empuxo variável, abre o arquivo contendo duas colunas, a primeira o tempo em segundos após a ignição e a segunda contendo as respectivas forças em newtons. Caso o arquivo não exista deve-se inserir estes valores. </a:t>
            </a:r>
            <a:r>
              <a:rPr lang="pt-BR" sz="1800" dirty="0" err="1" smtClean="0"/>
              <a:t>Obs</a:t>
            </a:r>
            <a:r>
              <a:rPr lang="pt-BR" sz="1800" dirty="0" smtClean="0"/>
              <a:t>: mesmo anotando o último valor de tempo na planilha, repetir esse tempo na variável tempo de queima (</a:t>
            </a:r>
            <a:r>
              <a:rPr lang="pt-BR" sz="1800" dirty="0" err="1" smtClean="0"/>
              <a:t>tq</a:t>
            </a:r>
            <a:r>
              <a:rPr lang="pt-BR" sz="1800" dirty="0" smtClean="0"/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 smtClean="0"/>
              <a:t>Idem o tópico 3, mas para o modelo de coeficiente de arrasto variável. Neste caso a primeira coluna da planilha conterá valores da velocidade em km/h e a segunda os respectivos valores de </a:t>
            </a:r>
            <a:r>
              <a:rPr lang="pt-BR" sz="1800" dirty="0" err="1" smtClean="0"/>
              <a:t>Cd</a:t>
            </a:r>
            <a:r>
              <a:rPr lang="pt-BR" sz="1800" dirty="0" smtClean="0"/>
              <a:t> (</a:t>
            </a:r>
            <a:r>
              <a:rPr lang="pt-BR" sz="1800" dirty="0" err="1" smtClean="0"/>
              <a:t>adimensioanl</a:t>
            </a:r>
            <a:r>
              <a:rPr lang="pt-BR" sz="1800" dirty="0" smtClean="0"/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dirty="0" smtClean="0"/>
              <a:t>O programa executa os cálculos e retorna os resultados em arquivo com nome da simulação que o usuário informou. Os resultados se dividem em 3 partes a saber:</a:t>
            </a:r>
          </a:p>
          <a:p>
            <a:pPr lvl="1"/>
            <a:r>
              <a:rPr lang="pt-BR" sz="1500" dirty="0" smtClean="0"/>
              <a:t>Nome da simulação, caso e dados de entrada para que se tenha um registro de quais valores de entrada foram usados na simulação;</a:t>
            </a:r>
          </a:p>
          <a:p>
            <a:pPr lvl="1"/>
            <a:r>
              <a:rPr lang="pt-BR" sz="1500" dirty="0" smtClean="0"/>
              <a:t>Dados brutos a cada iteração para as três fases: propulsada, balística ascendente e balística descendente;</a:t>
            </a:r>
          </a:p>
          <a:p>
            <a:pPr lvl="1"/>
            <a:r>
              <a:rPr lang="pt-BR" sz="1500" dirty="0" smtClean="0"/>
              <a:t>Resultados globais: pequena lista contendo apogeu, tempo para apogeu, tempo de voo, tempo para impacto e velocidades máxima de subida e descida.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dirty="0" smtClean="0"/>
              <a:t>Fim.</a:t>
            </a:r>
          </a:p>
          <a:p>
            <a:pPr marL="457200" indent="-457200">
              <a:buFont typeface="+mj-lt"/>
              <a:buAutoNum type="arabicPeriod"/>
            </a:pPr>
            <a:endParaRPr lang="pt-BR" sz="1800" dirty="0" smtClean="0"/>
          </a:p>
          <a:p>
            <a:pPr marL="457200" indent="-457200">
              <a:buFont typeface="+mj-lt"/>
              <a:buAutoNum type="arabicPeriod"/>
            </a:pPr>
            <a:endParaRPr lang="pt-BR" sz="1800" dirty="0" smtClean="0"/>
          </a:p>
          <a:p>
            <a:pPr marL="457200" indent="-457200">
              <a:buFont typeface="+mj-lt"/>
              <a:buAutoNum type="arabicPeriod"/>
            </a:pPr>
            <a:endParaRPr lang="pt-BR" sz="1800" dirty="0" smtClean="0"/>
          </a:p>
          <a:p>
            <a:pPr marL="457200" indent="-457200">
              <a:buFont typeface="+mj-lt"/>
              <a:buAutoNum type="arabicPeriod"/>
            </a:pPr>
            <a:endParaRPr lang="pt-BR" sz="1800" dirty="0" smtClean="0"/>
          </a:p>
          <a:p>
            <a:pPr marL="457200" indent="-457200">
              <a:buFont typeface="+mj-lt"/>
              <a:buAutoNum type="arabicPeriod"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267744" y="5805264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Obs</a:t>
            </a:r>
            <a:r>
              <a:rPr lang="pt-BR" sz="1200" dirty="0" smtClean="0"/>
              <a:t>: 1) Use sempre o ponto como separador de decimal; </a:t>
            </a:r>
          </a:p>
          <a:p>
            <a:r>
              <a:rPr lang="pt-BR" sz="1200" dirty="0" smtClean="0"/>
              <a:t>2) Muitas vezes não se sabe de antemão qual será a velocidade máxima que o modelo atingirá, por isso no caso de usar </a:t>
            </a:r>
            <a:r>
              <a:rPr lang="pt-BR" sz="1200" dirty="0" err="1" smtClean="0"/>
              <a:t>Cd</a:t>
            </a:r>
            <a:r>
              <a:rPr lang="pt-BR" sz="1200" dirty="0" smtClean="0"/>
              <a:t> função de velocidade, verifique se a planilha contempla toda a amplitude da faixa de </a:t>
            </a:r>
            <a:r>
              <a:rPr lang="pt-BR" sz="1200" dirty="0" err="1" smtClean="0"/>
              <a:t>Cd</a:t>
            </a:r>
            <a:r>
              <a:rPr lang="pt-BR" sz="1200" dirty="0" smtClean="0"/>
              <a:t> </a:t>
            </a:r>
            <a:r>
              <a:rPr lang="pt-BR" sz="1200" i="1" dirty="0" smtClean="0"/>
              <a:t>versus</a:t>
            </a:r>
            <a:r>
              <a:rPr lang="pt-BR" sz="1200" dirty="0" smtClean="0"/>
              <a:t> velocidade.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0962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Projeto para Apogeu Máximo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535719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Nesta classe o objetivo é atingir maior altitude com um motor de determinada classe e aprovado para a competição.</a:t>
            </a:r>
          </a:p>
          <a:p>
            <a:r>
              <a:rPr lang="pt-BR" dirty="0" smtClean="0"/>
              <a:t>Objetivos do projeto:</a:t>
            </a:r>
          </a:p>
          <a:p>
            <a:pPr lvl="1"/>
            <a:r>
              <a:rPr lang="pt-BR" dirty="0" smtClean="0"/>
              <a:t>Reduzir a força de arrasto o máximo, mas sem comprometer a estabilidade de voo;</a:t>
            </a:r>
          </a:p>
          <a:p>
            <a:pPr lvl="1"/>
            <a:r>
              <a:rPr lang="pt-BR" dirty="0" smtClean="0"/>
              <a:t>Reduzir massa total do modelo ao máximo possível, mas sem comprometer integridade estrutural, principalmente para classes de menor potência onde a ausência de sistemas de recuperação não gera problemas e o seu não uso seja permitido.</a:t>
            </a:r>
          </a:p>
          <a:p>
            <a:r>
              <a:rPr lang="pt-BR" dirty="0" smtClean="0"/>
              <a:t>Atenção especial para:</a:t>
            </a:r>
          </a:p>
          <a:p>
            <a:pPr lvl="1"/>
            <a:r>
              <a:rPr lang="pt-BR" dirty="0" smtClean="0"/>
              <a:t>Procurar usar um motor aprovado e que esteja o mais próximo possível do limite superior da classe de potência;</a:t>
            </a:r>
          </a:p>
          <a:p>
            <a:pPr lvl="1"/>
            <a:r>
              <a:rPr lang="pt-BR" dirty="0" smtClean="0"/>
              <a:t>A margem estática está reduzida porém não a ponto de produzir voo instável?</a:t>
            </a:r>
          </a:p>
          <a:p>
            <a:pPr lvl="1"/>
            <a:r>
              <a:rPr lang="pt-BR" dirty="0" smtClean="0"/>
              <a:t>Tipo da rampa: haste de arame </a:t>
            </a:r>
            <a:r>
              <a:rPr lang="pt-BR" i="1" dirty="0" smtClean="0"/>
              <a:t>versus</a:t>
            </a:r>
            <a:r>
              <a:rPr lang="pt-BR" dirty="0" smtClean="0"/>
              <a:t> múltiplas hastes reguláveis?</a:t>
            </a:r>
          </a:p>
          <a:p>
            <a:pPr lvl="1"/>
            <a:r>
              <a:rPr lang="pt-BR" dirty="0" smtClean="0"/>
              <a:t>O tempo de queima do motor + tempo de retardo para ejeção é ligeiramente maior que o tempo para apogeu?</a:t>
            </a:r>
          </a:p>
          <a:p>
            <a:pPr lvl="1"/>
            <a:r>
              <a:rPr lang="pt-BR" dirty="0"/>
              <a:t>A velocidade do modelo na saída da rampa é suficiente para dar estabilidade aerodinâmica? Usar rampa mais extensa?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75B04-90F9-49D3-A3D8-6E6F3EF743D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550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2518</TotalTime>
  <Words>961</Words>
  <Application>Microsoft Office PowerPoint</Application>
  <PresentationFormat>Apresentação na tela (4:3)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Century Schoolbook</vt:lpstr>
      <vt:lpstr>Times New Roman</vt:lpstr>
      <vt:lpstr>Wingdings</vt:lpstr>
      <vt:lpstr>Wingdings 2</vt:lpstr>
      <vt:lpstr>Balcão Envidraçado</vt:lpstr>
      <vt:lpstr>Minicurso “Cálculo de Trajetória de Foguete com Aplicativo Trajetória 2.0”</vt:lpstr>
      <vt:lpstr>SUMÁRIO</vt:lpstr>
      <vt:lpstr>Modelo Físico do Problema da Trajetória</vt:lpstr>
      <vt:lpstr>Modelo Físico do Problema da Trajetória</vt:lpstr>
      <vt:lpstr>Modelo Físico do Problema da Trajetória</vt:lpstr>
      <vt:lpstr>Simplificações</vt:lpstr>
      <vt:lpstr>Equacionamento</vt:lpstr>
      <vt:lpstr>Operação</vt:lpstr>
      <vt:lpstr>Exemplo de Projeto para Apogeu Máximo</vt:lpstr>
      <vt:lpstr>Apresentação do PowerPoint</vt:lpstr>
      <vt:lpstr>Exemplo de Projeto para Apogeu Máximo</vt:lpstr>
      <vt:lpstr>Exemplo de Projeto para Apogeu Exato</vt:lpstr>
      <vt:lpstr>Exemplo de Projeto para Apogeu Exato</vt:lpstr>
      <vt:lpstr>Apresentação do PowerPoint</vt:lpstr>
    </vt:vector>
  </TitlesOfParts>
  <Company>Grupo Positivo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2 – Condução unidimensional em Regime Permanente (1Dp) e com Geração</dc:title>
  <dc:creator>Universidade Positivo</dc:creator>
  <cp:lastModifiedBy>Universidade Positivo</cp:lastModifiedBy>
  <cp:revision>196</cp:revision>
  <dcterms:created xsi:type="dcterms:W3CDTF">2015-03-20T19:06:19Z</dcterms:created>
  <dcterms:modified xsi:type="dcterms:W3CDTF">2017-03-27T10:44:42Z</dcterms:modified>
</cp:coreProperties>
</file>