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88" r:id="rId4"/>
    <p:sldId id="289" r:id="rId5"/>
    <p:sldId id="260" r:id="rId6"/>
    <p:sldId id="261" r:id="rId7"/>
    <p:sldId id="266" r:id="rId8"/>
    <p:sldId id="281" r:id="rId9"/>
    <p:sldId id="282" r:id="rId10"/>
    <p:sldId id="283" r:id="rId11"/>
    <p:sldId id="285" r:id="rId12"/>
    <p:sldId id="290" r:id="rId13"/>
    <p:sldId id="284" r:id="rId14"/>
    <p:sldId id="286" r:id="rId15"/>
    <p:sldId id="287" r:id="rId16"/>
    <p:sldId id="291" r:id="rId17"/>
    <p:sldId id="292" r:id="rId18"/>
    <p:sldId id="293" r:id="rId19"/>
    <p:sldId id="294" r:id="rId20"/>
    <p:sldId id="280" r:id="rId21"/>
    <p:sldId id="27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21399-306E-45BF-802D-DBCF92EA82B8}" type="datetimeFigureOut">
              <a:rPr lang="pt-BR" smtClean="0"/>
              <a:t>25/04/2017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A8654-9038-46EC-9057-F31DC21458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4/25/2017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/>
            </a:r>
            <a:br>
              <a:rPr lang="pt-BR" dirty="0"/>
            </a:br>
            <a:r>
              <a:rPr lang="pt-BR" dirty="0"/>
              <a:t> </a:t>
            </a:r>
            <a:r>
              <a:rPr lang="pt-BR" sz="3600" b="1" dirty="0"/>
              <a:t>APLICATIVO COMPUTACIONAL PARA CÁLCULO DO COEFICIENTE DE </a:t>
            </a:r>
            <a:r>
              <a:rPr lang="pt-BR" sz="3600" b="1" dirty="0" smtClean="0"/>
              <a:t>ARRASTO </a:t>
            </a:r>
            <a:r>
              <a:rPr lang="pt-BR" sz="3600" b="1" dirty="0"/>
              <a:t>DE MINIFOGUETES </a:t>
            </a:r>
            <a:r>
              <a:rPr lang="pt-BR" sz="3600" b="1" dirty="0" smtClean="0"/>
              <a:t/>
            </a:r>
            <a:br>
              <a:rPr lang="pt-BR" sz="3600" b="1" dirty="0" smtClean="0"/>
            </a:br>
            <a:r>
              <a:rPr lang="pt-BR" sz="3600" b="1" dirty="0"/>
              <a:t/>
            </a:r>
            <a:br>
              <a:rPr lang="pt-BR" sz="3600" b="1" dirty="0"/>
            </a:br>
            <a:r>
              <a:rPr lang="pt-BR" sz="5000" b="1" dirty="0" smtClean="0"/>
              <a:t>CD </a:t>
            </a:r>
            <a:r>
              <a:rPr lang="pt-BR" sz="5000" b="1" dirty="0" smtClean="0"/>
              <a:t>2.1</a:t>
            </a:r>
            <a:endParaRPr lang="pt-BR" sz="5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accent2">
                    <a:lumMod val="75000"/>
                  </a:schemeClr>
                </a:solidFill>
              </a:rPr>
              <a:t>GRUPO DE FOGUETES CARL SAGAN</a:t>
            </a:r>
          </a:p>
          <a:p>
            <a:r>
              <a:rPr lang="pt-BR" sz="3600" dirty="0" smtClean="0">
                <a:solidFill>
                  <a:schemeClr val="accent2">
                    <a:lumMod val="75000"/>
                  </a:schemeClr>
                </a:solidFill>
              </a:rPr>
              <a:t>TOBIAS PINHEIRO QUELUZ</a:t>
            </a:r>
          </a:p>
        </p:txBody>
      </p:sp>
    </p:spTree>
    <p:extLst>
      <p:ext uri="{BB962C8B-B14F-4D97-AF65-F5344CB8AC3E}">
        <p14:creationId xmlns:p14="http://schemas.microsoft.com/office/powerpoint/2010/main" val="397778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34838" y="4533900"/>
            <a:ext cx="8695041" cy="20781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1"/>
          <p:cNvSpPr/>
          <p:nvPr/>
        </p:nvSpPr>
        <p:spPr>
          <a:xfrm>
            <a:off x="1965960" y="1306180"/>
            <a:ext cx="5715000" cy="85389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93675"/>
            <a:ext cx="8116614" cy="1325563"/>
          </a:xfrm>
        </p:spPr>
        <p:txBody>
          <a:bodyPr/>
          <a:lstStyle/>
          <a:p>
            <a:pPr algn="ctr"/>
            <a:r>
              <a:rPr lang="pt-BR" dirty="0" smtClean="0"/>
              <a:t>CD DE PRESSÃO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75939" y="885979"/>
                <a:ext cx="8695041" cy="5885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𝐶𝑑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𝑝𝑛𝑎𝑟𝑖𝑧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</a:rPr>
                        <m:t>=0.8</m:t>
                      </m:r>
                      <m:sSup>
                        <m:sSup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  <m:sup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𝑤𝑒𝑡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4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𝐶𝑑</m:t>
                        </m:r>
                      </m:e>
                      <m:sub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𝑝𝑛𝑎𝑟𝑖𝑧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pt-B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𝑤𝑒𝑡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den>
                    </m:f>
                  </m:oMath>
                </a14:m>
                <a:endParaRPr lang="pt-BR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𝐶𝑑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𝑝𝑛𝑎𝑟𝑖𝑧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2.1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sz="2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  <m:r>
                            <m:rPr>
                              <m:nor/>
                            </m:rPr>
                            <a:rPr lang="pt-BR" sz="2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rad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pt-BR" sz="24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𝑤𝑒𝑡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400" i="1" dirty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𝐶𝑑</m:t>
                        </m:r>
                      </m:e>
                      <m: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𝑝𝑒𝑚𝑝𝑒𝑛𝑎𝑠</m:t>
                        </m:r>
                      </m:sub>
                    </m:sSub>
                    <m:r>
                      <a:rPr lang="pt-BR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p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−0.417</m:t>
                            </m:r>
                          </m:sup>
                        </m:sSup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pt-BR" sz="2400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e>
                      <m:sup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400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𝑤𝑒𝑡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𝑟𝑒𝑓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pt-BR" sz="2400" dirty="0"/>
                  <a:t> </a:t>
                </a:r>
                <a:r>
                  <a:rPr lang="pt-BR" sz="2400" dirty="0" smtClean="0"/>
                  <a:t> (arredondado)</a:t>
                </a:r>
              </a:p>
              <a:p>
                <a:endParaRPr lang="pt-BR" sz="2400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𝐶𝑑</m:t>
                        </m:r>
                      </m:e>
                      <m: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𝑝𝑒𝑚𝑝𝑒𝑛𝑎𝑠</m:t>
                        </m:r>
                      </m:sub>
                    </m:sSub>
                    <m:r>
                      <a:rPr lang="pt-BR" sz="2400" i="1">
                        <a:latin typeface="Cambria Math" panose="02040503050406030204" pitchFamily="18" charset="0"/>
                      </a:rPr>
                      <m:t>=0.85.</m:t>
                    </m:r>
                    <m:d>
                      <m:dPr>
                        <m:begChr m:val="["/>
                        <m:endChr m:val="]"/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num>
                          <m:den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40</m:t>
                            </m:r>
                          </m:den>
                        </m:f>
                      </m:e>
                    </m:d>
                    <m:r>
                      <a:rPr lang="pt-BR" sz="2400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e>
                      <m:sup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2.</m:t>
                        </m:r>
                      </m:sup>
                    </m:sSup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𝑤𝑒𝑡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𝑟𝑒𝑓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pt-BR" sz="2400" dirty="0"/>
                  <a:t> </a:t>
                </a:r>
                <a:r>
                  <a:rPr lang="pt-BR" sz="2400" dirty="0" smtClean="0"/>
                  <a:t> (quadrado)</a:t>
                </a:r>
                <a:endParaRPr lang="pt-BR" sz="22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39" y="885979"/>
                <a:ext cx="8695041" cy="5885907"/>
              </a:xfrm>
              <a:prstGeom prst="rect">
                <a:avLst/>
              </a:prstGeom>
              <a:blipFill rotWithShape="0">
                <a:blip r:embed="rId3"/>
                <a:stretch>
                  <a:fillRect r="-7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965960" y="2327564"/>
            <a:ext cx="5715000" cy="8636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6"/>
          <p:cNvSpPr/>
          <p:nvPr/>
        </p:nvSpPr>
        <p:spPr>
          <a:xfrm>
            <a:off x="1965960" y="3427226"/>
            <a:ext cx="5715000" cy="8536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504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93675"/>
            <a:ext cx="8116614" cy="1325563"/>
          </a:xfrm>
        </p:spPr>
        <p:txBody>
          <a:bodyPr/>
          <a:lstStyle/>
          <a:p>
            <a:pPr algn="ctr"/>
            <a:r>
              <a:rPr lang="pt-BR" dirty="0" smtClean="0"/>
              <a:t>CD DE PRESSÃO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p:pic>
        <p:nvPicPr>
          <p:cNvPr id="11" name="Picture 10" descr="C:\Users\Tobias\Documents\Engenharia Mecânica\Iniciação Científica\EVINCI 2015\Relatório Final\Empena_V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18" y="1954674"/>
            <a:ext cx="2810943" cy="227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Tobias\Documents\Engenharia Mecânica\Iniciação Científica\EVINCI 2015\Relatório Final\Nariz_V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796" y="4010891"/>
            <a:ext cx="2920886" cy="240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499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8441" y="2026226"/>
            <a:ext cx="6153923" cy="1371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93675"/>
            <a:ext cx="8116614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dirty="0" smtClean="0"/>
              <a:t>CD DEVIDO À VARIAÇÃO DE SEÇÃO</a:t>
            </a:r>
            <a:endParaRPr lang="pt-BR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93027" y="2244975"/>
                <a:ext cx="5818910" cy="937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𝐶𝑑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𝑣𝑠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0.85</m:t>
                          </m:r>
                          <m:d>
                            <m:d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40</m:t>
                                  </m:r>
                                </m:den>
                              </m:f>
                            </m:e>
                          </m:d>
                          <m:r>
                            <a:rPr lang="pt-BR" sz="2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027" y="2244975"/>
                <a:ext cx="5818910" cy="93756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19577" y="2388861"/>
            <a:ext cx="112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1.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288441" y="3904816"/>
            <a:ext cx="6153923" cy="1371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188065" y="4055789"/>
                <a:ext cx="6828082" cy="1069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𝐶𝑑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𝑣𝑠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𝐶𝑑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𝑏𝑎𝑠𝑒</m:t>
                          </m:r>
                        </m:sub>
                      </m:sSub>
                      <m:d>
                        <m:d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8065" y="4055789"/>
                <a:ext cx="6828082" cy="106965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19577" y="4267450"/>
            <a:ext cx="112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425" y="2132393"/>
            <a:ext cx="2732292" cy="11592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122" y="4029911"/>
            <a:ext cx="2746595" cy="10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7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7429" y="2545773"/>
            <a:ext cx="6764481" cy="20054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93675"/>
            <a:ext cx="8116614" cy="1325563"/>
          </a:xfrm>
        </p:spPr>
        <p:txBody>
          <a:bodyPr/>
          <a:lstStyle/>
          <a:p>
            <a:pPr algn="ctr"/>
            <a:r>
              <a:rPr lang="pt-BR" dirty="0" smtClean="0"/>
              <a:t>CD DE INTERFERÊNCIA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55037" y="2849382"/>
                <a:ext cx="8282940" cy="2873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4000" i="1">
                              <a:latin typeface="Cambria Math" panose="02040503050406030204" pitchFamily="18" charset="0"/>
                            </a:rPr>
                            <m:t>𝐶𝑑</m:t>
                          </m:r>
                        </m:e>
                        <m:sub>
                          <m:r>
                            <a:rPr lang="pt-BR" sz="4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4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4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4000" i="1">
                              <a:latin typeface="Cambria Math" panose="02040503050406030204" pitchFamily="18" charset="0"/>
                            </a:rPr>
                            <m:t>𝑓𝑒</m:t>
                          </m:r>
                        </m:sub>
                      </m:sSub>
                      <m:r>
                        <a:rPr lang="pt-BR" sz="40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4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pt-BR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pt-BR" sz="40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40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pt-BR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pt-BR" sz="4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400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pt-BR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4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pt-BR" sz="4000" i="1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den>
                      </m:f>
                      <m:r>
                        <a:rPr lang="pt-BR" sz="4000" i="1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4000" i="1">
                              <a:latin typeface="Cambria Math" panose="02040503050406030204" pitchFamily="18" charset="0"/>
                            </a:rPr>
                            <m:t>1+2.</m:t>
                          </m:r>
                          <m:f>
                            <m:fPr>
                              <m:ctrlPr>
                                <a:rPr lang="pt-BR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4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num>
                            <m:den>
                              <m:acc>
                                <m:accPr>
                                  <m:chr m:val="̅"/>
                                  <m:ctrlPr>
                                    <a:rPr lang="pt-BR" sz="4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4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den>
                          </m:f>
                        </m:e>
                      </m:d>
                    </m:oMath>
                  </m:oMathPara>
                </a14:m>
                <a:endParaRPr lang="pt-BR" sz="40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i="1" dirty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2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37" y="2849382"/>
                <a:ext cx="8282940" cy="287373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979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4940" y="2015836"/>
            <a:ext cx="8544826" cy="14131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93675"/>
            <a:ext cx="8116614" cy="1325563"/>
          </a:xfrm>
        </p:spPr>
        <p:txBody>
          <a:bodyPr/>
          <a:lstStyle/>
          <a:p>
            <a:pPr algn="ctr"/>
            <a:r>
              <a:rPr lang="pt-BR" dirty="0" smtClean="0"/>
              <a:t>CD PARASITA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24117" y="2213930"/>
                <a:ext cx="8744780" cy="2992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𝐶𝑑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𝑝𝑎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0.85</m:t>
                          </m:r>
                          <m:d>
                            <m:d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40</m:t>
                                  </m:r>
                                </m:den>
                              </m:f>
                            </m:e>
                          </m:d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  <m:d>
                            <m:d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e>
                          </m:d>
                        </m:e>
                      </m:d>
                      <m:r>
                        <a:rPr lang="pt-BR" sz="2400" i="1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𝑆𝑡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𝑆𝑡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  <m:d>
                            <m:d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pt-BR" sz="24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i="1" dirty="0"/>
              </a:p>
              <a:p>
                <a:r>
                  <a:rPr lang="pt-BR" sz="2400" dirty="0"/>
                  <a:t> 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=1.3−0.3.</m:t>
                    </m:r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𝐿𝑡𝑏</m:t>
                            </m:r>
                          </m:num>
                          <m:den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𝐷𝑒𝑡𝑏</m:t>
                            </m:r>
                          </m:den>
                        </m:f>
                      </m:e>
                    </m:d>
                  </m:oMath>
                </a14:m>
                <a:r>
                  <a:rPr lang="pt-BR" sz="2400" dirty="0"/>
                  <a:t> </a:t>
                </a:r>
                <a:r>
                  <a:rPr lang="pt-BR" sz="2400" dirty="0" smtClean="0"/>
                  <a:t>;       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=1.0−</m:t>
                    </m:r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𝐿𝑡𝑏</m:t>
                            </m:r>
                          </m:num>
                          <m:den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𝐷𝑒𝑡𝑏</m:t>
                            </m:r>
                          </m:den>
                        </m:f>
                      </m:e>
                    </m:d>
                  </m:oMath>
                </a14:m>
                <a:r>
                  <a:rPr lang="pt-BR" sz="2400" dirty="0"/>
                  <a:t> </a:t>
                </a:r>
                <a:endParaRPr lang="pt-BR" sz="22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117" y="2213930"/>
                <a:ext cx="8744780" cy="299242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55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364" y="2293313"/>
            <a:ext cx="9137109" cy="14162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93675"/>
            <a:ext cx="8116614" cy="1325563"/>
          </a:xfrm>
        </p:spPr>
        <p:txBody>
          <a:bodyPr/>
          <a:lstStyle/>
          <a:p>
            <a:pPr algn="ctr"/>
            <a:r>
              <a:rPr lang="pt-BR" dirty="0" smtClean="0"/>
              <a:t>CD TOTAL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9968" y="2641891"/>
                <a:ext cx="9292990" cy="213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sz="3200" i="1" smtClean="0">
                          <a:latin typeface="Cambria Math" panose="02040503050406030204" pitchFamily="18" charset="0"/>
                        </a:rPr>
                        <m:t>𝐶𝑑</m:t>
                      </m:r>
                      <m:r>
                        <a:rPr lang="pt-BR" sz="32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latin typeface="Cambria Math" panose="02040503050406030204" pitchFamily="18" charset="0"/>
                                </a:rPr>
                                <m:t>𝐶𝑑</m:t>
                              </m:r>
                            </m:e>
                            <m:sub>
                              <m:r>
                                <a:rPr lang="pt-BR" sz="3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pt-BR" sz="3200" i="1">
                              <a:latin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pt-B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latin typeface="Cambria Math" panose="02040503050406030204" pitchFamily="18" charset="0"/>
                                </a:rPr>
                                <m:t>𝐶𝑑</m:t>
                              </m:r>
                            </m:e>
                            <m:sub>
                              <m:r>
                                <a:rPr lang="pt-BR" sz="3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pt-BR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latin typeface="Cambria Math" panose="02040503050406030204" pitchFamily="18" charset="0"/>
                                </a:rPr>
                                <m:t>𝐶𝑑</m:t>
                              </m:r>
                            </m:e>
                            <m:sub>
                              <m:r>
                                <a:rPr lang="pt-BR" sz="3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pt-BR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latin typeface="Cambria Math" panose="02040503050406030204" pitchFamily="18" charset="0"/>
                                </a:rPr>
                                <m:t>𝐶𝑑</m:t>
                              </m:r>
                            </m:e>
                            <m:sub>
                              <m:r>
                                <a:rPr lang="pt-B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latin typeface="Cambria Math" panose="02040503050406030204" pitchFamily="18" charset="0"/>
                                </a:rPr>
                                <m:t>𝐶𝑑</m:t>
                              </m:r>
                            </m:e>
                            <m:sub>
                              <m:r>
                                <a:rPr lang="pt-BR" sz="3200" i="1">
                                  <a:latin typeface="Cambria Math" panose="02040503050406030204" pitchFamily="18" charset="0"/>
                                </a:rPr>
                                <m:t>𝑝𝑎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𝐶𝑑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𝑣𝑠</m:t>
                              </m:r>
                            </m:sub>
                          </m:sSub>
                        </m:e>
                      </m:d>
                      <m:r>
                        <a:rPr lang="pt-BR" sz="3200" i="1">
                          <a:latin typeface="Cambria Math" panose="02040503050406030204" pitchFamily="18" charset="0"/>
                        </a:rPr>
                        <m:t>1.05</m:t>
                      </m:r>
                    </m:oMath>
                  </m:oMathPara>
                </a14:m>
                <a:endParaRPr lang="pt-BR" sz="32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i="1" dirty="0"/>
              </a:p>
              <a:p>
                <a:r>
                  <a:rPr lang="pt-BR" sz="2400" dirty="0"/>
                  <a:t> </a:t>
                </a:r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68" y="2641891"/>
                <a:ext cx="9292990" cy="213532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225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93675"/>
            <a:ext cx="8116614" cy="1325563"/>
          </a:xfrm>
        </p:spPr>
        <p:txBody>
          <a:bodyPr/>
          <a:lstStyle/>
          <a:p>
            <a:pPr algn="ctr"/>
            <a:r>
              <a:rPr lang="pt-BR" dirty="0" smtClean="0"/>
              <a:t>RESULTADOS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697989"/>
              </p:ext>
            </p:extLst>
          </p:nvPr>
        </p:nvGraphicFramePr>
        <p:xfrm>
          <a:off x="317102" y="1352984"/>
          <a:ext cx="8842663" cy="50789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8162"/>
                <a:gridCol w="1431836"/>
                <a:gridCol w="1822168"/>
                <a:gridCol w="2083004"/>
                <a:gridCol w="2077493"/>
              </a:tblGrid>
              <a:tr h="8464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 dirty="0">
                          <a:effectLst/>
                        </a:rPr>
                        <a:t>Minifoguete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>
                          <a:effectLst/>
                        </a:rPr>
                        <a:t>Apogeu real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>
                          <a:effectLst/>
                        </a:rPr>
                        <a:t>Apogeu Rocksim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>
                          <a:effectLst/>
                        </a:rPr>
                        <a:t>Apogeu OpenRocket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>
                          <a:effectLst/>
                        </a:rPr>
                        <a:t>Apogeu trajetória1p1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8464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LAE - 44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 dirty="0">
                          <a:effectLst/>
                        </a:rPr>
                        <a:t>318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>
                          <a:effectLst/>
                        </a:rPr>
                        <a:t>502,9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>
                          <a:effectLst/>
                        </a:rPr>
                        <a:t>349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>
                          <a:effectLst/>
                        </a:rPr>
                        <a:t>272,5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8464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Pluto -1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 dirty="0">
                          <a:effectLst/>
                        </a:rPr>
                        <a:t>91,1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 dirty="0">
                          <a:effectLst/>
                        </a:rPr>
                        <a:t>107,0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>
                          <a:effectLst/>
                        </a:rPr>
                        <a:t>90,8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>
                          <a:effectLst/>
                        </a:rPr>
                        <a:t>90,24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8464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Alfa – 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>
                          <a:effectLst/>
                        </a:rPr>
                        <a:t>44,5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 dirty="0">
                          <a:effectLst/>
                        </a:rPr>
                        <a:t>55,6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 dirty="0">
                          <a:effectLst/>
                        </a:rPr>
                        <a:t>47,8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>
                          <a:effectLst/>
                        </a:rPr>
                        <a:t>45,57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8464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Alfa - 6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>
                          <a:effectLst/>
                        </a:rPr>
                        <a:t>121,1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>
                          <a:effectLst/>
                        </a:rPr>
                        <a:t>161,1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 dirty="0">
                          <a:effectLst/>
                        </a:rPr>
                        <a:t>114,0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 dirty="0">
                          <a:effectLst/>
                        </a:rPr>
                        <a:t>110,1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8464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LAE - 22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>
                          <a:effectLst/>
                        </a:rPr>
                        <a:t>159,1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>
                          <a:effectLst/>
                        </a:rPr>
                        <a:t>209,6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>
                          <a:effectLst/>
                        </a:rPr>
                        <a:t>178,0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0" algn="l"/>
                        </a:tabLst>
                      </a:pPr>
                      <a:r>
                        <a:rPr lang="pt-BR" sz="1800" dirty="0">
                          <a:effectLst/>
                        </a:rPr>
                        <a:t>173,1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232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93675"/>
            <a:ext cx="8116614" cy="1325563"/>
          </a:xfrm>
        </p:spPr>
        <p:txBody>
          <a:bodyPr/>
          <a:lstStyle/>
          <a:p>
            <a:pPr algn="ctr"/>
            <a:r>
              <a:rPr lang="pt-BR" dirty="0" smtClean="0"/>
              <a:t>RESULTADOS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855" y="1436111"/>
            <a:ext cx="6201317" cy="4652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61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93675"/>
            <a:ext cx="8116614" cy="1325563"/>
          </a:xfrm>
        </p:spPr>
        <p:txBody>
          <a:bodyPr/>
          <a:lstStyle/>
          <a:p>
            <a:pPr algn="ctr"/>
            <a:r>
              <a:rPr lang="pt-BR" dirty="0" smtClean="0"/>
              <a:t>EXEMPLOS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038" y="1519238"/>
            <a:ext cx="4720937" cy="423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4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6755" y="0"/>
            <a:ext cx="8116614" cy="1325563"/>
          </a:xfrm>
        </p:spPr>
        <p:txBody>
          <a:bodyPr/>
          <a:lstStyle/>
          <a:p>
            <a:pPr algn="ctr"/>
            <a:r>
              <a:rPr lang="pt-BR" dirty="0" smtClean="0"/>
              <a:t>EXEMPLOS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p:pic>
        <p:nvPicPr>
          <p:cNvPr id="3074" name="Picture 2" descr="http://4.bp.blogspot.com/-IA1ApYYzi9Y/Vn6nwBLhbkI/AAAAAAAAAdg/lvvpXS_qn0s/s1600/IMG_43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1257300"/>
            <a:ext cx="4016375" cy="535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74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87794"/>
            <a:ext cx="8116614" cy="1006475"/>
          </a:xfrm>
        </p:spPr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p:sp>
        <p:nvSpPr>
          <p:cNvPr id="8" name="TextBox 7"/>
          <p:cNvSpPr txBox="1"/>
          <p:nvPr/>
        </p:nvSpPr>
        <p:spPr>
          <a:xfrm>
            <a:off x="838200" y="1294269"/>
            <a:ext cx="81166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3200" dirty="0" smtClean="0"/>
              <a:t>A determinação teórica do coeficiente de arrasto não apresenta um modelo matemático padrão definido.</a:t>
            </a:r>
          </a:p>
          <a:p>
            <a:endParaRPr lang="pt-BR" sz="3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3200" dirty="0" smtClean="0"/>
              <a:t>Os programas computacionais existentes subestimam os valores de </a:t>
            </a:r>
            <a:r>
              <a:rPr lang="pt-BR" sz="3200" dirty="0" err="1" smtClean="0"/>
              <a:t>Cd</a:t>
            </a:r>
            <a:r>
              <a:rPr lang="pt-BR" sz="3200" dirty="0" smtClean="0"/>
              <a:t> .</a:t>
            </a:r>
            <a:endParaRPr lang="pt-BR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3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3200" dirty="0" smtClean="0"/>
              <a:t>O método de obtenção do coeficiente não é divulgado ou apresentado de forma clara.</a:t>
            </a:r>
          </a:p>
        </p:txBody>
      </p:sp>
    </p:spTree>
    <p:extLst>
      <p:ext uri="{BB962C8B-B14F-4D97-AF65-F5344CB8AC3E}">
        <p14:creationId xmlns:p14="http://schemas.microsoft.com/office/powerpoint/2010/main" val="400528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7350"/>
            <a:ext cx="10233800" cy="5200650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/>
              <a:t>CANNON, B. </a:t>
            </a:r>
            <a:r>
              <a:rPr lang="en-US" sz="4000" b="1" dirty="0"/>
              <a:t>Model Rocket Simulation with Drag Analysis</a:t>
            </a:r>
            <a:r>
              <a:rPr lang="en-US" sz="4000" dirty="0"/>
              <a:t>, 2004.  </a:t>
            </a:r>
            <a:endParaRPr lang="pt-BR" sz="4000" dirty="0"/>
          </a:p>
          <a:p>
            <a:r>
              <a:rPr lang="en-US" sz="4000" dirty="0"/>
              <a:t>DEMAR, J.S. </a:t>
            </a:r>
            <a:r>
              <a:rPr lang="en-US" sz="4000" b="1" dirty="0"/>
              <a:t>Model Rocket Drag Analysis using a Computerized Wind Tunnel. </a:t>
            </a:r>
            <a:r>
              <a:rPr lang="en-US" sz="4000" dirty="0"/>
              <a:t>NAR research &amp; development report 52094, 1995</a:t>
            </a:r>
            <a:r>
              <a:rPr lang="en-US" sz="4000" dirty="0" smtClean="0"/>
              <a:t>.</a:t>
            </a:r>
            <a:endParaRPr lang="pt-BR" sz="4000" dirty="0" smtClean="0"/>
          </a:p>
          <a:p>
            <a:r>
              <a:rPr lang="en-US" sz="4000" dirty="0" smtClean="0"/>
              <a:t>GREGOREK, G. M. </a:t>
            </a:r>
            <a:r>
              <a:rPr lang="en-US" sz="4000" b="1" dirty="0" smtClean="0"/>
              <a:t>Aerodynamic Drag of Model Rockets . </a:t>
            </a:r>
            <a:r>
              <a:rPr lang="en-US" sz="4000" dirty="0" smtClean="0"/>
              <a:t>Penrose: Estes Industries, 1970. </a:t>
            </a:r>
            <a:endParaRPr lang="pt-BR" sz="4000" dirty="0" smtClean="0"/>
          </a:p>
          <a:p>
            <a:r>
              <a:rPr lang="en-US" sz="4000" dirty="0" smtClean="0"/>
              <a:t>HOERNER</a:t>
            </a:r>
            <a:r>
              <a:rPr lang="en-US" sz="4000" dirty="0"/>
              <a:t>, S.F. </a:t>
            </a:r>
            <a:r>
              <a:rPr lang="en-US" sz="4000" b="1" dirty="0"/>
              <a:t>Fluid-Dynamic Drag: </a:t>
            </a:r>
            <a:r>
              <a:rPr lang="en-US" sz="4000" dirty="0"/>
              <a:t>theoretical, experimental and statistical information. </a:t>
            </a:r>
            <a:r>
              <a:rPr lang="en-US" sz="4000" dirty="0" err="1"/>
              <a:t>Publicado</a:t>
            </a:r>
            <a:r>
              <a:rPr lang="en-US" sz="4000" dirty="0"/>
              <a:t> </a:t>
            </a:r>
            <a:r>
              <a:rPr lang="en-US" sz="4000" dirty="0" err="1"/>
              <a:t>pelo</a:t>
            </a:r>
            <a:r>
              <a:rPr lang="en-US" sz="4000" dirty="0"/>
              <a:t> autor,1965. </a:t>
            </a:r>
            <a:endParaRPr lang="pt-BR" sz="4000" dirty="0"/>
          </a:p>
          <a:p>
            <a:r>
              <a:rPr lang="en-US" sz="4000" dirty="0"/>
              <a:t>HOULT, C.P. </a:t>
            </a:r>
            <a:r>
              <a:rPr lang="en-US" sz="4000" b="1" dirty="0"/>
              <a:t>Drag Coefficient (rev.3.2)</a:t>
            </a:r>
            <a:r>
              <a:rPr lang="en-US" sz="4000" dirty="0"/>
              <a:t>. Rocket Science and Technology, 2013. </a:t>
            </a:r>
            <a:endParaRPr lang="pt-BR" sz="4000" dirty="0"/>
          </a:p>
          <a:p>
            <a:r>
              <a:rPr lang="en-US" sz="4000" dirty="0"/>
              <a:t>NISKANEN, S. </a:t>
            </a:r>
            <a:r>
              <a:rPr lang="en-US" sz="4000" b="1" dirty="0" err="1"/>
              <a:t>OpenRocket</a:t>
            </a:r>
            <a:r>
              <a:rPr lang="en-US" sz="4000" b="1" dirty="0"/>
              <a:t> technical documentation. </a:t>
            </a:r>
            <a:r>
              <a:rPr lang="en-US" sz="4000" dirty="0"/>
              <a:t>2013.</a:t>
            </a:r>
            <a:endParaRPr lang="pt-BR" sz="4000" dirty="0"/>
          </a:p>
          <a:p>
            <a:r>
              <a:rPr lang="en-US" sz="4000" dirty="0"/>
              <a:t>ROGERS, C.E; COOPER, D. </a:t>
            </a:r>
            <a:r>
              <a:rPr lang="en-US" sz="4000" b="1" dirty="0"/>
              <a:t>Rogers </a:t>
            </a:r>
            <a:r>
              <a:rPr lang="en-US" sz="4000" b="1" dirty="0" err="1"/>
              <a:t>Aeroscience</a:t>
            </a:r>
            <a:r>
              <a:rPr lang="en-US" sz="4000" b="1" dirty="0"/>
              <a:t> </a:t>
            </a:r>
            <a:r>
              <a:rPr lang="en-US" sz="4000" b="1" dirty="0" err="1"/>
              <a:t>RASero</a:t>
            </a:r>
            <a:r>
              <a:rPr lang="en-US" sz="4000" b="1" dirty="0"/>
              <a:t> Aerodynamic Analysis and Flight Simulation Program: </a:t>
            </a:r>
            <a:r>
              <a:rPr lang="en-US" sz="4000" dirty="0"/>
              <a:t>Users Manual. </a:t>
            </a:r>
            <a:r>
              <a:rPr lang="en-US" sz="4000" dirty="0" err="1"/>
              <a:t>RASAero</a:t>
            </a:r>
            <a:r>
              <a:rPr lang="en-US" sz="4000" dirty="0"/>
              <a:t>, 2011. </a:t>
            </a:r>
            <a:endParaRPr lang="pt-BR" sz="4000" dirty="0"/>
          </a:p>
          <a:p>
            <a:r>
              <a:rPr lang="en-US" sz="4000" dirty="0"/>
              <a:t>STONEY JR, W.K. </a:t>
            </a:r>
            <a:r>
              <a:rPr lang="en-US" sz="4000" b="1" dirty="0"/>
              <a:t>Collection of zero-lift drag data on bodies of revolution from free-flight investigations. </a:t>
            </a:r>
            <a:r>
              <a:rPr lang="pt-BR" sz="4000" dirty="0"/>
              <a:t>NASA </a:t>
            </a:r>
            <a:r>
              <a:rPr lang="pt-BR" sz="4000" dirty="0" err="1"/>
              <a:t>technical</a:t>
            </a:r>
            <a:r>
              <a:rPr lang="pt-BR" sz="4000" dirty="0"/>
              <a:t> </a:t>
            </a:r>
            <a:r>
              <a:rPr lang="pt-BR" sz="4000" dirty="0" err="1"/>
              <a:t>report</a:t>
            </a:r>
            <a:r>
              <a:rPr lang="pt-BR" sz="4000" dirty="0"/>
              <a:t> R-100, 1961.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811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22864" y="5216510"/>
            <a:ext cx="9144000" cy="1641490"/>
          </a:xfrm>
        </p:spPr>
        <p:txBody>
          <a:bodyPr>
            <a:normAutofit/>
          </a:bodyPr>
          <a:lstStyle/>
          <a:p>
            <a:r>
              <a:rPr lang="pt-BR" dirty="0" smtClean="0"/>
              <a:t>OBRIGADO!</a:t>
            </a:r>
            <a:endParaRPr lang="pt-BR" dirty="0"/>
          </a:p>
        </p:txBody>
      </p:sp>
      <p:pic>
        <p:nvPicPr>
          <p:cNvPr id="2050" name="Picture 2" descr="http://www.viafanzine.jor.br/001imag/01_11/rene_nardi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66" y="3279880"/>
            <a:ext cx="47625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64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87794"/>
            <a:ext cx="8116614" cy="1006475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COEFICIENTE DE ARRASTO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p:sp>
        <p:nvSpPr>
          <p:cNvPr id="8" name="TextBox 7"/>
          <p:cNvSpPr txBox="1"/>
          <p:nvPr/>
        </p:nvSpPr>
        <p:spPr>
          <a:xfrm>
            <a:off x="838200" y="1294269"/>
            <a:ext cx="81166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3200" dirty="0" smtClean="0"/>
              <a:t>Adimensional</a:t>
            </a:r>
          </a:p>
          <a:p>
            <a:endParaRPr lang="pt-BR" sz="3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3200" dirty="0" smtClean="0"/>
              <a:t>Utilizado para quantificar o arrasto ou resistência de um objeto em um meio fluido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3200" dirty="0" smtClean="0"/>
              <a:t>Pode ser determinado experimentalmente através de testes em túneis de vento</a:t>
            </a:r>
          </a:p>
          <a:p>
            <a:endParaRPr lang="pt-BR" sz="3200" dirty="0"/>
          </a:p>
          <a:p>
            <a:endParaRPr lang="pt-BR" sz="3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3200" dirty="0" smtClean="0"/>
          </a:p>
        </p:txBody>
      </p:sp>
    </p:spTree>
    <p:extLst>
      <p:ext uri="{BB962C8B-B14F-4D97-AF65-F5344CB8AC3E}">
        <p14:creationId xmlns:p14="http://schemas.microsoft.com/office/powerpoint/2010/main" val="85052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59194"/>
            <a:ext cx="8116614" cy="1006475"/>
          </a:xfrm>
        </p:spPr>
        <p:txBody>
          <a:bodyPr>
            <a:normAutofit/>
          </a:bodyPr>
          <a:lstStyle/>
          <a:p>
            <a:r>
              <a:rPr lang="pt-BR" dirty="0" smtClean="0"/>
              <a:t>TÚNEL DE VENTO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p:pic>
        <p:nvPicPr>
          <p:cNvPr id="5" name="Wind Tunnel Testing for Space Launch Syst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270" y="1065669"/>
            <a:ext cx="8930496" cy="562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0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16614" cy="1325563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COEFICIENTE DE ARRASTO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p:sp>
        <p:nvSpPr>
          <p:cNvPr id="8" name="TextBox 7"/>
          <p:cNvSpPr txBox="1"/>
          <p:nvPr/>
        </p:nvSpPr>
        <p:spPr>
          <a:xfrm>
            <a:off x="838200" y="2457450"/>
            <a:ext cx="8116614" cy="360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9020" y="1690688"/>
                <a:ext cx="8108994" cy="1157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pt-BR" sz="3200" i="1">
                          <a:latin typeface="Cambria Math" panose="02040503050406030204" pitchFamily="18" charset="0"/>
                        </a:rPr>
                        <m:t>𝐶𝑑</m:t>
                      </m:r>
                      <m:r>
                        <a:rPr lang="pt-BR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3200" i="1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pt-BR" sz="3200" i="1">
                              <a:latin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pt-BR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pt-BR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020" y="1690688"/>
                <a:ext cx="8108994" cy="115794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 descr="C:\Users\Tobias\Documents\Engenharia Mecânica\Iniciação Científica\EVINCI 2015\Relatório Final\Forças de arrasto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6" y="1690688"/>
            <a:ext cx="8801100" cy="4915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85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0"/>
            <a:ext cx="8116614" cy="1325563"/>
          </a:xfrm>
        </p:spPr>
        <p:txBody>
          <a:bodyPr/>
          <a:lstStyle/>
          <a:p>
            <a:r>
              <a:rPr lang="pt-BR" dirty="0" smtClean="0"/>
              <a:t>CD </a:t>
            </a:r>
            <a:r>
              <a:rPr lang="pt-BR" dirty="0" smtClean="0"/>
              <a:t>2.1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p:sp>
        <p:nvSpPr>
          <p:cNvPr id="8" name="TextBox 7"/>
          <p:cNvSpPr txBox="1"/>
          <p:nvPr/>
        </p:nvSpPr>
        <p:spPr>
          <a:xfrm>
            <a:off x="838200" y="2457450"/>
            <a:ext cx="8116614" cy="360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TextBox 8"/>
          <p:cNvSpPr txBox="1"/>
          <p:nvPr/>
        </p:nvSpPr>
        <p:spPr>
          <a:xfrm>
            <a:off x="755037" y="1325563"/>
            <a:ext cx="828294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 smtClean="0"/>
              <a:t>Linguagem </a:t>
            </a:r>
            <a:r>
              <a:rPr lang="pt-BR" sz="2800" dirty="0"/>
              <a:t>Fortran </a:t>
            </a:r>
            <a:r>
              <a:rPr lang="pt-BR" sz="2800" dirty="0" smtClean="0"/>
              <a:t>90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 smtClean="0"/>
              <a:t> Calcula </a:t>
            </a:r>
            <a:r>
              <a:rPr lang="pt-BR" sz="2800" dirty="0"/>
              <a:t>o coeficiente de arrasto de </a:t>
            </a:r>
            <a:r>
              <a:rPr lang="pt-BR" sz="2800" dirty="0" err="1"/>
              <a:t>espaçomodelos</a:t>
            </a:r>
            <a:r>
              <a:rPr lang="pt-BR" sz="2800" dirty="0"/>
              <a:t> em escoamento </a:t>
            </a:r>
            <a:r>
              <a:rPr lang="pt-BR" sz="2800" b="1" dirty="0" smtClean="0"/>
              <a:t>subsônico/</a:t>
            </a:r>
            <a:r>
              <a:rPr lang="pt-BR" sz="2800" b="1" dirty="0" err="1" smtClean="0"/>
              <a:t>transônico</a:t>
            </a:r>
            <a:r>
              <a:rPr lang="pt-BR" sz="2800" b="1" dirty="0" smtClean="0"/>
              <a:t>/supersônico</a:t>
            </a:r>
            <a:endParaRPr lang="pt-BR" sz="2800" b="1" dirty="0" smtClean="0"/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 smtClean="0"/>
              <a:t> </a:t>
            </a:r>
            <a:r>
              <a:rPr lang="pt-BR" sz="2800" dirty="0"/>
              <a:t>Os narizes podem apresentar formato cônico, ogiva, elíptico ou parabólico. </a:t>
            </a:r>
            <a:endParaRPr lang="pt-BR" sz="2800" dirty="0" smtClean="0"/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 smtClean="0"/>
              <a:t>As </a:t>
            </a:r>
            <a:r>
              <a:rPr lang="pt-BR" sz="2800" dirty="0"/>
              <a:t>empenas </a:t>
            </a:r>
            <a:r>
              <a:rPr lang="pt-BR" sz="2800" dirty="0" smtClean="0"/>
              <a:t>são trapezoidais </a:t>
            </a:r>
            <a:r>
              <a:rPr lang="pt-BR" sz="2800" dirty="0"/>
              <a:t>e suas bordas podem ter um perfil arredondado ou quadrado. </a:t>
            </a:r>
            <a:endParaRPr lang="pt-BR" sz="2800" dirty="0" smtClean="0"/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 smtClean="0"/>
              <a:t>O </a:t>
            </a:r>
            <a:r>
              <a:rPr lang="pt-BR" sz="2800" dirty="0"/>
              <a:t>efeito do tubo-guia </a:t>
            </a:r>
            <a:r>
              <a:rPr lang="pt-BR" sz="2800" dirty="0" smtClean="0"/>
              <a:t> e do escoamento de gases sobre </a:t>
            </a:r>
            <a:r>
              <a:rPr lang="pt-BR" sz="2800" dirty="0"/>
              <a:t>o arrasto </a:t>
            </a:r>
            <a:r>
              <a:rPr lang="pt-BR" sz="2800" dirty="0" smtClean="0"/>
              <a:t>podem </a:t>
            </a:r>
            <a:r>
              <a:rPr lang="pt-BR" sz="2800" dirty="0"/>
              <a:t>ser </a:t>
            </a:r>
            <a:r>
              <a:rPr lang="pt-BR" sz="2800" dirty="0" smtClean="0"/>
              <a:t>considerados. 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 smtClean="0"/>
              <a:t>O </a:t>
            </a:r>
            <a:r>
              <a:rPr lang="pt-BR" sz="2800" dirty="0"/>
              <a:t>ângulo de ataque </a:t>
            </a:r>
            <a:r>
              <a:rPr lang="pt-BR" sz="2800" dirty="0" smtClean="0"/>
              <a:t>de 0°.</a:t>
            </a:r>
            <a:endParaRPr lang="pt-BR" sz="2800" dirty="0"/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36110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93675"/>
            <a:ext cx="8116614" cy="1325563"/>
          </a:xfrm>
        </p:spPr>
        <p:txBody>
          <a:bodyPr/>
          <a:lstStyle/>
          <a:p>
            <a:r>
              <a:rPr lang="pt-BR" dirty="0" smtClean="0"/>
              <a:t>MODELO MATEMÁTICO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p:sp>
        <p:nvSpPr>
          <p:cNvPr id="8" name="TextBox 7"/>
          <p:cNvSpPr txBox="1"/>
          <p:nvPr/>
        </p:nvSpPr>
        <p:spPr>
          <a:xfrm>
            <a:off x="838200" y="2457450"/>
            <a:ext cx="8116614" cy="360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1595021"/>
            <a:ext cx="8282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3200" i="1" dirty="0" smtClean="0"/>
              <a:t>Coeficiente de arrasto de atrito (</a:t>
            </a:r>
            <a:r>
              <a:rPr lang="pt-BR" sz="3200" i="1" dirty="0" err="1" smtClean="0"/>
              <a:t>Cd</a:t>
            </a:r>
            <a:r>
              <a:rPr lang="pt-BR" sz="3200" i="1" baseline="-25000" dirty="0" err="1" smtClean="0"/>
              <a:t>a</a:t>
            </a:r>
            <a:r>
              <a:rPr lang="pt-BR" sz="3200" i="1" dirty="0" smtClean="0"/>
              <a:t>) – </a:t>
            </a:r>
            <a:r>
              <a:rPr lang="pt-BR" sz="3200" i="1" dirty="0" err="1" smtClean="0"/>
              <a:t>Hoult</a:t>
            </a:r>
            <a:r>
              <a:rPr lang="pt-BR" sz="3200" i="1" dirty="0" smtClean="0"/>
              <a:t> (2013)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t-BR" sz="3200" i="1" dirty="0" smtClean="0"/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3200" i="1" dirty="0" smtClean="0"/>
              <a:t>Coeficiente de arrasto de base (</a:t>
            </a:r>
            <a:r>
              <a:rPr lang="pt-BR" sz="3200" i="1" dirty="0" err="1" smtClean="0"/>
              <a:t>Cd</a:t>
            </a:r>
            <a:r>
              <a:rPr lang="pt-BR" sz="3200" i="1" baseline="-25000" dirty="0" err="1" smtClean="0"/>
              <a:t>b</a:t>
            </a:r>
            <a:r>
              <a:rPr lang="pt-BR" sz="3200" i="1" dirty="0" smtClean="0"/>
              <a:t>), de pressão (</a:t>
            </a:r>
            <a:r>
              <a:rPr lang="pt-BR" sz="3200" i="1" dirty="0" err="1" smtClean="0"/>
              <a:t>Cd</a:t>
            </a:r>
            <a:r>
              <a:rPr lang="pt-BR" sz="3200" i="1" baseline="-25000" dirty="0" err="1" smtClean="0"/>
              <a:t>p</a:t>
            </a:r>
            <a:r>
              <a:rPr lang="pt-BR" sz="3200" i="1" dirty="0" smtClean="0"/>
              <a:t>) e parasita (</a:t>
            </a:r>
            <a:r>
              <a:rPr lang="pt-BR" sz="3200" i="1" dirty="0" err="1" smtClean="0"/>
              <a:t>Cd</a:t>
            </a:r>
            <a:r>
              <a:rPr lang="pt-BR" sz="3200" i="1" baseline="-25000" dirty="0" err="1" smtClean="0"/>
              <a:t>pa</a:t>
            </a:r>
            <a:r>
              <a:rPr lang="pt-BR" sz="3200" i="1" dirty="0" smtClean="0"/>
              <a:t>) – </a:t>
            </a:r>
            <a:r>
              <a:rPr lang="pt-BR" sz="3200" i="1" dirty="0" err="1" smtClean="0"/>
              <a:t>Niskanen</a:t>
            </a:r>
            <a:r>
              <a:rPr lang="pt-BR" sz="3200" i="1" dirty="0" smtClean="0"/>
              <a:t> (2013)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pt-BR" sz="3200" i="1" dirty="0" smtClean="0"/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3200" i="1" dirty="0" smtClean="0"/>
              <a:t>Coeficiente de arrasto de interferência (</a:t>
            </a:r>
            <a:r>
              <a:rPr lang="pt-BR" sz="3200" i="1" dirty="0" err="1" smtClean="0"/>
              <a:t>Cd</a:t>
            </a:r>
            <a:r>
              <a:rPr lang="pt-BR" sz="3200" i="1" baseline="-25000" dirty="0" err="1" smtClean="0"/>
              <a:t>i</a:t>
            </a:r>
            <a:r>
              <a:rPr lang="pt-BR" sz="3200" i="1" dirty="0" smtClean="0"/>
              <a:t>) – Cannon (2004)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pt-BR" sz="3200" i="1" dirty="0"/>
          </a:p>
          <a:p>
            <a:pPr>
              <a:buClr>
                <a:schemeClr val="accent2">
                  <a:lumMod val="75000"/>
                </a:schemeClr>
              </a:buClr>
            </a:pPr>
            <a:endParaRPr lang="pt-BR" sz="2400" i="1" dirty="0" smtClean="0"/>
          </a:p>
          <a:p>
            <a:pPr>
              <a:buClr>
                <a:schemeClr val="accent2">
                  <a:lumMod val="75000"/>
                </a:schemeClr>
              </a:buClr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62764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6064" y="1641764"/>
            <a:ext cx="6255327" cy="178723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93675"/>
            <a:ext cx="8116614" cy="1325563"/>
          </a:xfrm>
        </p:spPr>
        <p:txBody>
          <a:bodyPr/>
          <a:lstStyle/>
          <a:p>
            <a:pPr algn="ctr"/>
            <a:r>
              <a:rPr lang="pt-BR" dirty="0" smtClean="0"/>
              <a:t>CD DE ATRITO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86393" y="1733117"/>
                <a:ext cx="8282940" cy="5151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4000" i="1">
                              <a:latin typeface="Cambria Math" panose="02040503050406030204" pitchFamily="18" charset="0"/>
                            </a:rPr>
                            <m:t>𝐶𝑑</m:t>
                          </m:r>
                        </m:e>
                        <m:sub>
                          <m:r>
                            <a:rPr lang="pt-BR" sz="4000" i="1">
                              <a:latin typeface="Cambria Math" panose="02040503050406030204" pitchFamily="18" charset="0"/>
                            </a:rPr>
                            <m:t>𝑐𝑜𝑚𝑝𝑜𝑛𝑒𝑛𝑡𝑒</m:t>
                          </m:r>
                        </m:sub>
                      </m:sSub>
                      <m:r>
                        <a:rPr lang="pt-BR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4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4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pt-BR" sz="4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4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pt-BR" sz="4000" i="1">
                                  <a:latin typeface="Cambria Math" panose="02040503050406030204" pitchFamily="18" charset="0"/>
                                </a:rPr>
                                <m:t>𝑤𝑒𝑡</m:t>
                              </m:r>
                            </m:sub>
                          </m:sSub>
                          <m:r>
                            <a:rPr lang="pt-BR" sz="4000" i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pt-BR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4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pt-BR" sz="4000" i="1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40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i="1" dirty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1.3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pt-BR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200" i="1">
                                          <a:latin typeface="Cambria Math" panose="02040503050406030204" pitchFamily="18" charset="0"/>
                                        </a:rPr>
                                        <m:t>𝑅𝑒</m:t>
                                      </m:r>
                                    </m:e>
                                    <m:sub>
                                      <m:r>
                                        <a:rPr lang="pt-BR" sz="2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  <m:r>
                        <a:rPr lang="pt-BR" sz="2200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𝑤𝑒𝑡𝑙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𝑤𝑒𝑡</m:t>
                              </m:r>
                            </m:sub>
                          </m:sSub>
                        </m:den>
                      </m:f>
                      <m:r>
                        <a:rPr lang="pt-BR" sz="2200" i="1">
                          <a:latin typeface="Cambria Math" panose="02040503050406030204" pitchFamily="18" charset="0"/>
                        </a:rPr>
                        <m:t>+ </m:t>
                      </m:r>
                      <m:d>
                        <m:dPr>
                          <m:ctrlPr>
                            <a:rPr lang="pt-B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0.471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func>
                                    <m:funcPr>
                                      <m:ctrlPr>
                                        <a:rPr lang="pt-BR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pt-BR" sz="220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pt-BR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pt-BR" sz="2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sz="2200" i="1">
                                                  <a:latin typeface="Cambria Math" panose="02040503050406030204" pitchFamily="18" charset="0"/>
                                                </a:rPr>
                                                <m:t>𝑅𝑒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sz="22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  <m:t>−0.407)</m:t>
                                  </m:r>
                                </m:e>
                                <m:sup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  <m:t>2.64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pt-BR" sz="2200" i="1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pt-BR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  <m:t>𝑤𝑒𝑡𝑙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  <m:t>𝑤𝑒𝑡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2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pt-BR" sz="2200" i="1" dirty="0" smtClean="0"/>
              </a:p>
              <a:p>
                <a:pPr>
                  <a:buClr>
                    <a:schemeClr val="accent2">
                      <a:lumMod val="75000"/>
                    </a:schemeClr>
                  </a:buClr>
                </a:pPr>
                <a:endParaRPr lang="pt-BR" sz="2200" i="1" dirty="0"/>
              </a:p>
              <a:p>
                <a:pPr>
                  <a:buClr>
                    <a:schemeClr val="accent2">
                      <a:lumMod val="75000"/>
                    </a:schemeClr>
                  </a:buClr>
                </a:pP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=1−0.09</m:t>
                    </m:r>
                    <m:sSup>
                      <m:sSup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400" i="1" dirty="0" smtClean="0"/>
                  <a:t> /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1−0.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15</m:t>
                        </m:r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pt-BR" sz="2400" i="1" dirty="0"/>
                          <m:t>) </m:t>
                        </m:r>
                      </m:e>
                      <m:sup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−0.58</m:t>
                        </m:r>
                      </m:sup>
                    </m:sSup>
                  </m:oMath>
                </a14:m>
                <a:endParaRPr lang="pt-BR" sz="2400" b="0" i="1" dirty="0" smtClean="0"/>
              </a:p>
              <a:p>
                <a:pPr>
                  <a:buClr>
                    <a:schemeClr val="accent2">
                      <a:lumMod val="75000"/>
                    </a:schemeClr>
                  </a:buClr>
                </a:pPr>
                <a:endParaRPr lang="pt-BR" sz="2400" i="1" dirty="0" smtClean="0"/>
              </a:p>
              <a:p>
                <a:pPr>
                  <a:buClr>
                    <a:schemeClr val="accent2">
                      <a:lumMod val="75000"/>
                    </a:schemeClr>
                  </a:buClr>
                </a:pP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𝜇</m:t>
                        </m:r>
                      </m:den>
                    </m:f>
                  </m:oMath>
                </a14:m>
                <a:r>
                  <a:rPr lang="pt-BR" sz="2200" i="1" dirty="0" smtClean="0"/>
                  <a:t>;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340</m:t>
                        </m:r>
                      </m:den>
                    </m:f>
                  </m:oMath>
                </a14:m>
                <a:endParaRPr lang="pt-BR" sz="22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93" y="1733117"/>
                <a:ext cx="8282940" cy="515102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684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4649929"/>
            <a:ext cx="8199777" cy="9975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1"/>
          <p:cNvSpPr/>
          <p:nvPr/>
        </p:nvSpPr>
        <p:spPr>
          <a:xfrm>
            <a:off x="838200" y="1766455"/>
            <a:ext cx="8199777" cy="25137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93675"/>
            <a:ext cx="8116614" cy="1325563"/>
          </a:xfrm>
        </p:spPr>
        <p:txBody>
          <a:bodyPr/>
          <a:lstStyle/>
          <a:p>
            <a:pPr algn="ctr"/>
            <a:r>
              <a:rPr lang="pt-BR" dirty="0" smtClean="0"/>
              <a:t>CD DE BASE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7" y="0"/>
            <a:ext cx="2827283" cy="685800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755037" y="1888941"/>
                <a:ext cx="8282940" cy="3613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i="1">
                            <a:latin typeface="Cambria Math" panose="02040503050406030204" pitchFamily="18" charset="0"/>
                          </a:rPr>
                          <m:t>𝐶𝑑</m:t>
                        </m:r>
                      </m:e>
                      <m:sub>
                        <m:r>
                          <a:rPr lang="pt-BR" sz="3600" i="1">
                            <a:latin typeface="Cambria Math" panose="02040503050406030204" pitchFamily="18" charset="0"/>
                          </a:rPr>
                          <m:t>𝑏𝑡𝑢𝑏𝑜</m:t>
                        </m:r>
                        <m:r>
                          <a:rPr lang="pt-BR" sz="3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3600" i="1">
                            <a:latin typeface="Cambria Math" panose="02040503050406030204" pitchFamily="18" charset="0"/>
                          </a:rPr>
                          <m:t>𝑓𝑜𝑔𝑢𝑒𝑡𝑒</m:t>
                        </m:r>
                      </m:sub>
                    </m:sSub>
                    <m:r>
                      <a:rPr lang="pt-BR" sz="3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BR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3600" i="1">
                            <a:latin typeface="Cambria Math" panose="02040503050406030204" pitchFamily="18" charset="0"/>
                          </a:rPr>
                          <m:t>0.12−0.13</m:t>
                        </m:r>
                        <m:sSup>
                          <m:sSupPr>
                            <m:ctrlPr>
                              <a:rPr lang="pt-BR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36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pt-BR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pt-BR" sz="3600" i="1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pt-BR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pt-BR" sz="3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pt-BR" sz="3600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den>
                    </m:f>
                  </m:oMath>
                </a14:m>
                <a:r>
                  <a:rPr lang="pt-BR" sz="3600" dirty="0"/>
                  <a:t> </a:t>
                </a:r>
                <a:endParaRPr lang="pt-BR" sz="36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i="1" dirty="0" smtClean="0"/>
              </a:p>
              <a:p>
                <a:pPr>
                  <a:buClr>
                    <a:schemeClr val="accent2">
                      <a:lumMod val="75000"/>
                    </a:schemeClr>
                  </a:buClr>
                </a:pPr>
                <a:r>
                  <a:rPr lang="pt-BR" sz="3600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i="1">
                            <a:latin typeface="Cambria Math" panose="02040503050406030204" pitchFamily="18" charset="0"/>
                          </a:rPr>
                          <m:t>𝐶𝑑</m:t>
                        </m:r>
                      </m:e>
                      <m:sub>
                        <m:r>
                          <a:rPr lang="pt-BR" sz="3600" i="1">
                            <a:latin typeface="Cambria Math" panose="02040503050406030204" pitchFamily="18" charset="0"/>
                          </a:rPr>
                          <m:t>𝑏𝑡𝑢𝑏𝑜</m:t>
                        </m:r>
                        <m:r>
                          <a:rPr lang="pt-BR" sz="3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3600" i="1">
                            <a:latin typeface="Cambria Math" panose="02040503050406030204" pitchFamily="18" charset="0"/>
                          </a:rPr>
                          <m:t>𝑓𝑜𝑔𝑢𝑒𝑡𝑒</m:t>
                        </m:r>
                      </m:sub>
                    </m:sSub>
                    <m:r>
                      <a:rPr lang="pt-BR" sz="3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BR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600" i="1">
                                <a:latin typeface="Cambria Math" panose="02040503050406030204" pitchFamily="18" charset="0"/>
                              </a:rPr>
                              <m:t>0.25</m:t>
                            </m:r>
                          </m:num>
                          <m:den>
                            <m:r>
                              <a:rPr lang="pt-BR" sz="3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</m:e>
                    </m:d>
                    <m:r>
                      <a:rPr lang="pt-BR" sz="3600" i="1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pt-BR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pt-BR" sz="3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pt-BR" sz="3600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den>
                    </m:f>
                  </m:oMath>
                </a14:m>
                <a:r>
                  <a:rPr lang="pt-BR" sz="2400" dirty="0"/>
                  <a:t> </a:t>
                </a:r>
                <a:endParaRPr lang="pt-BR" sz="2400" i="1" dirty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:endParaRPr lang="pt-BR" sz="2400" i="1" dirty="0" smtClean="0"/>
              </a:p>
              <a:p>
                <a:pPr algn="ctr">
                  <a:buClr>
                    <a:schemeClr val="accent2">
                      <a:lumMod val="75000"/>
                    </a:schemeClr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200" i="1">
                            <a:latin typeface="Cambria Math" panose="02040503050406030204" pitchFamily="18" charset="0"/>
                          </a:rPr>
                          <m:t>𝐶𝑑</m:t>
                        </m:r>
                      </m:e>
                      <m:sub>
                        <m:r>
                          <a:rPr lang="pt-BR" sz="3200" b="0" i="1" smtClean="0">
                            <a:latin typeface="Cambria Math" panose="02040503050406030204" pitchFamily="18" charset="0"/>
                          </a:rPr>
                          <m:t>𝑏𝑒𝑚𝑝𝑒𝑛𝑎𝑠</m:t>
                        </m:r>
                      </m:sub>
                    </m:sSub>
                    <m:r>
                      <a:rPr lang="pt-BR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3200" b="0" i="1" smtClean="0">
                        <a:latin typeface="Cambria Math" panose="02040503050406030204" pitchFamily="18" charset="0"/>
                      </a:rPr>
                      <m:t>(0.5 </m:t>
                    </m:r>
                    <m:r>
                      <a:rPr lang="pt-BR" sz="3200" b="0" i="1" smtClean="0">
                        <a:latin typeface="Cambria Math" panose="02040503050406030204" pitchFamily="18" charset="0"/>
                      </a:rPr>
                      <m:t>𝑜𝑢</m:t>
                    </m:r>
                    <m:r>
                      <a:rPr lang="pt-BR" sz="3200" b="0" i="1" smtClean="0">
                        <a:latin typeface="Cambria Math" panose="02040503050406030204" pitchFamily="18" charset="0"/>
                      </a:rPr>
                      <m:t> 1.0).</m:t>
                    </m:r>
                  </m:oMath>
                </a14:m>
                <a:r>
                  <a:rPr lang="pt-BR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200" i="1">
                            <a:latin typeface="Cambria Math" panose="02040503050406030204" pitchFamily="18" charset="0"/>
                          </a:rPr>
                          <m:t>𝐶𝑑</m:t>
                        </m:r>
                      </m:e>
                      <m:sub>
                        <m:r>
                          <a:rPr lang="pt-BR" sz="3200" b="0" i="1" smtClean="0">
                            <a:latin typeface="Cambria Math" panose="02040503050406030204" pitchFamily="18" charset="0"/>
                          </a:rPr>
                          <m:t>𝑏𝑡𝑢𝑏𝑜</m:t>
                        </m:r>
                        <m:r>
                          <a:rPr lang="pt-BR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3200" b="0" i="1" smtClean="0">
                            <a:latin typeface="Cambria Math" panose="02040503050406030204" pitchFamily="18" charset="0"/>
                          </a:rPr>
                          <m:t>𝑓𝑜𝑔𝑢𝑒𝑡𝑒</m:t>
                        </m:r>
                      </m:sub>
                    </m:sSub>
                  </m:oMath>
                </a14:m>
                <a:endParaRPr lang="pt-BR" sz="32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37" y="1888941"/>
                <a:ext cx="8282940" cy="361310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217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1572</TotalTime>
  <Words>304</Words>
  <Application>Microsoft Office PowerPoint</Application>
  <PresentationFormat>Widescreen</PresentationFormat>
  <Paragraphs>125</Paragraphs>
  <Slides>21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0" baseType="lpstr">
      <vt:lpstr>SimSun</vt:lpstr>
      <vt:lpstr>Arial</vt:lpstr>
      <vt:lpstr>Calibri</vt:lpstr>
      <vt:lpstr>Cambria Math</vt:lpstr>
      <vt:lpstr>Corbel</vt:lpstr>
      <vt:lpstr>Mangal</vt:lpstr>
      <vt:lpstr>Times New Roman</vt:lpstr>
      <vt:lpstr>Wingdings</vt:lpstr>
      <vt:lpstr>Depth</vt:lpstr>
      <vt:lpstr>  APLICATIVO COMPUTACIONAL PARA CÁLCULO DO COEFICIENTE DE ARRASTO DE MINIFOGUETES   CD 2.1</vt:lpstr>
      <vt:lpstr>INTRODUÇÃO</vt:lpstr>
      <vt:lpstr>COEFICIENTE DE ARRASTO</vt:lpstr>
      <vt:lpstr>TÚNEL DE VENTO</vt:lpstr>
      <vt:lpstr>COEFICIENTE DE ARRASTO</vt:lpstr>
      <vt:lpstr>CD 2.1</vt:lpstr>
      <vt:lpstr>MODELO MATEMÁTICO</vt:lpstr>
      <vt:lpstr>CD DE ATRITO</vt:lpstr>
      <vt:lpstr>CD DE BASE</vt:lpstr>
      <vt:lpstr>CD DE PRESSÃO</vt:lpstr>
      <vt:lpstr>CD DE PRESSÃO</vt:lpstr>
      <vt:lpstr>CD DEVIDO À VARIAÇÃO DE SEÇÃO</vt:lpstr>
      <vt:lpstr>CD DE INTERFERÊNCIA</vt:lpstr>
      <vt:lpstr>CD PARASITA</vt:lpstr>
      <vt:lpstr>CD TOTAL</vt:lpstr>
      <vt:lpstr>RESULTADOS</vt:lpstr>
      <vt:lpstr>RESULTADOS</vt:lpstr>
      <vt:lpstr>EXEMPLOS</vt:lpstr>
      <vt:lpstr>EXEMPLOS</vt:lpstr>
      <vt:lpstr>REFERÊNCIAS</vt:lpstr>
      <vt:lpstr>OBRIGADO!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23º Evento de Iniciação Científica - EVINCI</dc:title>
  <dc:creator>Tobias</dc:creator>
  <cp:lastModifiedBy>Gilson Queluz</cp:lastModifiedBy>
  <cp:revision>55</cp:revision>
  <dcterms:created xsi:type="dcterms:W3CDTF">2015-08-28T04:14:39Z</dcterms:created>
  <dcterms:modified xsi:type="dcterms:W3CDTF">2017-04-25T04:06:00Z</dcterms:modified>
</cp:coreProperties>
</file>