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Old Standard TT"/>
      <p:regular r:id="rId17"/>
      <p:bold r:id="rId18"/>
      <p: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3FF721F4-DB5F-4BA2-8D77-79DF607A13AE}">
  <a:tblStyle styleId="{3FF721F4-DB5F-4BA2-8D77-79DF607A13AE}" styleName="Table_0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OldStandardTT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OldStandardTT-italic.fntdata"/><Relationship Id="rId6" Type="http://schemas.openxmlformats.org/officeDocument/2006/relationships/slide" Target="slides/slide1.xml"/><Relationship Id="rId18" Type="http://schemas.openxmlformats.org/officeDocument/2006/relationships/font" Target="fonts/OldStandardTT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" name="Shape 1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b="1" sz="14000"/>
            </a:lvl1pPr>
            <a:lvl2pPr lvl="1" algn="ctr">
              <a:spcBef>
                <a:spcPts val="0"/>
              </a:spcBef>
              <a:buSzPct val="100000"/>
              <a:defRPr b="1" sz="14000"/>
            </a:lvl2pPr>
            <a:lvl3pPr lvl="2" algn="ctr">
              <a:spcBef>
                <a:spcPts val="0"/>
              </a:spcBef>
              <a:buSzPct val="100000"/>
              <a:defRPr b="1" sz="14000"/>
            </a:lvl3pPr>
            <a:lvl4pPr lvl="3" algn="ctr">
              <a:spcBef>
                <a:spcPts val="0"/>
              </a:spcBef>
              <a:buSzPct val="100000"/>
              <a:defRPr b="1" sz="14000"/>
            </a:lvl4pPr>
            <a:lvl5pPr lvl="4" algn="ctr">
              <a:spcBef>
                <a:spcPts val="0"/>
              </a:spcBef>
              <a:buSzPct val="100000"/>
              <a:defRPr b="1" sz="14000"/>
            </a:lvl5pPr>
            <a:lvl6pPr lvl="5" algn="ctr">
              <a:spcBef>
                <a:spcPts val="0"/>
              </a:spcBef>
              <a:buSzPct val="100000"/>
              <a:defRPr b="1" sz="14000"/>
            </a:lvl6pPr>
            <a:lvl7pPr lvl="6" algn="ctr">
              <a:spcBef>
                <a:spcPts val="0"/>
              </a:spcBef>
              <a:buSzPct val="100000"/>
              <a:defRPr b="1" sz="14000"/>
            </a:lvl7pPr>
            <a:lvl8pPr lvl="7" algn="ctr">
              <a:spcBef>
                <a:spcPts val="0"/>
              </a:spcBef>
              <a:buSzPct val="100000"/>
              <a:defRPr b="1" sz="14000"/>
            </a:lvl8pPr>
            <a:lvl9pPr lvl="8" algn="ctr">
              <a:spcBef>
                <a:spcPts val="0"/>
              </a:spcBef>
              <a:buSzPct val="100000"/>
              <a:defRPr b="1" sz="14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hape 16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" name="Shape 17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2" name="Shape 42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ld Standard TT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1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7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6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Equipe Gama-LAE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III Festival de Minifoguetes de Curitiba</a:t>
            </a:r>
          </a:p>
        </p:txBody>
      </p:sp>
      <p:sp>
        <p:nvSpPr>
          <p:cNvPr id="61" name="Shape 61"/>
          <p:cNvSpPr txBox="1"/>
          <p:nvPr/>
        </p:nvSpPr>
        <p:spPr>
          <a:xfrm>
            <a:off x="138075" y="138075"/>
            <a:ext cx="1635600" cy="14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Antonio Foltran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Carlos Marchi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Luciano Araki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x="6867125" y="138100"/>
            <a:ext cx="2155500" cy="14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en" sz="1100"/>
              <a:t>Carlos de Carvalho</a:t>
            </a:r>
          </a:p>
          <a:p>
            <a:pPr lvl="0" rtl="0" algn="r">
              <a:spcBef>
                <a:spcPts val="0"/>
              </a:spcBef>
              <a:buNone/>
            </a:pPr>
            <a:r>
              <a:rPr lang="en" sz="1100"/>
              <a:t>Fabio Matos</a:t>
            </a:r>
          </a:p>
          <a:p>
            <a:pPr lvl="0" rtl="0" algn="r">
              <a:spcBef>
                <a:spcPts val="0"/>
              </a:spcBef>
              <a:buNone/>
            </a:pPr>
            <a:r>
              <a:rPr lang="en" sz="1100"/>
              <a:t>Izabel de Souza</a:t>
            </a:r>
          </a:p>
          <a:p>
            <a:pPr lvl="0" rtl="0" algn="r">
              <a:spcBef>
                <a:spcPts val="0"/>
              </a:spcBef>
              <a:buNone/>
            </a:pPr>
            <a:r>
              <a:rPr lang="en" sz="1100"/>
              <a:t>Jeovan Correia</a:t>
            </a:r>
          </a:p>
          <a:p>
            <a:pPr lvl="0" rtl="0" algn="r">
              <a:spcBef>
                <a:spcPts val="0"/>
              </a:spcBef>
              <a:buNone/>
            </a:pPr>
            <a:r>
              <a:rPr lang="en" sz="1100"/>
              <a:t>Lia Doubrawa</a:t>
            </a:r>
          </a:p>
          <a:p>
            <a:pPr lvl="0" rtl="0" algn="r">
              <a:spcBef>
                <a:spcPts val="0"/>
              </a:spcBef>
              <a:buNone/>
            </a:pPr>
            <a:r>
              <a:rPr lang="en" sz="1100"/>
              <a:t>Nicholas Silva</a:t>
            </a:r>
          </a:p>
          <a:p>
            <a:pPr lvl="0" rtl="0" algn="r">
              <a:spcBef>
                <a:spcPts val="0"/>
              </a:spcBef>
              <a:buNone/>
            </a:pPr>
            <a:r>
              <a:rPr lang="en" sz="1100"/>
              <a:t>Pedro Silva</a:t>
            </a:r>
          </a:p>
          <a:p>
            <a:pPr lvl="0" rtl="0" algn="r">
              <a:spcBef>
                <a:spcPts val="0"/>
              </a:spcBef>
              <a:buNone/>
            </a:pPr>
            <a:r>
              <a:rPr lang="en" sz="1100"/>
              <a:t>Tobias Pinheiro</a:t>
            </a:r>
          </a:p>
          <a:p>
            <a:pPr lvl="0" rtl="0" algn="r">
              <a:spcBef>
                <a:spcPts val="0"/>
              </a:spcBef>
              <a:buNone/>
            </a:pPr>
            <a:r>
              <a:t/>
            </a:r>
            <a:endParaRPr sz="1100"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Fotos</a:t>
            </a: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Gama 29</a:t>
            </a:r>
          </a:p>
        </p:txBody>
      </p:sp>
      <p:pic>
        <p:nvPicPr>
          <p:cNvPr id="126" name="Shape 1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2412" y="2085624"/>
            <a:ext cx="8639170" cy="156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Resultados obtidos</a:t>
            </a:r>
          </a:p>
        </p:txBody>
      </p:sp>
      <p:graphicFrame>
        <p:nvGraphicFramePr>
          <p:cNvPr id="132" name="Shape 132"/>
          <p:cNvGraphicFramePr/>
          <p:nvPr/>
        </p:nvGraphicFramePr>
        <p:xfrm>
          <a:off x="952500" y="1198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{3FF721F4-DB5F-4BA2-8D77-79DF607A13AE}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392400"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Categoria</a:t>
                      </a:r>
                    </a:p>
                  </a:txBody>
                  <a:tcPr marT="91425" marB="91425" marR="91425" marL="91425" anchor="ctr">
                    <a:solidFill>
                      <a:schemeClr val="lt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Recorde [m]</a:t>
                      </a:r>
                    </a:p>
                  </a:txBody>
                  <a:tcPr marT="91425" marB="91425" marR="91425" marL="91425" anchor="ctr">
                    <a:solidFill>
                      <a:schemeClr val="lt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Minifoguete</a:t>
                      </a:r>
                    </a:p>
                  </a:txBody>
                  <a:tcPr marT="91425" marB="91425" marR="91425" marL="91425" anchor="ctr">
                    <a:solidFill>
                      <a:schemeClr val="lt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Equipe</a:t>
                      </a:r>
                    </a:p>
                  </a:txBody>
                  <a:tcPr marT="91425" marB="91425" marR="91425" marL="91425" anchor="ctr">
                    <a:solidFill>
                      <a:schemeClr val="lt2"/>
                    </a:solidFill>
                  </a:tcPr>
                </a:tc>
              </a:tr>
              <a:tr h="392400"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Classe ½A </a:t>
                      </a:r>
                    </a:p>
                  </a:txBody>
                  <a:tcPr marT="91425" marB="91425" marR="91425" marL="91425" anchor="ctr">
                    <a:solidFill>
                      <a:schemeClr val="lt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121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Alfa 6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UFPR Alfa</a:t>
                      </a:r>
                    </a:p>
                  </a:txBody>
                  <a:tcPr marT="91425" marB="91425" marR="91425" marL="91425" anchor="ctr"/>
                </a:tc>
              </a:tr>
              <a:tr h="392400"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Classe A</a:t>
                      </a:r>
                    </a:p>
                  </a:txBody>
                  <a:tcPr marT="91425" marB="91425" marR="91425" marL="91425" anchor="ctr">
                    <a:solidFill>
                      <a:schemeClr val="lt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169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Alfa 19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UFPR Alfa</a:t>
                      </a:r>
                    </a:p>
                  </a:txBody>
                  <a:tcPr marT="91425" marB="91425" marR="91425" marL="91425" anchor="ctr"/>
                </a:tc>
              </a:tr>
              <a:tr h="392400"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Classe B</a:t>
                      </a:r>
                    </a:p>
                  </a:txBody>
                  <a:tcPr marT="91425" marB="91425" marR="91425" marL="91425" anchor="ctr">
                    <a:solidFill>
                      <a:schemeClr val="lt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336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Gama 13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Gama-LAE</a:t>
                      </a:r>
                    </a:p>
                  </a:txBody>
                  <a:tcPr marT="91425" marB="91425" marR="91425" marL="91425" anchor="ctr"/>
                </a:tc>
              </a:tr>
              <a:tr h="392400"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Classe C</a:t>
                      </a:r>
                    </a:p>
                  </a:txBody>
                  <a:tcPr marT="91425" marB="91425" marR="91425" marL="91425" anchor="ctr">
                    <a:solidFill>
                      <a:schemeClr val="lt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423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Gama 10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UFPR Gama</a:t>
                      </a:r>
                    </a:p>
                  </a:txBody>
                  <a:tcPr marT="91425" marB="91425" marR="91425" marL="91425" anchor="ctr"/>
                </a:tc>
              </a:tr>
              <a:tr h="392400"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Apogeu 50 m</a:t>
                      </a:r>
                    </a:p>
                  </a:txBody>
                  <a:tcPr marT="91425" marB="91425" marR="91425" marL="91425" anchor="ctr">
                    <a:solidFill>
                      <a:schemeClr val="lt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54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Alfa 14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UFPR Alfa</a:t>
                      </a:r>
                    </a:p>
                  </a:txBody>
                  <a:tcPr marT="91425" marB="91425" marR="91425" marL="91425" anchor="ctr"/>
                </a:tc>
              </a:tr>
              <a:tr h="392400"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Apogeu 200 m</a:t>
                      </a:r>
                    </a:p>
                  </a:txBody>
                  <a:tcPr marT="91425" marB="91425" marR="91425" marL="91425" anchor="ctr">
                    <a:solidFill>
                      <a:schemeClr val="lt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199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Beta 10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UFPR Beta</a:t>
                      </a:r>
                    </a:p>
                  </a:txBody>
                  <a:tcPr marT="91425" marB="91425" marR="91425" marL="91425" anchor="ctr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311700" y="445025"/>
            <a:ext cx="4257000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Categorias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04800" lvl="0" marL="457200" rtl="0">
              <a:spcBef>
                <a:spcPts val="0"/>
              </a:spcBef>
              <a:buSzPct val="100000"/>
            </a:pPr>
            <a:r>
              <a:rPr lang="en" sz="1200"/>
              <a:t>Apogeu fixo de 200 m</a:t>
            </a:r>
          </a:p>
          <a:p>
            <a:pPr indent="-304800" lvl="1" marL="914400" rtl="0">
              <a:spcBef>
                <a:spcPts val="0"/>
              </a:spcBef>
              <a:buSzPct val="100000"/>
            </a:pPr>
            <a:r>
              <a:rPr lang="en" sz="1200"/>
              <a:t>Gama 25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en" sz="1200"/>
              <a:t>Apogeu fixo de 50 m</a:t>
            </a:r>
          </a:p>
          <a:p>
            <a:pPr indent="-304800" lvl="1" marL="914400" rtl="0">
              <a:spcBef>
                <a:spcPts val="0"/>
              </a:spcBef>
              <a:buSzPct val="100000"/>
            </a:pPr>
            <a:r>
              <a:rPr lang="en" sz="1200"/>
              <a:t>Gama 22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en" sz="1200"/>
              <a:t>Classe 1/2A</a:t>
            </a:r>
          </a:p>
          <a:p>
            <a:pPr indent="-304800" lvl="1" marL="914400" rtl="0">
              <a:spcBef>
                <a:spcPts val="0"/>
              </a:spcBef>
              <a:buSzPct val="100000"/>
            </a:pPr>
            <a:r>
              <a:rPr lang="en" sz="1200"/>
              <a:t>Gama 24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en" sz="1200"/>
              <a:t>Classe A</a:t>
            </a:r>
          </a:p>
          <a:p>
            <a:pPr indent="-304800" lvl="1" marL="914400" rtl="0">
              <a:spcBef>
                <a:spcPts val="0"/>
              </a:spcBef>
              <a:buSzPct val="100000"/>
            </a:pPr>
            <a:r>
              <a:rPr lang="en" sz="1200"/>
              <a:t>Gama 20</a:t>
            </a:r>
          </a:p>
          <a:p>
            <a:pPr indent="-304800" lvl="1" marL="914400" rtl="0">
              <a:spcBef>
                <a:spcPts val="0"/>
              </a:spcBef>
              <a:buSzPct val="100000"/>
            </a:pPr>
            <a:r>
              <a:rPr lang="en" sz="1200"/>
              <a:t>Gama 28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en" sz="1200"/>
              <a:t>Classe B</a:t>
            </a:r>
          </a:p>
          <a:p>
            <a:pPr indent="-304800" lvl="1" marL="914400" rtl="0">
              <a:spcBef>
                <a:spcPts val="0"/>
              </a:spcBef>
              <a:buSzPct val="100000"/>
            </a:pPr>
            <a:r>
              <a:rPr lang="en" sz="1200"/>
              <a:t>Gama 26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en" sz="1200"/>
              <a:t>Classe C</a:t>
            </a:r>
          </a:p>
          <a:p>
            <a:pPr indent="-304800" lvl="1" marL="914400" rtl="0">
              <a:spcBef>
                <a:spcPts val="0"/>
              </a:spcBef>
              <a:buSzPct val="100000"/>
            </a:pPr>
            <a:r>
              <a:rPr lang="en" sz="1200"/>
              <a:t>Gama 27</a:t>
            </a:r>
          </a:p>
          <a:p>
            <a:pPr indent="-304800" lvl="1" marL="914400">
              <a:spcBef>
                <a:spcPts val="0"/>
              </a:spcBef>
              <a:buSzPct val="100000"/>
            </a:pPr>
            <a:r>
              <a:rPr lang="en" sz="1200"/>
              <a:t>Gama 29</a:t>
            </a:r>
          </a:p>
        </p:txBody>
      </p:sp>
      <p:sp>
        <p:nvSpPr>
          <p:cNvPr id="69" name="Shape 69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11150" lvl="0" marL="457200" rtl="0">
              <a:spcBef>
                <a:spcPts val="0"/>
              </a:spcBef>
              <a:buSzPct val="100000"/>
            </a:pPr>
            <a:r>
              <a:rPr lang="en" sz="1300"/>
              <a:t>tubo de sustentação feito em papel kraft, com exceção do Gama 25, onde foi utilizado um tubo comercial;</a:t>
            </a:r>
          </a:p>
          <a:p>
            <a:pPr indent="-311150" lvl="0" marL="457200" rtl="0">
              <a:spcBef>
                <a:spcPts val="0"/>
              </a:spcBef>
              <a:buSzPct val="100000"/>
            </a:pPr>
            <a:r>
              <a:rPr lang="en" sz="1300"/>
              <a:t>empenas em madeira balsa, com exceção do Gama 25, onde foi utilizado empenas de plástico;</a:t>
            </a:r>
          </a:p>
          <a:p>
            <a:pPr indent="-311150" lvl="0" marL="457200" rtl="0">
              <a:spcBef>
                <a:spcPts val="0"/>
              </a:spcBef>
              <a:buSzPct val="100000"/>
            </a:pPr>
            <a:r>
              <a:rPr lang="en" sz="1300"/>
              <a:t>narizes em ABS por impressão 3D, com exceção do Gama 25, onde foi utilizado PU injetável;</a:t>
            </a:r>
          </a:p>
          <a:p>
            <a:pPr indent="-311150" lvl="0" marL="457200" rtl="0">
              <a:spcBef>
                <a:spcPts val="0"/>
              </a:spcBef>
              <a:buSzPct val="100000"/>
            </a:pPr>
            <a:r>
              <a:rPr lang="en" sz="1300"/>
              <a:t>sistema de recuperação por fita, com exceção do Gama 22, onde foi utilizado paraquedas</a:t>
            </a:r>
          </a:p>
          <a:p>
            <a:pPr indent="-311150" lvl="0" marL="457200" rtl="0">
              <a:spcBef>
                <a:spcPts val="0"/>
              </a:spcBef>
              <a:buSzPct val="100000"/>
            </a:pPr>
            <a:r>
              <a:rPr lang="en" sz="1300"/>
              <a:t>motores comerciais: Gama 22, 24, 25, 26, 27;</a:t>
            </a:r>
          </a:p>
          <a:p>
            <a:pPr indent="-311150" lvl="0" marL="457200" rtl="0">
              <a:spcBef>
                <a:spcPts val="0"/>
              </a:spcBef>
              <a:buSzPct val="100000"/>
            </a:pPr>
            <a:r>
              <a:rPr lang="en" sz="1300"/>
              <a:t>motores GFCS: Gama 20, 28, 29.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 txBox="1"/>
          <p:nvPr>
            <p:ph type="title"/>
          </p:nvPr>
        </p:nvSpPr>
        <p:spPr>
          <a:xfrm>
            <a:off x="4515900" y="445025"/>
            <a:ext cx="4257000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en"/>
              <a:t>Materiais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Fotos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Gama 20</a:t>
            </a:r>
          </a:p>
        </p:txBody>
      </p:sp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>
            <a:off x="989012" y="1955112"/>
            <a:ext cx="7165976" cy="18301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Fotos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Gama 22</a:t>
            </a:r>
          </a:p>
        </p:txBody>
      </p:sp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>
            <a:off x="702583" y="2100997"/>
            <a:ext cx="7738828" cy="153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Fotos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Gama 24</a:t>
            </a:r>
          </a:p>
        </p:txBody>
      </p:sp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4212" y="1957024"/>
            <a:ext cx="8235570" cy="1826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Fotos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Gama 25</a:t>
            </a:r>
          </a:p>
        </p:txBody>
      </p:sp>
      <p:pic>
        <p:nvPicPr>
          <p:cNvPr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>
            <a:off x="403617" y="1726174"/>
            <a:ext cx="8336770" cy="2288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Fotos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Gama 26</a:t>
            </a:r>
          </a:p>
        </p:txBody>
      </p:sp>
      <p:pic>
        <p:nvPicPr>
          <p:cNvPr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>
            <a:off x="764677" y="1896237"/>
            <a:ext cx="7614647" cy="1947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Fotos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Gama 27</a:t>
            </a:r>
          </a:p>
        </p:txBody>
      </p:sp>
      <p:pic>
        <p:nvPicPr>
          <p:cNvPr id="112" name="Shape 1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3884765" y="-558346"/>
            <a:ext cx="1374474" cy="68570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Fotos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Gama 28</a:t>
            </a:r>
          </a:p>
        </p:txBody>
      </p:sp>
      <p:pic>
        <p:nvPicPr>
          <p:cNvPr id="119" name="Shape 1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3759224" y="-797365"/>
            <a:ext cx="1625550" cy="73351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