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2"/>
  </p:notesMasterIdLst>
  <p:sldIdLst>
    <p:sldId id="256" r:id="rId2"/>
    <p:sldId id="308" r:id="rId3"/>
    <p:sldId id="306" r:id="rId4"/>
    <p:sldId id="307" r:id="rId5"/>
    <p:sldId id="305" r:id="rId6"/>
    <p:sldId id="309" r:id="rId7"/>
    <p:sldId id="310" r:id="rId8"/>
    <p:sldId id="311" r:id="rId9"/>
    <p:sldId id="312" r:id="rId10"/>
    <p:sldId id="29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5FB0-FD60-48DD-966A-C625CB65D6DE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8D09-0413-4681-81A3-2DBFFE60CA0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8D09-0413-4681-81A3-2DBFFE60CA0C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latin typeface="Britannic Bold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0070C0"/>
                </a:solidFill>
                <a:latin typeface="Britannic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5B87-1C0D-48B3-83FA-3EF5651E6F7D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18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C851-5D58-46C9-AB4C-6B47BEDFD4E5}" type="datetime1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356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7788-8CE0-405A-9297-8E7348ED6E78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2635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D353-7103-432A-A753-4A4AB2F4507A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037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889A-169A-4093-82CC-B5F1BEBD98F3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588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53D5-B6EA-41B3-A973-46588375B844}" type="datetime1">
              <a:rPr lang="pt-BR" smtClean="0"/>
              <a:t>19/04/2016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733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382-73BE-43B2-8D43-4575D662E167}" type="datetime1">
              <a:rPr lang="pt-BR" smtClean="0"/>
              <a:t>19/04/2016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683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8CD9-ED2A-4C36-9462-FE147B337646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277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B246-70F1-4F1E-B777-28D35CA1BFE3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114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54FD-55A7-4E79-B371-C39E43EA28E6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031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4FF-8160-41B2-963E-61EC93F3F7D9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31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09A-3FCE-43E2-BC73-F789C56BD8A2}" type="datetime1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83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DB0D-42AF-4CE2-A1FB-568C40FBC63A}" type="datetime1">
              <a:rPr lang="pt-BR" smtClean="0"/>
              <a:t>19/04/2016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837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9350-EF5B-44F9-92E2-3186CB61B69A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86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185F-9B50-4DF1-8CE1-482115E7AC5E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284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7BAD-0F60-46BB-B80D-00013A88E4CC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029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8B0A-8855-4FC7-98F8-5B42FC1BFB85}" type="datetime1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741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C8C5CA-E8BD-408C-8FE9-2622CB285CD9}" type="datetime1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Gisha" pitchFamily="34" charset="-79"/>
                <a:cs typeface="Gisha" pitchFamily="34" charset="-79"/>
              </a:defRPr>
            </a:lvl1pPr>
          </a:lstStyle>
          <a:p>
            <a:fld id="{504F4A0C-7A18-4CFE-AF1D-12E84533A71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2352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ln w="3175">
            <a:solidFill>
              <a:schemeClr val="bg1"/>
            </a:solidFill>
          </a:ln>
          <a:solidFill>
            <a:srgbClr val="00B050"/>
          </a:solidFill>
          <a:latin typeface="Gisha" pitchFamily="34" charset="-79"/>
          <a:ea typeface="+mj-ea"/>
          <a:cs typeface="Gisha" pitchFamily="34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1" i="0" kern="1200">
          <a:ln>
            <a:solidFill>
              <a:schemeClr val="bg1"/>
            </a:solidFill>
          </a:ln>
          <a:solidFill>
            <a:srgbClr val="FFFF00"/>
          </a:solidFill>
          <a:latin typeface="Gisha" pitchFamily="34" charset="-79"/>
          <a:ea typeface="+mj-ea"/>
          <a:cs typeface="Gisha" pitchFamily="34" charset="-79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1" i="0" kern="1200">
          <a:ln>
            <a:solidFill>
              <a:schemeClr val="bg1"/>
            </a:solidFill>
          </a:ln>
          <a:solidFill>
            <a:srgbClr val="FFFF00"/>
          </a:solidFill>
          <a:latin typeface="Gisha" pitchFamily="34" charset="-79"/>
          <a:ea typeface="+mj-ea"/>
          <a:cs typeface="Gisha" pitchFamily="34" charset="-79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1" i="0" kern="1200">
          <a:ln>
            <a:solidFill>
              <a:schemeClr val="bg1"/>
            </a:solidFill>
          </a:ln>
          <a:solidFill>
            <a:srgbClr val="FFFF00"/>
          </a:solidFill>
          <a:latin typeface="Gisha" pitchFamily="34" charset="-79"/>
          <a:ea typeface="+mj-ea"/>
          <a:cs typeface="Gisha" pitchFamily="34" charset="-79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1" i="0" kern="1200">
          <a:ln>
            <a:solidFill>
              <a:schemeClr val="bg1"/>
            </a:solidFill>
          </a:ln>
          <a:solidFill>
            <a:srgbClr val="FFFF00"/>
          </a:solidFill>
          <a:latin typeface="Gisha" pitchFamily="34" charset="-79"/>
          <a:ea typeface="+mj-ea"/>
          <a:cs typeface="Gisha" pitchFamily="34" charset="-79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1" i="0" kern="1200">
          <a:ln>
            <a:solidFill>
              <a:schemeClr val="bg1"/>
            </a:solidFill>
          </a:ln>
          <a:solidFill>
            <a:srgbClr val="FFFF00"/>
          </a:solidFill>
          <a:latin typeface="Gisha" pitchFamily="34" charset="-79"/>
          <a:ea typeface="+mj-ea"/>
          <a:cs typeface="Gisha" pitchFamily="34" charset="-79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6538" y="0"/>
            <a:ext cx="10328855" cy="3708435"/>
          </a:xfrm>
        </p:spPr>
        <p:txBody>
          <a:bodyPr>
            <a:normAutofit/>
          </a:bodyPr>
          <a:lstStyle/>
          <a:p>
            <a:pPr algn="ctr"/>
            <a:r>
              <a:rPr lang="pt-BR" dirty="0" err="1" smtClean="0"/>
              <a:t>Minifoguetes</a:t>
            </a:r>
            <a:r>
              <a:rPr lang="pt-BR" dirty="0" smtClean="0"/>
              <a:t> </a:t>
            </a:r>
            <a:r>
              <a:rPr lang="pt-BR" dirty="0" smtClean="0"/>
              <a:t>da equipe </a:t>
            </a:r>
            <a:r>
              <a:rPr lang="el-GR" sz="11500" dirty="0" smtClean="0">
                <a:latin typeface="Times New Roman"/>
                <a:cs typeface="Times New Roman"/>
              </a:rPr>
              <a:t>ε</a:t>
            </a:r>
            <a:r>
              <a:rPr lang="pt-BR" sz="11500" dirty="0" smtClean="0">
                <a:latin typeface="Times New Roman"/>
                <a:cs typeface="Times New Roman"/>
              </a:rPr>
              <a:t> </a:t>
            </a:r>
            <a:r>
              <a:rPr lang="pt-BR" dirty="0" smtClean="0">
                <a:latin typeface="Times New Roman"/>
                <a:cs typeface="Times New Roman"/>
              </a:rPr>
              <a:t>- LAE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1" y="3954162"/>
            <a:ext cx="10468638" cy="2561968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Diego Fernando Moro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Gustavo </a:t>
            </a:r>
            <a:r>
              <a:rPr lang="pt-BR" dirty="0" err="1" smtClean="0"/>
              <a:t>Padovany</a:t>
            </a:r>
            <a:r>
              <a:rPr lang="pt-BR" dirty="0" smtClean="0"/>
              <a:t> da Silva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João Guilherme Motta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Álvaro Ricardo Ferreira Bento Júnior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Fabio Mauricio Matos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Sofia Mariana </a:t>
            </a:r>
            <a:r>
              <a:rPr lang="pt-BR" dirty="0" err="1" smtClean="0"/>
              <a:t>Bozz</a:t>
            </a:r>
            <a:r>
              <a:rPr lang="pt-BR" dirty="0" smtClean="0"/>
              <a:t> </a:t>
            </a:r>
            <a:r>
              <a:rPr lang="pt-BR" dirty="0" err="1" smtClean="0"/>
              <a:t>Ferla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Larissa Ribas dos Santos</a:t>
            </a:r>
          </a:p>
          <a:p>
            <a:pPr>
              <a:buFont typeface="Wingdings" pitchFamily="2" charset="2"/>
              <a:buChar char="v"/>
            </a:pPr>
            <a:r>
              <a:rPr lang="pt-BR" dirty="0" err="1" smtClean="0"/>
              <a:t>Geverson</a:t>
            </a:r>
            <a:r>
              <a:rPr lang="pt-BR" dirty="0" smtClean="0"/>
              <a:t> Luciano Ramos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Felipe </a:t>
            </a:r>
            <a:r>
              <a:rPr lang="pt-BR" dirty="0" err="1" smtClean="0"/>
              <a:t>Bavaroski</a:t>
            </a:r>
            <a:r>
              <a:rPr lang="pt-BR" dirty="0" smtClean="0"/>
              <a:t> Toledo Costa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Alexandre Vidal Bento</a:t>
            </a:r>
          </a:p>
          <a:p>
            <a:pPr>
              <a:buFont typeface="Wingdings" pitchFamily="2" charset="2"/>
              <a:buChar char="v"/>
            </a:pPr>
            <a:r>
              <a:rPr lang="pt-BR" dirty="0" err="1" smtClean="0"/>
              <a:t>Ruven</a:t>
            </a:r>
            <a:r>
              <a:rPr lang="pt-BR" dirty="0" smtClean="0"/>
              <a:t> </a:t>
            </a:r>
            <a:r>
              <a:rPr lang="pt-BR" dirty="0" err="1" smtClean="0"/>
              <a:t>Wang</a:t>
            </a:r>
            <a:endParaRPr lang="pt-BR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659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iego_moro\MEGA\MEGA\_FESTIVAL 2016\Banner_LAE\IMG_6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146" y="0"/>
            <a:ext cx="9143708" cy="685800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321507" y="214184"/>
            <a:ext cx="4982234" cy="1391628"/>
          </a:xfrm>
        </p:spPr>
        <p:txBody>
          <a:bodyPr anchor="ctr"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30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CATEGORIAS DA EQUIPE PARA O FESTIVAL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pt-BR" sz="2800" dirty="0" smtClean="0"/>
              <a:t>Classe 1/8 A</a:t>
            </a:r>
          </a:p>
          <a:p>
            <a:r>
              <a:rPr lang="pt-BR" sz="2800" dirty="0" smtClean="0"/>
              <a:t>Classe 1/4 A</a:t>
            </a:r>
          </a:p>
          <a:p>
            <a:r>
              <a:rPr lang="pt-BR" sz="2800" dirty="0" smtClean="0"/>
              <a:t>Classe D</a:t>
            </a:r>
          </a:p>
          <a:p>
            <a:r>
              <a:rPr lang="pt-BR" sz="2800" dirty="0" smtClean="0"/>
              <a:t>Apogeu </a:t>
            </a:r>
            <a:r>
              <a:rPr lang="pt-BR" sz="2800" dirty="0" smtClean="0"/>
              <a:t>100 m</a:t>
            </a:r>
          </a:p>
          <a:p>
            <a:r>
              <a:rPr lang="pt-BR" sz="2800" dirty="0" smtClean="0"/>
              <a:t>Apogeu 400 </a:t>
            </a:r>
            <a:r>
              <a:rPr lang="pt-BR" sz="2800" dirty="0" smtClean="0"/>
              <a:t>m (Classe E)</a:t>
            </a:r>
            <a:endParaRPr lang="pt-BR" sz="2800" dirty="0" smtClean="0"/>
          </a:p>
          <a:p>
            <a:r>
              <a:rPr lang="pt-BR" sz="2800" dirty="0" smtClean="0"/>
              <a:t>Apogeu 800 </a:t>
            </a:r>
            <a:r>
              <a:rPr lang="pt-BR" sz="2800" dirty="0" smtClean="0"/>
              <a:t>m (Classe E)</a:t>
            </a:r>
            <a:endParaRPr lang="pt-BR" sz="28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1/8 A</a:t>
            </a:r>
            <a:br>
              <a:rPr lang="pt-BR" dirty="0" smtClean="0"/>
            </a:br>
            <a:r>
              <a:rPr lang="pt-BR" dirty="0" err="1" smtClean="0"/>
              <a:t>Espaçomodelos</a:t>
            </a:r>
            <a:r>
              <a:rPr lang="pt-BR" dirty="0" smtClean="0"/>
              <a:t> </a:t>
            </a:r>
            <a:r>
              <a:rPr lang="pt-BR" dirty="0" err="1" smtClean="0"/>
              <a:t>Epsilon</a:t>
            </a:r>
            <a:r>
              <a:rPr lang="pt-BR" dirty="0" smtClean="0"/>
              <a:t> 35 </a:t>
            </a:r>
            <a:r>
              <a:rPr lang="pt-BR" dirty="0" smtClean="0"/>
              <a:t>e </a:t>
            </a:r>
            <a:r>
              <a:rPr lang="pt-BR" dirty="0" smtClean="0"/>
              <a:t>36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Características principais:</a:t>
            </a:r>
          </a:p>
          <a:p>
            <a:r>
              <a:rPr lang="pt-BR" sz="2600" dirty="0" err="1" smtClean="0"/>
              <a:t>L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87 </a:t>
            </a:r>
            <a:r>
              <a:rPr lang="pt-BR" sz="2600" dirty="0" smtClean="0"/>
              <a:t>mm</a:t>
            </a:r>
          </a:p>
          <a:p>
            <a:r>
              <a:rPr lang="pt-BR" sz="2600" dirty="0" smtClean="0"/>
              <a:t>D</a:t>
            </a:r>
            <a:r>
              <a:rPr lang="pt-BR" sz="2600" baseline="-25000" dirty="0" smtClean="0"/>
              <a:t>e,</a:t>
            </a:r>
            <a:r>
              <a:rPr lang="pt-BR" sz="2600" baseline="-25000" dirty="0" err="1" smtClean="0"/>
              <a:t>máx</a:t>
            </a:r>
            <a:r>
              <a:rPr lang="pt-BR" sz="2600" dirty="0" smtClean="0"/>
              <a:t>: 16 </a:t>
            </a:r>
            <a:r>
              <a:rPr lang="pt-BR" sz="2600" dirty="0" smtClean="0"/>
              <a:t>mm</a:t>
            </a:r>
          </a:p>
          <a:p>
            <a:r>
              <a:rPr lang="pt-BR" sz="2600" dirty="0" err="1" smtClean="0"/>
              <a:t>m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>
                <a:latin typeface="Times New Roman"/>
                <a:cs typeface="Times New Roman"/>
              </a:rPr>
              <a:t>≈ 5</a:t>
            </a:r>
            <a:r>
              <a:rPr lang="pt-BR" sz="2600" dirty="0" smtClean="0"/>
              <a:t>,6 </a:t>
            </a:r>
            <a:r>
              <a:rPr lang="pt-BR" sz="2600" dirty="0" smtClean="0"/>
              <a:t>g</a:t>
            </a:r>
          </a:p>
          <a:p>
            <a:r>
              <a:rPr lang="pt-BR" sz="2600" dirty="0" smtClean="0"/>
              <a:t>Motor:  1/32 A 0,11</a:t>
            </a:r>
          </a:p>
          <a:p>
            <a:r>
              <a:rPr lang="pt-BR" sz="2600" dirty="0" smtClean="0"/>
              <a:t>Empenas: 2 desalinhadas</a:t>
            </a: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2050" name="Picture 2" descr="D:\Users\diego_moro\MEGA\MEGA\____Equipe_EPSILON_2015\Apresentacao\IMG_20160419_124329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488" y="2677297"/>
            <a:ext cx="5348394" cy="3004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1/4 A</a:t>
            </a:r>
            <a:br>
              <a:rPr lang="pt-BR" dirty="0" smtClean="0"/>
            </a:br>
            <a:r>
              <a:rPr lang="pt-BR" dirty="0" err="1" smtClean="0"/>
              <a:t>Espaçomodelos</a:t>
            </a:r>
            <a:r>
              <a:rPr lang="pt-BR" dirty="0" smtClean="0"/>
              <a:t> </a:t>
            </a:r>
            <a:r>
              <a:rPr lang="pt-BR" dirty="0" err="1" smtClean="0"/>
              <a:t>Epsilon</a:t>
            </a:r>
            <a:r>
              <a:rPr lang="pt-BR" dirty="0" smtClean="0"/>
              <a:t> 30 </a:t>
            </a:r>
            <a:r>
              <a:rPr lang="pt-BR" dirty="0" smtClean="0"/>
              <a:t>e </a:t>
            </a:r>
            <a:r>
              <a:rPr lang="pt-BR" dirty="0" smtClean="0"/>
              <a:t>37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Características principais:</a:t>
            </a:r>
          </a:p>
          <a:p>
            <a:r>
              <a:rPr lang="pt-BR" sz="2600" dirty="0" err="1" smtClean="0"/>
              <a:t>L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137 </a:t>
            </a:r>
            <a:r>
              <a:rPr lang="pt-BR" sz="2600" dirty="0" smtClean="0"/>
              <a:t>mm</a:t>
            </a:r>
          </a:p>
          <a:p>
            <a:r>
              <a:rPr lang="pt-BR" sz="2600" dirty="0" smtClean="0"/>
              <a:t>D</a:t>
            </a:r>
            <a:r>
              <a:rPr lang="pt-BR" sz="2600" baseline="-25000" dirty="0" smtClean="0"/>
              <a:t>e,</a:t>
            </a:r>
            <a:r>
              <a:rPr lang="pt-BR" sz="2600" baseline="-25000" dirty="0" err="1" smtClean="0"/>
              <a:t>máx</a:t>
            </a:r>
            <a:r>
              <a:rPr lang="pt-BR" sz="2600" dirty="0" smtClean="0"/>
              <a:t>: 16 </a:t>
            </a:r>
            <a:r>
              <a:rPr lang="pt-BR" sz="2600" dirty="0" smtClean="0"/>
              <a:t>mm</a:t>
            </a:r>
          </a:p>
          <a:p>
            <a:r>
              <a:rPr lang="pt-BR" sz="2600" dirty="0" err="1" smtClean="0"/>
              <a:t>m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>
                <a:latin typeface="Times New Roman"/>
                <a:cs typeface="Times New Roman"/>
              </a:rPr>
              <a:t>≈ 11</a:t>
            </a:r>
            <a:r>
              <a:rPr lang="pt-BR" sz="2600" dirty="0" smtClean="0"/>
              <a:t>,0 </a:t>
            </a:r>
            <a:r>
              <a:rPr lang="pt-BR" sz="2600" dirty="0" smtClean="0"/>
              <a:t>g</a:t>
            </a:r>
          </a:p>
          <a:p>
            <a:r>
              <a:rPr lang="pt-BR" sz="2600" dirty="0" smtClean="0"/>
              <a:t>Motor:  1/4 A 0,2</a:t>
            </a:r>
          </a:p>
          <a:p>
            <a:r>
              <a:rPr lang="pt-BR" sz="2600" dirty="0" smtClean="0"/>
              <a:t>Empenas: </a:t>
            </a:r>
            <a:r>
              <a:rPr lang="pt-BR" sz="2600" dirty="0" smtClean="0"/>
              <a:t>2 </a:t>
            </a:r>
            <a:r>
              <a:rPr lang="pt-BR" sz="2600" dirty="0" smtClean="0"/>
              <a:t>desalinhadas</a:t>
            </a: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3074" name="Picture 2" descr="D:\Users\diego_moro\MEGA\MEGA\____Equipe_EPSILON_2015\Apresentacao\IMG_20160419_124602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050" y="2660234"/>
            <a:ext cx="5351341" cy="30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D</a:t>
            </a:r>
            <a:br>
              <a:rPr lang="pt-BR" dirty="0" smtClean="0"/>
            </a:br>
            <a:r>
              <a:rPr lang="pt-BR" dirty="0" err="1" smtClean="0"/>
              <a:t>Espaçomodelos</a:t>
            </a:r>
            <a:r>
              <a:rPr lang="pt-BR" dirty="0" smtClean="0"/>
              <a:t> </a:t>
            </a:r>
            <a:r>
              <a:rPr lang="pt-BR" dirty="0" err="1" smtClean="0"/>
              <a:t>Epsilon</a:t>
            </a:r>
            <a:r>
              <a:rPr lang="pt-BR" dirty="0" smtClean="0"/>
              <a:t> 31 </a:t>
            </a:r>
            <a:r>
              <a:rPr lang="pt-BR" dirty="0" smtClean="0"/>
              <a:t>e </a:t>
            </a:r>
            <a:r>
              <a:rPr lang="pt-BR" dirty="0" smtClean="0"/>
              <a:t>32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Características principais:</a:t>
            </a:r>
          </a:p>
          <a:p>
            <a:r>
              <a:rPr lang="pt-BR" sz="2600" dirty="0" err="1" smtClean="0"/>
              <a:t>L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433 </a:t>
            </a:r>
            <a:r>
              <a:rPr lang="pt-BR" sz="2600" dirty="0" smtClean="0"/>
              <a:t>mm</a:t>
            </a:r>
          </a:p>
          <a:p>
            <a:r>
              <a:rPr lang="pt-BR" sz="2600" dirty="0" smtClean="0"/>
              <a:t>D</a:t>
            </a:r>
            <a:r>
              <a:rPr lang="pt-BR" sz="2600" baseline="-25000" dirty="0" smtClean="0"/>
              <a:t>e,</a:t>
            </a:r>
            <a:r>
              <a:rPr lang="pt-BR" sz="2600" baseline="-25000" dirty="0" err="1" smtClean="0"/>
              <a:t>máx</a:t>
            </a:r>
            <a:r>
              <a:rPr lang="pt-BR" sz="2600" dirty="0" smtClean="0"/>
              <a:t>: 25 </a:t>
            </a:r>
            <a:r>
              <a:rPr lang="pt-BR" sz="2600" dirty="0" smtClean="0"/>
              <a:t>mm</a:t>
            </a:r>
          </a:p>
          <a:p>
            <a:r>
              <a:rPr lang="pt-BR" sz="2600" dirty="0" err="1" smtClean="0"/>
              <a:t>m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>
                <a:latin typeface="Times New Roman"/>
                <a:cs typeface="Times New Roman"/>
              </a:rPr>
              <a:t>≈ 123</a:t>
            </a:r>
            <a:r>
              <a:rPr lang="pt-BR" sz="2600" dirty="0" smtClean="0"/>
              <a:t>,4 </a:t>
            </a:r>
            <a:r>
              <a:rPr lang="pt-BR" sz="2600" dirty="0" smtClean="0"/>
              <a:t>g</a:t>
            </a:r>
          </a:p>
          <a:p>
            <a:r>
              <a:rPr lang="pt-BR" sz="2600" dirty="0" smtClean="0"/>
              <a:t>Motor:  D 14 – GFCS</a:t>
            </a:r>
          </a:p>
          <a:p>
            <a:r>
              <a:rPr lang="pt-BR" sz="2600" dirty="0" smtClean="0"/>
              <a:t>Empenas: 3</a:t>
            </a: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4098" name="Picture 2" descr="D:\Users\diego_moro\MEGA\MEGA\____Equipe_EPSILON_2015\Apresentacao\IMG_20160419_124705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811" y="2665526"/>
            <a:ext cx="5351340" cy="30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Apogeu 100 m</a:t>
            </a:r>
            <a:br>
              <a:rPr lang="pt-BR" dirty="0" smtClean="0"/>
            </a:br>
            <a:r>
              <a:rPr lang="pt-BR" dirty="0" err="1" smtClean="0"/>
              <a:t>Espaçomodelos</a:t>
            </a:r>
            <a:r>
              <a:rPr lang="pt-BR" dirty="0" smtClean="0"/>
              <a:t> </a:t>
            </a:r>
            <a:r>
              <a:rPr lang="pt-BR" dirty="0" err="1" smtClean="0"/>
              <a:t>Epsilon</a:t>
            </a:r>
            <a:r>
              <a:rPr lang="pt-BR" dirty="0" smtClean="0"/>
              <a:t> 25 </a:t>
            </a:r>
            <a:r>
              <a:rPr lang="pt-BR" dirty="0" smtClean="0"/>
              <a:t>e </a:t>
            </a:r>
            <a:r>
              <a:rPr lang="pt-BR" dirty="0" smtClean="0"/>
              <a:t>38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Características principais:</a:t>
            </a:r>
          </a:p>
          <a:p>
            <a:r>
              <a:rPr lang="pt-BR" sz="2600" dirty="0" err="1" smtClean="0"/>
              <a:t>L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/>
              <a:t>193 </a:t>
            </a:r>
            <a:r>
              <a:rPr lang="pt-BR" sz="2600" dirty="0" smtClean="0"/>
              <a:t>mm</a:t>
            </a:r>
            <a:endParaRPr lang="pt-BR" sz="2600" dirty="0" smtClean="0"/>
          </a:p>
          <a:p>
            <a:r>
              <a:rPr lang="pt-BR" sz="2600" dirty="0" smtClean="0"/>
              <a:t>D</a:t>
            </a:r>
            <a:r>
              <a:rPr lang="pt-BR" sz="2600" baseline="-25000" dirty="0" smtClean="0"/>
              <a:t>e,</a:t>
            </a:r>
            <a:r>
              <a:rPr lang="pt-BR" sz="2600" baseline="-25000" dirty="0" err="1" smtClean="0"/>
              <a:t>máx</a:t>
            </a:r>
            <a:r>
              <a:rPr lang="pt-BR" sz="2600" dirty="0" smtClean="0"/>
              <a:t>: 17 </a:t>
            </a:r>
            <a:r>
              <a:rPr lang="pt-BR" sz="2600" dirty="0" smtClean="0"/>
              <a:t>mm</a:t>
            </a:r>
          </a:p>
          <a:p>
            <a:r>
              <a:rPr lang="pt-BR" sz="2600" dirty="0" err="1" smtClean="0"/>
              <a:t>m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>
                <a:latin typeface="Times New Roman"/>
                <a:cs typeface="Times New Roman"/>
              </a:rPr>
              <a:t>≈ 14</a:t>
            </a:r>
            <a:r>
              <a:rPr lang="pt-BR" sz="2600" dirty="0" smtClean="0"/>
              <a:t>,8 </a:t>
            </a:r>
            <a:r>
              <a:rPr lang="pt-BR" sz="2600" dirty="0" smtClean="0"/>
              <a:t>g</a:t>
            </a:r>
          </a:p>
          <a:p>
            <a:r>
              <a:rPr lang="pt-BR" sz="2600" dirty="0" smtClean="0"/>
              <a:t>Motor:  A 0,8</a:t>
            </a:r>
          </a:p>
          <a:p>
            <a:r>
              <a:rPr lang="pt-BR" sz="2600" dirty="0" smtClean="0"/>
              <a:t>Empenas: 3</a:t>
            </a: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5122" name="Picture 2" descr="D:\Users\diego_moro\MEGA\MEGA\____Equipe_EPSILON_2015\Apresentacao\IMG_20160419_124448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809" y="2665526"/>
            <a:ext cx="5351340" cy="30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Apogeu 400 m (Classe E)</a:t>
            </a:r>
            <a:br>
              <a:rPr lang="pt-BR" dirty="0" smtClean="0"/>
            </a:br>
            <a:r>
              <a:rPr lang="pt-BR" dirty="0" err="1" smtClean="0"/>
              <a:t>Espaçomodelos</a:t>
            </a:r>
            <a:r>
              <a:rPr lang="pt-BR" dirty="0" smtClean="0"/>
              <a:t> </a:t>
            </a:r>
            <a:r>
              <a:rPr lang="pt-BR" dirty="0" err="1" smtClean="0"/>
              <a:t>Epsilon</a:t>
            </a:r>
            <a:r>
              <a:rPr lang="pt-BR" dirty="0" smtClean="0"/>
              <a:t> 33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Características principais:</a:t>
            </a:r>
          </a:p>
          <a:p>
            <a:r>
              <a:rPr lang="pt-BR" sz="2600" dirty="0" err="1" smtClean="0"/>
              <a:t>L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480 </a:t>
            </a:r>
            <a:r>
              <a:rPr lang="pt-BR" sz="2600" dirty="0" smtClean="0"/>
              <a:t>mm</a:t>
            </a:r>
          </a:p>
          <a:p>
            <a:r>
              <a:rPr lang="pt-BR" sz="2600" dirty="0" smtClean="0"/>
              <a:t>D</a:t>
            </a:r>
            <a:r>
              <a:rPr lang="pt-BR" sz="2600" baseline="-25000" dirty="0" smtClean="0"/>
              <a:t>e,</a:t>
            </a:r>
            <a:r>
              <a:rPr lang="pt-BR" sz="2600" baseline="-25000" dirty="0" err="1" smtClean="0"/>
              <a:t>máx</a:t>
            </a:r>
            <a:r>
              <a:rPr lang="pt-BR" sz="2600" dirty="0" smtClean="0"/>
              <a:t>: 25 </a:t>
            </a:r>
            <a:r>
              <a:rPr lang="pt-BR" sz="2600" dirty="0" smtClean="0"/>
              <a:t>mm</a:t>
            </a:r>
          </a:p>
          <a:p>
            <a:r>
              <a:rPr lang="pt-BR" sz="2600" dirty="0" err="1" smtClean="0"/>
              <a:t>m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>
                <a:latin typeface="Times New Roman"/>
                <a:cs typeface="Times New Roman"/>
              </a:rPr>
              <a:t>≈ 123</a:t>
            </a:r>
            <a:r>
              <a:rPr lang="pt-BR" sz="2600" dirty="0" smtClean="0"/>
              <a:t>,767g</a:t>
            </a:r>
            <a:endParaRPr lang="pt-BR" sz="2600" dirty="0" smtClean="0"/>
          </a:p>
          <a:p>
            <a:r>
              <a:rPr lang="pt-BR" sz="2600" dirty="0" smtClean="0"/>
              <a:t>Motor:  E5-6</a:t>
            </a:r>
          </a:p>
          <a:p>
            <a:r>
              <a:rPr lang="pt-BR" sz="2600" dirty="0" smtClean="0"/>
              <a:t>Empenas: 3</a:t>
            </a: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6147" name="Picture 3" descr="D:\Users\diego_moro\MEGA\MEGA\____Equipe_EPSILON_2015\Apresentacao\IMG_20160419_12502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814" y="2665525"/>
            <a:ext cx="5351340" cy="30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Apogeu 800 m (Classe E)</a:t>
            </a:r>
            <a:br>
              <a:rPr lang="pt-BR" dirty="0" smtClean="0"/>
            </a:br>
            <a:r>
              <a:rPr lang="pt-BR" dirty="0" err="1" smtClean="0"/>
              <a:t>Espaçomodelos</a:t>
            </a:r>
            <a:r>
              <a:rPr lang="pt-BR" dirty="0" smtClean="0"/>
              <a:t> </a:t>
            </a:r>
            <a:r>
              <a:rPr lang="pt-BR" dirty="0" err="1" smtClean="0"/>
              <a:t>Epsilon</a:t>
            </a:r>
            <a:r>
              <a:rPr lang="pt-BR" dirty="0" smtClean="0"/>
              <a:t> 34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1">
              <a:alpha val="43000"/>
            </a:schemeClr>
          </a:solidFill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Características principais:</a:t>
            </a:r>
          </a:p>
          <a:p>
            <a:r>
              <a:rPr lang="pt-BR" sz="2600" dirty="0" err="1" smtClean="0"/>
              <a:t>L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/>
              <a:t>530</a:t>
            </a:r>
            <a:r>
              <a:rPr lang="pt-BR" sz="2600" dirty="0" smtClean="0"/>
              <a:t> </a:t>
            </a:r>
            <a:r>
              <a:rPr lang="pt-BR" sz="2600" dirty="0" smtClean="0"/>
              <a:t>mm</a:t>
            </a:r>
          </a:p>
          <a:p>
            <a:r>
              <a:rPr lang="pt-BR" sz="2600" dirty="0" smtClean="0"/>
              <a:t>D</a:t>
            </a:r>
            <a:r>
              <a:rPr lang="pt-BR" sz="2600" baseline="-25000" dirty="0" smtClean="0"/>
              <a:t>e,</a:t>
            </a:r>
            <a:r>
              <a:rPr lang="pt-BR" sz="2600" baseline="-25000" dirty="0" err="1" smtClean="0"/>
              <a:t>máx</a:t>
            </a:r>
            <a:r>
              <a:rPr lang="pt-BR" sz="2600" dirty="0" smtClean="0"/>
              <a:t>: 25 </a:t>
            </a:r>
            <a:r>
              <a:rPr lang="pt-BR" sz="2600" dirty="0" smtClean="0"/>
              <a:t>mm</a:t>
            </a:r>
          </a:p>
          <a:p>
            <a:r>
              <a:rPr lang="pt-BR" sz="2600" dirty="0" err="1" smtClean="0"/>
              <a:t>m</a:t>
            </a:r>
            <a:r>
              <a:rPr lang="pt-BR" sz="2600" baseline="-25000" dirty="0" err="1" smtClean="0"/>
              <a:t>t</a:t>
            </a:r>
            <a:r>
              <a:rPr lang="pt-BR" sz="2600" dirty="0" smtClean="0"/>
              <a:t>: </a:t>
            </a:r>
            <a:r>
              <a:rPr lang="pt-BR" sz="2600" dirty="0" smtClean="0">
                <a:latin typeface="Times New Roman"/>
                <a:cs typeface="Times New Roman"/>
              </a:rPr>
              <a:t>≈ 122</a:t>
            </a:r>
            <a:r>
              <a:rPr lang="pt-BR" sz="2600" dirty="0" smtClean="0"/>
              <a:t>,11 </a:t>
            </a:r>
            <a:r>
              <a:rPr lang="pt-BR" sz="2600" dirty="0" smtClean="0"/>
              <a:t>g</a:t>
            </a:r>
          </a:p>
          <a:p>
            <a:r>
              <a:rPr lang="pt-BR" sz="2600" dirty="0" smtClean="0"/>
              <a:t>Motor:  E5-6</a:t>
            </a:r>
          </a:p>
          <a:p>
            <a:r>
              <a:rPr lang="pt-BR" sz="2600" dirty="0" smtClean="0"/>
              <a:t>Empenas: 3</a:t>
            </a:r>
            <a:endParaRPr lang="pt-BR" sz="2600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7170" name="Picture 2" descr="D:\Users\diego_moro\MEGA\MEGA\____Equipe_EPSILON_2015\Apresentacao\IMG_20160419_124937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810" y="2665525"/>
            <a:ext cx="5351340" cy="30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RESULTADOS JÁ OBTIDOS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4A0C-7A18-4CFE-AF1D-12E84533A710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2863992"/>
              </p:ext>
            </p:extLst>
          </p:nvPr>
        </p:nvGraphicFramePr>
        <p:xfrm>
          <a:off x="2007329" y="1427994"/>
          <a:ext cx="8177343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40"/>
                <a:gridCol w="1911178"/>
                <a:gridCol w="1474573"/>
                <a:gridCol w="3385752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Nome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Categoria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Apogeu</a:t>
                      </a:r>
                      <a:r>
                        <a:rPr lang="pt-BR" baseline="0" dirty="0" smtClean="0"/>
                        <a:t> (m)</a:t>
                      </a:r>
                      <a:endParaRPr lang="pt-BR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Épsilon - 27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1/8 A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02/04/2016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 a 2 m (Estimativa Visual)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Épsilon - 24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1/4 A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05/03/2016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RECORDE BRASILEIRO</a:t>
                      </a: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Épsilon - 19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Classe D 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06/02/2016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 m (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*Problemas com o Motor</a:t>
                      </a: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Épsilon - 26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Apogeu 100 m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02/04/2016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 m (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Minifoguete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pouco estável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Épsilon - 33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Apogeu 400 m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05/03/2016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Minifoguete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perdido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Épsilon - 23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Apogeu 800 m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05/03/2016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Minifoguete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perdido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5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500</TotalTime>
  <Words>347</Words>
  <Application>Microsoft Office PowerPoint</Application>
  <PresentationFormat>Personalizar</PresentationFormat>
  <Paragraphs>103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Íon</vt:lpstr>
      <vt:lpstr>Minifoguetes da equipe ε - LAE</vt:lpstr>
      <vt:lpstr>CATEGORIAS DA EQUIPE PARA O FESTIVAL 2016</vt:lpstr>
      <vt:lpstr>Classe 1/8 A Espaçomodelos Epsilon 35 e 36</vt:lpstr>
      <vt:lpstr>Classe 1/4 A Espaçomodelos Epsilon 30 e 37</vt:lpstr>
      <vt:lpstr>Classe D Espaçomodelos Epsilon 31 e 32</vt:lpstr>
      <vt:lpstr>Apogeu 100 m Espaçomodelos Epsilon 25 e 38</vt:lpstr>
      <vt:lpstr>Apogeu 400 m (Classe E) Espaçomodelos Epsilon 33</vt:lpstr>
      <vt:lpstr>Apogeu 800 m (Classe E) Espaçomodelos Epsilon 34</vt:lpstr>
      <vt:lpstr>RESULTADOS JÁ OBTIDOS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Minifoguetes das equipes UFPR-classe A e UFPR- Alfa</dc:title>
  <dc:creator>queluz</dc:creator>
  <cp:lastModifiedBy>diego_moro</cp:lastModifiedBy>
  <cp:revision>76</cp:revision>
  <dcterms:created xsi:type="dcterms:W3CDTF">2015-04-10T13:01:10Z</dcterms:created>
  <dcterms:modified xsi:type="dcterms:W3CDTF">2016-04-19T16:44:27Z</dcterms:modified>
</cp:coreProperties>
</file>