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5"/>
  </p:notesMasterIdLst>
  <p:handoutMasterIdLst>
    <p:handoutMasterId r:id="rId106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356" r:id="rId15"/>
    <p:sldId id="357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358" r:id="rId35"/>
    <p:sldId id="359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2" r:id="rId90"/>
    <p:sldId id="341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ção Padrão" id="{3C047809-5911-4887-BDC4-1EF21B2245F4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2"/>
            <p14:sldId id="341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950EC36-6306-4325-B293-AFE6C001E38C}" type="datetimeFigureOut">
              <a:rPr lang="pt-BR" smtClean="0"/>
              <a:pPr/>
              <a:t>20/04/2018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6812A1E-A190-4627-A147-11347FF063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92966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415526B-AF22-4AAC-9B3C-28879C461786}" type="datetimeFigureOut">
              <a:rPr lang="pt-BR" smtClean="0"/>
              <a:pPr/>
              <a:t>20/04/2018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DA2AD89-A353-452B-81B2-24764E4621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6974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2AD89-A353-452B-81B2-24764E46214D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E49ED-54CB-4CE4-919A-5FBB3004E7FF}" type="slidenum">
              <a:rPr lang="en-US" altLang="pt-BR"/>
              <a:pPr/>
              <a:t>73</a:t>
            </a:fld>
            <a:endParaRPr lang="en-US" altLang="pt-BR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2E1C55-6CC4-4237-8B7C-8117FF8CD94C}" type="slidenum">
              <a:rPr lang="en-US" altLang="pt-BR"/>
              <a:pPr/>
              <a:t>74</a:t>
            </a:fld>
            <a:endParaRPr lang="en-US" altLang="pt-BR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09AC1-F33D-435A-93A0-8DBAD5F7C870}" type="slidenum">
              <a:rPr lang="en-US" altLang="pt-BR"/>
              <a:pPr/>
              <a:t>75</a:t>
            </a:fld>
            <a:endParaRPr lang="en-US" altLang="pt-BR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B6CDF6-FEE4-4D66-93EE-54181FB530C7}" type="slidenum">
              <a:rPr lang="en-US" altLang="pt-BR"/>
              <a:pPr/>
              <a:t>76</a:t>
            </a:fld>
            <a:endParaRPr lang="en-US" altLang="pt-BR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A3EF0-190A-46F6-92CF-9E7799A32463}" type="datetime1">
              <a:rPr lang="pt-BR" smtClean="0"/>
              <a:pPr/>
              <a:t>20/04/2018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6271D351-FD76-4673-96E8-5861D5B32C6C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A8E9-5979-4B7A-9A91-DA0AEED966BB}" type="datetime1">
              <a:rPr lang="pt-BR" smtClean="0"/>
              <a:pPr/>
              <a:t>20/04/2018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C163-A453-4D22-A6B4-3F6F4D71D02E}" type="datetime1">
              <a:rPr lang="pt-BR" smtClean="0"/>
              <a:pPr/>
              <a:t>20/04/2018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latin typeface="Times New Roman" pitchFamily="18" charset="0"/>
                <a:cs typeface="Times New Roman" pitchFamily="18" charset="0"/>
              </a:defRPr>
            </a:lvl1pPr>
            <a:lvl2pPr algn="just">
              <a:defRPr>
                <a:latin typeface="Times New Roman" pitchFamily="18" charset="0"/>
                <a:cs typeface="Times New Roman" pitchFamily="18" charset="0"/>
              </a:defRPr>
            </a:lvl2pPr>
            <a:lvl3pPr algn="just">
              <a:defRPr>
                <a:latin typeface="Times New Roman" pitchFamily="18" charset="0"/>
                <a:cs typeface="Times New Roman" pitchFamily="18" charset="0"/>
              </a:defRPr>
            </a:lvl3pPr>
            <a:lvl4pPr algn="just">
              <a:defRPr>
                <a:latin typeface="Times New Roman" pitchFamily="18" charset="0"/>
                <a:cs typeface="Times New Roman" pitchFamily="18" charset="0"/>
              </a:defRPr>
            </a:lvl4pPr>
            <a:lvl5pPr algn="just"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93A5-ED39-412E-AF9E-E54BECCD8A0C}" type="datetime1">
              <a:rPr lang="pt-BR" smtClean="0"/>
              <a:pPr/>
              <a:t>20/04/2018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6271D351-FD76-4673-96E8-5861D5B32C6C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5C1A-4C48-496F-B6AD-D4CC1F4622B6}" type="datetime1">
              <a:rPr lang="pt-BR" smtClean="0"/>
              <a:pPr/>
              <a:t>20/04/2018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9153-BCA3-45AC-8FBC-DDA040B1E9EC}" type="datetime1">
              <a:rPr lang="pt-BR" smtClean="0"/>
              <a:pPr/>
              <a:t>20/04/2018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5A87-C675-483A-BB26-CE08103539D0}" type="datetime1">
              <a:rPr lang="pt-BR" smtClean="0"/>
              <a:pPr/>
              <a:t>20/04/2018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A277-AB97-4B94-BD47-069FE8CF8F79}" type="datetime1">
              <a:rPr lang="pt-BR" smtClean="0"/>
              <a:pPr/>
              <a:t>20/04/2018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AD80F-3646-41D5-B6C4-DAB4BDA4C3B6}" type="datetime1">
              <a:rPr lang="pt-BR" smtClean="0"/>
              <a:pPr/>
              <a:t>20/04/2018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199F-06B1-4560-849D-AA97F84741AA}" type="datetime1">
              <a:rPr lang="pt-BR" smtClean="0"/>
              <a:pPr/>
              <a:t>20/04/2018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46AE-7099-4468-A9E5-0106CF637CD7}" type="datetime1">
              <a:rPr lang="pt-BR" smtClean="0"/>
              <a:pPr/>
              <a:t>20/04/2018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CC2A8-3A04-459A-8830-E4C912C3E62B}" type="datetime1">
              <a:rPr lang="pt-BR" smtClean="0"/>
              <a:pPr/>
              <a:t>20/04/2018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1D351-FD76-4673-96E8-5861D5B32C6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4" Type="http://schemas.openxmlformats.org/officeDocument/2006/relationships/oleObject" Target="../embeddings/oleObject73.bin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4" Type="http://schemas.openxmlformats.org/officeDocument/2006/relationships/oleObject" Target="../embeddings/oleObject75.bin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6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29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3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39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41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43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82.jpeg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oleObject" Target="../embeddings/oleObject63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87.jpeg"/><Relationship Id="rId4" Type="http://schemas.openxmlformats.org/officeDocument/2006/relationships/oleObject" Target="../embeddings/oleObject64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89.jpeg"/><Relationship Id="rId4" Type="http://schemas.openxmlformats.org/officeDocument/2006/relationships/oleObject" Target="../embeddings/oleObject65.bin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TMEC-053 </a:t>
            </a:r>
            <a:r>
              <a:rPr lang="pt-B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Fundamentos de Aerodinâmica</a:t>
            </a:r>
            <a:endParaRPr lang="pt-B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Cap. 01: Introdução e Motivação</a:t>
            </a:r>
            <a:endParaRPr lang="pt-B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 históricos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Primeira solução apontada: utilizar uma geometria pontiaguda e tentar manter um escoamento laminar sobre a superfície do veículo.</a:t>
            </a:r>
          </a:p>
          <a:p>
            <a:r>
              <a:rPr lang="pt-BR" dirty="0" smtClean="0"/>
              <a:t>Problema enfrentado: a dificuldade em manter o escoamento laminar; na prática, sempre se obtinha escoamentos turbulentos.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Arrasto e sustentação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menor velocidade possível para a qual o avião consegue manter um voo em regime permanente é a velocidade de estol (</a:t>
            </a:r>
            <a:r>
              <a:rPr lang="pt-BR" i="1" dirty="0" err="1" smtClean="0"/>
              <a:t>V</a:t>
            </a:r>
            <a:r>
              <a:rPr lang="pt-BR" i="1" baseline="-25000" dirty="0" err="1" smtClean="0"/>
              <a:t>stall</a:t>
            </a:r>
            <a:r>
              <a:rPr lang="pt-BR" dirty="0" smtClean="0"/>
              <a:t>).</a:t>
            </a:r>
          </a:p>
          <a:p>
            <a:r>
              <a:rPr lang="pt-BR" dirty="0" smtClean="0"/>
              <a:t>Para defini-la, parte do coeficiente de sustentação: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100</a:t>
            </a:fld>
            <a:endParaRPr lang="pt-B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9469258"/>
              </p:ext>
            </p:extLst>
          </p:nvPr>
        </p:nvGraphicFramePr>
        <p:xfrm>
          <a:off x="2658745" y="4380076"/>
          <a:ext cx="3826510" cy="993140"/>
        </p:xfrm>
        <a:graphic>
          <a:graphicData uri="http://schemas.openxmlformats.org/presentationml/2006/ole">
            <p:oleObj spid="_x0000_s155655" name="Equation" r:id="rId3" imgW="1663700" imgH="4318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0310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Arrasto e sustentação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Solucionando-se a equação anterior para </a:t>
            </a:r>
            <a:r>
              <a:rPr lang="pt-BR" i="1" dirty="0" smtClean="0"/>
              <a:t>V</a:t>
            </a:r>
            <a:r>
              <a:rPr lang="pt-BR" baseline="-25000" dirty="0" smtClean="0"/>
              <a:t>∞</a:t>
            </a:r>
            <a:r>
              <a:rPr lang="pt-BR" dirty="0" smtClean="0"/>
              <a:t>, tem-se: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Considerando-se propriedades físicas de voo constantes, obtém-se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101</a:t>
            </a:fld>
            <a:endParaRPr lang="pt-B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67105132"/>
              </p:ext>
            </p:extLst>
          </p:nvPr>
        </p:nvGraphicFramePr>
        <p:xfrm>
          <a:off x="3505835" y="2780928"/>
          <a:ext cx="2132330" cy="1109980"/>
        </p:xfrm>
        <a:graphic>
          <a:graphicData uri="http://schemas.openxmlformats.org/presentationml/2006/ole">
            <p:oleObj spid="_x0000_s156685" name="Equation" r:id="rId3" imgW="927100" imgH="482600" progId="Equation.3">
              <p:embed/>
            </p:oleObj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26011852"/>
              </p:ext>
            </p:extLst>
          </p:nvPr>
        </p:nvGraphicFramePr>
        <p:xfrm>
          <a:off x="3185126" y="5013176"/>
          <a:ext cx="2773747" cy="1138696"/>
        </p:xfrm>
        <a:graphic>
          <a:graphicData uri="http://schemas.openxmlformats.org/presentationml/2006/ole">
            <p:oleObj spid="_x0000_s156686" name="Equation" r:id="rId4" imgW="1205977" imgH="495085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7161325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Arrasto e sustentação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Já a máxima velocidade que um avião pode alcançar é determinado a partir do menor valor possível para o coeficiente de arrasto. Assim: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Solucionando para a velocidade: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102</a:t>
            </a:fld>
            <a:endParaRPr lang="pt-B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54330397"/>
              </p:ext>
            </p:extLst>
          </p:nvPr>
        </p:nvGraphicFramePr>
        <p:xfrm>
          <a:off x="2644140" y="3284984"/>
          <a:ext cx="3855720" cy="993140"/>
        </p:xfrm>
        <a:graphic>
          <a:graphicData uri="http://schemas.openxmlformats.org/presentationml/2006/ole">
            <p:oleObj spid="_x0000_s157701" name="Equation" r:id="rId3" imgW="1676400" imgH="431800" progId="Equation.3">
              <p:embed/>
            </p:oleObj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49798458"/>
              </p:ext>
            </p:extLst>
          </p:nvPr>
        </p:nvGraphicFramePr>
        <p:xfrm>
          <a:off x="3491699" y="5013176"/>
          <a:ext cx="2160602" cy="1109499"/>
        </p:xfrm>
        <a:graphic>
          <a:graphicData uri="http://schemas.openxmlformats.org/presentationml/2006/ole">
            <p:oleObj spid="_x0000_s157702" name="Equation" r:id="rId4" imgW="939392" imgH="482391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3410413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Arrasto e sustentação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Considerando-se o máximo empuxo de um avião em voo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103</a:t>
            </a:fld>
            <a:endParaRPr lang="pt-B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90044308"/>
              </p:ext>
            </p:extLst>
          </p:nvPr>
        </p:nvGraphicFramePr>
        <p:xfrm>
          <a:off x="3166405" y="2780928"/>
          <a:ext cx="2773747" cy="1138696"/>
        </p:xfrm>
        <a:graphic>
          <a:graphicData uri="http://schemas.openxmlformats.org/presentationml/2006/ole">
            <p:oleObj spid="_x0000_s158723" name="Equation" r:id="rId3" imgW="1205977" imgH="495085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5724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 históricos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Solução apresentada por H. Julian Allen (</a:t>
            </a:r>
            <a:r>
              <a:rPr lang="pt-BR" dirty="0" err="1" smtClean="0"/>
              <a:t>National</a:t>
            </a:r>
            <a:r>
              <a:rPr lang="pt-BR" dirty="0" smtClean="0"/>
              <a:t> </a:t>
            </a:r>
            <a:r>
              <a:rPr lang="pt-BR" dirty="0" err="1" smtClean="0"/>
              <a:t>Advisory</a:t>
            </a:r>
            <a:r>
              <a:rPr lang="pt-BR" dirty="0" smtClean="0"/>
              <a:t> </a:t>
            </a:r>
            <a:r>
              <a:rPr lang="pt-BR" dirty="0" err="1" smtClean="0"/>
              <a:t>Committee</a:t>
            </a:r>
            <a:r>
              <a:rPr lang="pt-BR" dirty="0" smtClean="0"/>
              <a:t> for </a:t>
            </a:r>
            <a:r>
              <a:rPr lang="pt-BR" dirty="0" err="1" smtClean="0"/>
              <a:t>Aeronautics</a:t>
            </a:r>
            <a:r>
              <a:rPr lang="pt-BR" dirty="0" smtClean="0"/>
              <a:t>, NACA): empregar um corpo rombudo para a reentrada atmosférica.</a:t>
            </a:r>
          </a:p>
          <a:p>
            <a:r>
              <a:rPr lang="pt-BR" dirty="0" smtClean="0"/>
              <a:t>No caso de um corpo rombudo, o aquecimento ocorre, preferencialmente, em relação ao ar atmosférico e não em relação à estrutura do veículo.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 históricos</a:t>
            </a:r>
            <a:endParaRPr lang="pt-BR" dirty="0"/>
          </a:p>
        </p:txBody>
      </p:sp>
      <p:pic>
        <p:nvPicPr>
          <p:cNvPr id="4" name="Imagem 3" descr="heating_shock-w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288746"/>
            <a:ext cx="5715040" cy="5426402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fundamentais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Quatro grandezas são fundamentais no estudo da aerodinâmica:</a:t>
            </a:r>
          </a:p>
          <a:p>
            <a:pPr lvl="1"/>
            <a:r>
              <a:rPr lang="pt-BR" dirty="0" smtClean="0"/>
              <a:t>Pressão (p).</a:t>
            </a:r>
          </a:p>
          <a:p>
            <a:pPr lvl="1"/>
            <a:r>
              <a:rPr lang="pt-BR" dirty="0" smtClean="0"/>
              <a:t>Massa específica ou densidade (</a:t>
            </a:r>
            <a:r>
              <a:rPr lang="el-GR" dirty="0" smtClean="0">
                <a:latin typeface="Times New Roman"/>
                <a:cs typeface="Times New Roman"/>
              </a:rPr>
              <a:t>ρ</a:t>
            </a:r>
            <a:r>
              <a:rPr lang="pt-BR" dirty="0" smtClean="0">
                <a:latin typeface="Times New Roman"/>
                <a:cs typeface="Times New Roman"/>
              </a:rPr>
              <a:t>).</a:t>
            </a:r>
          </a:p>
          <a:p>
            <a:pPr lvl="1"/>
            <a:r>
              <a:rPr lang="pt-BR" dirty="0" smtClean="0">
                <a:latin typeface="Times New Roman"/>
                <a:cs typeface="Times New Roman"/>
              </a:rPr>
              <a:t>Temperatura (T).</a:t>
            </a:r>
          </a:p>
          <a:p>
            <a:pPr lvl="1"/>
            <a:r>
              <a:rPr lang="pt-BR" dirty="0" smtClean="0">
                <a:latin typeface="Times New Roman"/>
                <a:cs typeface="Times New Roman"/>
              </a:rPr>
              <a:t>Velocidade do escoamento (V</a:t>
            </a:r>
            <a:r>
              <a:rPr lang="pt-BR" baseline="-25000" dirty="0" smtClean="0">
                <a:latin typeface="Times New Roman"/>
                <a:cs typeface="Times New Roman"/>
              </a:rPr>
              <a:t>∞</a:t>
            </a:r>
            <a:r>
              <a:rPr lang="pt-BR" dirty="0" smtClean="0">
                <a:latin typeface="Times New Roman"/>
                <a:cs typeface="Times New Roman"/>
              </a:rPr>
              <a:t>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fundamentais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Pressão:</a:t>
            </a:r>
          </a:p>
          <a:p>
            <a:pPr lvl="1"/>
            <a:r>
              <a:rPr lang="pt-BR" dirty="0" smtClean="0"/>
              <a:t>Força por unidade de área normal exercida em </a:t>
            </a:r>
            <a:r>
              <a:rPr lang="pt-BR" dirty="0" err="1" smtClean="0"/>
              <a:t>ums</a:t>
            </a:r>
            <a:r>
              <a:rPr lang="pt-BR" dirty="0" smtClean="0"/>
              <a:t> superfície devido à taxa temporal de mudança de quantidade de movimento das moléculas de gás que impactam em tal superfície.</a:t>
            </a:r>
          </a:p>
          <a:p>
            <a:pPr lvl="1"/>
            <a:r>
              <a:rPr lang="pt-BR" dirty="0" smtClean="0"/>
              <a:t>Unidades: N/m</a:t>
            </a:r>
            <a:r>
              <a:rPr lang="pt-BR" baseline="30000" dirty="0" smtClean="0"/>
              <a:t>2</a:t>
            </a:r>
            <a:r>
              <a:rPr lang="pt-BR" dirty="0" smtClean="0"/>
              <a:t> (</a:t>
            </a:r>
            <a:r>
              <a:rPr lang="pt-BR" dirty="0" err="1" smtClean="0"/>
              <a:t>Pa</a:t>
            </a:r>
            <a:r>
              <a:rPr lang="pt-BR" dirty="0" smtClean="0"/>
              <a:t>), </a:t>
            </a:r>
            <a:r>
              <a:rPr lang="pt-BR" dirty="0" err="1" smtClean="0"/>
              <a:t>dyn</a:t>
            </a:r>
            <a:r>
              <a:rPr lang="pt-BR" dirty="0" smtClean="0"/>
              <a:t>/cm</a:t>
            </a:r>
            <a:r>
              <a:rPr lang="pt-BR" baseline="30000" dirty="0" smtClean="0"/>
              <a:t>2</a:t>
            </a:r>
            <a:r>
              <a:rPr lang="pt-BR" dirty="0" smtClean="0"/>
              <a:t>, </a:t>
            </a:r>
            <a:r>
              <a:rPr lang="pt-BR" dirty="0" err="1" smtClean="0"/>
              <a:t>lb</a:t>
            </a:r>
            <a:r>
              <a:rPr lang="pt-BR" dirty="0" smtClean="0"/>
              <a:t>/ft</a:t>
            </a:r>
            <a:r>
              <a:rPr lang="pt-BR" baseline="30000" dirty="0" smtClean="0"/>
              <a:t>2</a:t>
            </a:r>
            <a:r>
              <a:rPr lang="pt-BR" dirty="0" smtClean="0"/>
              <a:t>, </a:t>
            </a:r>
            <a:r>
              <a:rPr lang="pt-BR" dirty="0" err="1" smtClean="0"/>
              <a:t>atm</a:t>
            </a:r>
            <a:r>
              <a:rPr lang="pt-BR" dirty="0" smtClean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fundamentais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Temperatura:</a:t>
            </a:r>
          </a:p>
          <a:p>
            <a:pPr lvl="1"/>
            <a:r>
              <a:rPr lang="pt-BR" dirty="0" smtClean="0"/>
              <a:t>Medida da energia cinética média das partículas no gás. Se </a:t>
            </a:r>
            <a:r>
              <a:rPr lang="pt-BR" i="1" dirty="0" err="1" smtClean="0"/>
              <a:t>E</a:t>
            </a:r>
            <a:r>
              <a:rPr lang="pt-BR" i="1" baseline="-25000" dirty="0" err="1" smtClean="0"/>
              <a:t>c</a:t>
            </a:r>
            <a:r>
              <a:rPr lang="pt-BR" dirty="0" smtClean="0"/>
              <a:t> é a energia cinética molecular média, a temperatura é dada por </a:t>
            </a:r>
            <a:r>
              <a:rPr lang="pt-BR" i="1" dirty="0" err="1" smtClean="0"/>
              <a:t>E</a:t>
            </a:r>
            <a:r>
              <a:rPr lang="pt-BR" i="1" baseline="-25000" dirty="0" err="1" smtClean="0"/>
              <a:t>c</a:t>
            </a:r>
            <a:r>
              <a:rPr lang="pt-BR" dirty="0" smtClean="0"/>
              <a:t> = (3/2)</a:t>
            </a:r>
            <a:r>
              <a:rPr lang="pt-BR" i="1" dirty="0" err="1" smtClean="0"/>
              <a:t>kT</a:t>
            </a:r>
            <a:r>
              <a:rPr lang="pt-BR" dirty="0" smtClean="0"/>
              <a:t>, onde </a:t>
            </a:r>
            <a:r>
              <a:rPr lang="pt-BR" i="1" dirty="0" smtClean="0"/>
              <a:t>k</a:t>
            </a:r>
            <a:r>
              <a:rPr lang="pt-BR" dirty="0" smtClean="0"/>
              <a:t> é a constante de Boltzmann (igual a 1,38x10</a:t>
            </a:r>
            <a:r>
              <a:rPr lang="pt-BR" baseline="30000" dirty="0" smtClean="0"/>
              <a:t>-23</a:t>
            </a:r>
            <a:r>
              <a:rPr lang="pt-BR" dirty="0" smtClean="0"/>
              <a:t> J/K).</a:t>
            </a:r>
          </a:p>
          <a:p>
            <a:pPr lvl="1"/>
            <a:r>
              <a:rPr lang="pt-BR" dirty="0" smtClean="0"/>
              <a:t>Unidades: Kelvin (K), Celsius (°C), </a:t>
            </a:r>
            <a:r>
              <a:rPr lang="pt-BR" dirty="0" err="1" smtClean="0"/>
              <a:t>Rankine</a:t>
            </a:r>
            <a:r>
              <a:rPr lang="pt-BR" dirty="0" smtClean="0"/>
              <a:t> (°R), Fahrenheit (°F).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Forças e momentos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Todas as forças e momentos aerodinâmicos que atuam em um corpo possuem duas únicas fontes:</a:t>
            </a:r>
          </a:p>
          <a:p>
            <a:pPr lvl="1"/>
            <a:r>
              <a:rPr lang="pt-BR" dirty="0" smtClean="0"/>
              <a:t>A distribuição de pressões sobre a superfície do corpo.</a:t>
            </a:r>
          </a:p>
          <a:p>
            <a:pPr lvl="1"/>
            <a:r>
              <a:rPr lang="pt-BR" dirty="0" smtClean="0"/>
              <a:t>A distribuição de tensões cisalhantes sobre a superfície do corpo.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Forças e momentos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Da integração das distribuições de pressão (p) e tensões de cisalhamento (</a:t>
            </a:r>
            <a:r>
              <a:rPr lang="el-GR" dirty="0" smtClean="0">
                <a:latin typeface="Times New Roman"/>
                <a:cs typeface="Times New Roman"/>
              </a:rPr>
              <a:t>τ</a:t>
            </a:r>
            <a:r>
              <a:rPr lang="pt-BR" dirty="0" smtClean="0">
                <a:latin typeface="Times New Roman"/>
                <a:cs typeface="Times New Roman"/>
              </a:rPr>
              <a:t>) sobre a superfície do corpo resultam a força aerodinâmica resultante (R) e o momento (M) sobre o corpo.</a:t>
            </a:r>
            <a:endParaRPr lang="pt-BR" dirty="0"/>
          </a:p>
        </p:txBody>
      </p:sp>
      <p:pic>
        <p:nvPicPr>
          <p:cNvPr id="4" name="Imagem 3" descr="pressao_e_cisalhamen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143380"/>
            <a:ext cx="4067175" cy="2352675"/>
          </a:xfrm>
          <a:prstGeom prst="rect">
            <a:avLst/>
          </a:prstGeom>
        </p:spPr>
      </p:pic>
      <p:pic>
        <p:nvPicPr>
          <p:cNvPr id="5" name="Imagem 4" descr="fresultante_e_momen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79" y="4429132"/>
            <a:ext cx="3857625" cy="2105025"/>
          </a:xfrm>
          <a:prstGeom prst="rect">
            <a:avLst/>
          </a:prstGeom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Forças e momentos</a:t>
            </a:r>
            <a:endParaRPr lang="pt-BR" dirty="0"/>
          </a:p>
        </p:txBody>
      </p:sp>
      <p:pic>
        <p:nvPicPr>
          <p:cNvPr id="9" name="Espaço Reservado para Conteúdo 8" descr="Renan_02_1_Canal_Piloto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20000"/>
          </a:blip>
          <a:stretch>
            <a:fillRect/>
          </a:stretch>
        </p:blipFill>
        <p:spPr>
          <a:xfrm>
            <a:off x="1483666" y="1415972"/>
            <a:ext cx="6160168" cy="2300438"/>
          </a:xfrm>
        </p:spPr>
      </p:pic>
      <p:pic>
        <p:nvPicPr>
          <p:cNvPr id="10" name="Imagem 9" descr="nomenclatura_aerofolio-ing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322" y="3775899"/>
            <a:ext cx="6500826" cy="2724935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Forças e momentos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14420"/>
          </a:xfrm>
        </p:spPr>
        <p:txBody>
          <a:bodyPr/>
          <a:lstStyle/>
          <a:p>
            <a:r>
              <a:rPr lang="pt-BR" dirty="0" smtClean="0"/>
              <a:t>A força aerodinâmica resultante (R) pode ser decomposta nas seguintes componentes:</a:t>
            </a:r>
          </a:p>
        </p:txBody>
      </p:sp>
      <p:pic>
        <p:nvPicPr>
          <p:cNvPr id="6" name="Imagem 5" descr="componentes_forc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4380" y="2747984"/>
            <a:ext cx="4533900" cy="375285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71472" y="2900978"/>
            <a:ext cx="371477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Sustentação (</a:t>
            </a:r>
            <a:r>
              <a:rPr lang="pt-BR" sz="2800" i="1" dirty="0" err="1" smtClean="0">
                <a:latin typeface="Times New Roman" pitchFamily="18" charset="0"/>
                <a:cs typeface="Times New Roman" pitchFamily="18" charset="0"/>
              </a:rPr>
              <a:t>lift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, L) e Arrasto (</a:t>
            </a:r>
            <a:r>
              <a:rPr lang="pt-BR" sz="2800" i="1" dirty="0" err="1" smtClean="0">
                <a:latin typeface="Times New Roman" pitchFamily="18" charset="0"/>
                <a:cs typeface="Times New Roman" pitchFamily="18" charset="0"/>
              </a:rPr>
              <a:t>drag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, D);</a:t>
            </a:r>
          </a:p>
          <a:p>
            <a:pPr lvl="1"/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ou</a:t>
            </a:r>
          </a:p>
          <a:p>
            <a:pPr lvl="1"/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Força normal (N) e Força axial (A).</a:t>
            </a:r>
          </a:p>
          <a:p>
            <a:endParaRPr lang="pt-BR" dirty="0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 históricos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r>
              <a:rPr lang="pt-BR" dirty="0" smtClean="0"/>
              <a:t>Armada espanhola </a:t>
            </a:r>
            <a:r>
              <a:rPr lang="pt-BR" i="1" dirty="0" smtClean="0"/>
              <a:t>versus</a:t>
            </a:r>
            <a:r>
              <a:rPr lang="pt-BR" dirty="0" smtClean="0"/>
              <a:t> marinha inglesa</a:t>
            </a:r>
          </a:p>
          <a:p>
            <a:pPr lvl="1"/>
            <a:r>
              <a:rPr lang="pt-BR" dirty="0" smtClean="0"/>
              <a:t>Data: 08 de agosto de 1588. </a:t>
            </a:r>
          </a:p>
          <a:p>
            <a:pPr lvl="1"/>
            <a:r>
              <a:rPr lang="pt-BR" dirty="0" smtClean="0"/>
              <a:t>Local: Canal da Mancha, ao largo da cidade de </a:t>
            </a:r>
            <a:r>
              <a:rPr lang="pt-BR" dirty="0" err="1" smtClean="0"/>
              <a:t>Gravelines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Forças espanholas: compostas por 130 navios (grandes e pesados) e cerca de 30.000 homens, além de diversos canhões de munição pesada.</a:t>
            </a:r>
          </a:p>
          <a:p>
            <a:pPr lvl="1"/>
            <a:r>
              <a:rPr lang="pt-BR" dirty="0" smtClean="0"/>
              <a:t>Forças inglesas: compostas por 197 navios (pequenos) e cerca de 16.000 homens, além de canhões leves.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Forças e momentos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 sustentação (L) corresponde à componente de R perpendicular a </a:t>
            </a:r>
            <a:r>
              <a:rPr lang="pt-BR" dirty="0" smtClean="0">
                <a:latin typeface="Times New Roman"/>
                <a:cs typeface="Times New Roman"/>
              </a:rPr>
              <a:t>V</a:t>
            </a:r>
            <a:r>
              <a:rPr lang="pt-BR" baseline="-25000" dirty="0" smtClean="0">
                <a:latin typeface="Times New Roman"/>
                <a:cs typeface="Times New Roman"/>
              </a:rPr>
              <a:t>∞</a:t>
            </a:r>
            <a:r>
              <a:rPr lang="pt-BR" dirty="0" smtClean="0"/>
              <a:t>.</a:t>
            </a:r>
          </a:p>
          <a:p>
            <a:r>
              <a:rPr lang="pt-BR" dirty="0" smtClean="0"/>
              <a:t>O arrasto (D) corresponde à componente de R paralela a </a:t>
            </a:r>
            <a:r>
              <a:rPr lang="pt-BR" dirty="0" smtClean="0">
                <a:latin typeface="Times New Roman"/>
                <a:cs typeface="Times New Roman"/>
              </a:rPr>
              <a:t>V</a:t>
            </a:r>
            <a:r>
              <a:rPr lang="pt-BR" baseline="-25000" dirty="0" smtClean="0">
                <a:latin typeface="Times New Roman"/>
                <a:cs typeface="Times New Roman"/>
              </a:rPr>
              <a:t>∞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A força normal (N) é a componente de R perpendicular à corda (c).</a:t>
            </a:r>
          </a:p>
          <a:p>
            <a:r>
              <a:rPr lang="pt-BR" dirty="0" smtClean="0"/>
              <a:t>A força axial (A) é a componente de R paralela à corda (c).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Forças e momentos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Relações geométricas entre sustentação (L), arrasto (D), força normal (N) e força axial (A):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2843213" y="3113089"/>
          <a:ext cx="3382962" cy="458787"/>
        </p:xfrm>
        <a:graphic>
          <a:graphicData uri="http://schemas.openxmlformats.org/presentationml/2006/ole">
            <p:oleObj spid="_x0000_s1098" name="Equation" r:id="rId3" imgW="1473200" imgH="203200" progId="Equation.3">
              <p:embed/>
            </p:oleObj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809887" y="3889382"/>
          <a:ext cx="3548063" cy="468312"/>
        </p:xfrm>
        <a:graphic>
          <a:graphicData uri="http://schemas.openxmlformats.org/presentationml/2006/ole">
            <p:oleObj spid="_x0000_s1099" name="Equation" r:id="rId4" imgW="1511300" imgH="203200" progId="Equation.3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Forças e momentos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Nomenclatura para a integração da pressão e da tensão de cisalhamento para obtenção de forças e momentos aerodinâmicos: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22</a:t>
            </a:fld>
            <a:endParaRPr lang="pt-BR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9" name="Imagem 8" descr="nomenclatura_integraca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083766"/>
            <a:ext cx="5786478" cy="3417068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6500826" y="3786190"/>
            <a:ext cx="23574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Leading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edge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(LE): bordo de ataque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Trailing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edge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(TE): bordo de fuga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: índice do extradorso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: índice do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intradorso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Forças e momentos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Forças no extradorso: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Forças no </a:t>
            </a:r>
            <a:r>
              <a:rPr lang="pt-BR" dirty="0" err="1" smtClean="0"/>
              <a:t>intradorso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23</a:t>
            </a:fld>
            <a:endParaRPr lang="pt-BR" dirty="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2143108" y="2357430"/>
          <a:ext cx="4905375" cy="525463"/>
        </p:xfrm>
        <a:graphic>
          <a:graphicData uri="http://schemas.openxmlformats.org/presentationml/2006/ole">
            <p:oleObj spid="_x0000_s37012" name="Equation" r:id="rId4" imgW="2133600" imgH="228600" progId="Equation.3">
              <p:embed/>
            </p:oleObj>
          </a:graphicData>
        </a:graphic>
      </p:graphicFrame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2143108" y="3046413"/>
          <a:ext cx="4837113" cy="525463"/>
        </p:xfrm>
        <a:graphic>
          <a:graphicData uri="http://schemas.openxmlformats.org/presentationml/2006/ole">
            <p:oleObj spid="_x0000_s37013" name="Equation" r:id="rId5" imgW="2108200" imgH="228600" progId="Equation.3">
              <p:embed/>
            </p:oleObj>
          </a:graphicData>
        </a:graphic>
      </p:graphicFrame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2298716" y="4714884"/>
          <a:ext cx="4487862" cy="525463"/>
        </p:xfrm>
        <a:graphic>
          <a:graphicData uri="http://schemas.openxmlformats.org/presentationml/2006/ole">
            <p:oleObj spid="_x0000_s37014" name="Equation" r:id="rId6" imgW="1955800" imgH="228600" progId="Equation.3">
              <p:embed/>
            </p:oleObj>
          </a:graphicData>
        </a:graphic>
      </p:graphicFrame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6871" name="Object 7"/>
          <p:cNvGraphicFramePr>
            <a:graphicFrameLocks noChangeAspect="1"/>
          </p:cNvGraphicFramePr>
          <p:nvPr/>
        </p:nvGraphicFramePr>
        <p:xfrm>
          <a:off x="2341578" y="5403868"/>
          <a:ext cx="4445000" cy="525462"/>
        </p:xfrm>
        <a:graphic>
          <a:graphicData uri="http://schemas.openxmlformats.org/presentationml/2006/ole">
            <p:oleObj spid="_x0000_s37015" name="Equation" r:id="rId7" imgW="193040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Forças e momentos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As forças normal e axial por unidade de comprimento são obtidas, então, integrando-se as expressões anteriores deste o bordo de ataque (LE) até o bordo de fuga (TE):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24</a:t>
            </a:fld>
            <a:endParaRPr lang="pt-BR" dirty="0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8913" name="Object 1"/>
          <p:cNvGraphicFramePr>
            <a:graphicFrameLocks noChangeAspect="1"/>
          </p:cNvGraphicFramePr>
          <p:nvPr/>
        </p:nvGraphicFramePr>
        <p:xfrm>
          <a:off x="142844" y="3813183"/>
          <a:ext cx="8831262" cy="758825"/>
        </p:xfrm>
        <a:graphic>
          <a:graphicData uri="http://schemas.openxmlformats.org/presentationml/2006/ole">
            <p:oleObj spid="_x0000_s38986" name="Equation" r:id="rId3" imgW="3873500" imgH="330200" progId="Equation.3">
              <p:embed/>
            </p:oleObj>
          </a:graphicData>
        </a:graphic>
      </p:graphicFrame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142844" y="4857760"/>
          <a:ext cx="8831262" cy="758825"/>
        </p:xfrm>
        <a:graphic>
          <a:graphicData uri="http://schemas.openxmlformats.org/presentationml/2006/ole">
            <p:oleObj spid="_x0000_s38987" name="Equation" r:id="rId4" imgW="3873500" imgH="330200" progId="Equation.3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Forças e momentos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Convenção de momentos aerodinâmicos: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25</a:t>
            </a:fld>
            <a:endParaRPr lang="pt-BR" dirty="0"/>
          </a:p>
        </p:txBody>
      </p:sp>
      <p:pic>
        <p:nvPicPr>
          <p:cNvPr id="5" name="Imagem 4" descr="convencao_moment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2357430"/>
            <a:ext cx="3454718" cy="255460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Forças e momentos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Momento aplicado no bordo de ataque por unidade de comprimento: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26</a:t>
            </a:fld>
            <a:endParaRPr lang="pt-BR" dirty="0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177800" y="3060700"/>
          <a:ext cx="8697913" cy="1511300"/>
        </p:xfrm>
        <a:graphic>
          <a:graphicData uri="http://schemas.openxmlformats.org/presentationml/2006/ole">
            <p:oleObj spid="_x0000_s39973" name="Equação" r:id="rId3" imgW="3784320" imgH="660240" progId="Equation.3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Forças e momentos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Normalmente, ao invés de se determinar forças e momentos aerodinâmicos, trabalha-se preferencialmente com coeficientes adimensionais de forças e momentos.</a:t>
            </a:r>
          </a:p>
          <a:p>
            <a:r>
              <a:rPr lang="pt-BR" dirty="0" smtClean="0"/>
              <a:t>Para isto, define-se a pressão dinâmica como: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27</a:t>
            </a:fld>
            <a:endParaRPr lang="pt-BR" dirty="0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4033" name="Object 1"/>
          <p:cNvGraphicFramePr>
            <a:graphicFrameLocks noChangeAspect="1"/>
          </p:cNvGraphicFramePr>
          <p:nvPr/>
        </p:nvGraphicFramePr>
        <p:xfrm>
          <a:off x="3643319" y="4379925"/>
          <a:ext cx="1857375" cy="906463"/>
        </p:xfrm>
        <a:graphic>
          <a:graphicData uri="http://schemas.openxmlformats.org/presentationml/2006/ole">
            <p:oleObj spid="_x0000_s44069" name="Equation" r:id="rId3" imgW="799753" imgH="393529" progId="Equation.3">
              <p:embed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928662" y="5429264"/>
            <a:ext cx="7715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sendo </a:t>
            </a:r>
            <a:r>
              <a:rPr lang="el-GR" sz="3200" i="1" dirty="0" smtClean="0">
                <a:latin typeface="Times New Roman"/>
                <a:cs typeface="Times New Roman"/>
              </a:rPr>
              <a:t>ρ</a:t>
            </a:r>
            <a:r>
              <a:rPr lang="el-GR" sz="3200" baseline="-25000" dirty="0" smtClean="0">
                <a:latin typeface="Times New Roman"/>
                <a:cs typeface="Times New Roman"/>
              </a:rPr>
              <a:t>∞</a:t>
            </a:r>
            <a:r>
              <a:rPr lang="pt-BR" sz="3200" dirty="0" smtClean="0">
                <a:latin typeface="Times New Roman"/>
                <a:cs typeface="Times New Roman"/>
              </a:rPr>
              <a:t> e </a:t>
            </a:r>
            <a:r>
              <a:rPr lang="pt-BR" sz="3200" i="1" dirty="0" smtClean="0">
                <a:latin typeface="Times New Roman"/>
                <a:cs typeface="Times New Roman"/>
              </a:rPr>
              <a:t>V</a:t>
            </a:r>
            <a:r>
              <a:rPr lang="el-GR" sz="3200" baseline="-25000" dirty="0" smtClean="0">
                <a:latin typeface="Times New Roman"/>
                <a:cs typeface="Times New Roman"/>
              </a:rPr>
              <a:t>∞</a:t>
            </a:r>
            <a:r>
              <a:rPr lang="pt-BR" sz="3200" dirty="0" smtClean="0">
                <a:latin typeface="Times New Roman"/>
                <a:cs typeface="Times New Roman"/>
              </a:rPr>
              <a:t> a massa específica e a velocidade do fluido em escoamento livre.</a:t>
            </a:r>
            <a:endParaRPr lang="pt-B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Forças e momentos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Coeficiente de sustentação</a:t>
            </a:r>
          </a:p>
          <a:p>
            <a:endParaRPr lang="pt-BR" dirty="0" smtClean="0"/>
          </a:p>
          <a:p>
            <a:r>
              <a:rPr lang="pt-BR" dirty="0" smtClean="0"/>
              <a:t>Coeficiente de arrasto</a:t>
            </a:r>
          </a:p>
          <a:p>
            <a:endParaRPr lang="pt-BR" dirty="0" smtClean="0"/>
          </a:p>
          <a:p>
            <a:r>
              <a:rPr lang="pt-BR" dirty="0" smtClean="0"/>
              <a:t>Coeficiente de força normal</a:t>
            </a:r>
          </a:p>
          <a:p>
            <a:endParaRPr lang="pt-BR" dirty="0" smtClean="0"/>
          </a:p>
          <a:p>
            <a:r>
              <a:rPr lang="pt-BR" dirty="0" smtClean="0"/>
              <a:t>Coeficiente de força axial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28</a:t>
            </a:fld>
            <a:endParaRPr lang="pt-BR" dirty="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5057" name="Object 1"/>
          <p:cNvGraphicFramePr>
            <a:graphicFrameLocks noChangeAspect="1"/>
          </p:cNvGraphicFramePr>
          <p:nvPr/>
        </p:nvGraphicFramePr>
        <p:xfrm>
          <a:off x="5429256" y="1428736"/>
          <a:ext cx="1482725" cy="995363"/>
        </p:xfrm>
        <a:graphic>
          <a:graphicData uri="http://schemas.openxmlformats.org/presentationml/2006/ole">
            <p:oleObj spid="_x0000_s45204" name="Equation" r:id="rId3" imgW="634725" imgH="431613" progId="Equation.3">
              <p:embed/>
            </p:oleObj>
          </a:graphicData>
        </a:graphic>
      </p:graphicFrame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4643438" y="2643182"/>
          <a:ext cx="1528763" cy="996950"/>
        </p:xfrm>
        <a:graphic>
          <a:graphicData uri="http://schemas.openxmlformats.org/presentationml/2006/ole">
            <p:oleObj spid="_x0000_s45205" name="Equation" r:id="rId4" imgW="660113" imgH="431613" progId="Equation.3">
              <p:embed/>
            </p:oleObj>
          </a:graphicData>
        </a:graphic>
      </p:graphicFrame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5643570" y="3789372"/>
          <a:ext cx="1528763" cy="996950"/>
        </p:xfrm>
        <a:graphic>
          <a:graphicData uri="http://schemas.openxmlformats.org/presentationml/2006/ole">
            <p:oleObj spid="_x0000_s45206" name="Equation" r:id="rId5" imgW="660113" imgH="431613" progId="Equation.3">
              <p:embed/>
            </p:oleObj>
          </a:graphicData>
        </a:graphic>
      </p:graphicFrame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5214942" y="5002230"/>
          <a:ext cx="1508125" cy="998538"/>
        </p:xfrm>
        <a:graphic>
          <a:graphicData uri="http://schemas.openxmlformats.org/presentationml/2006/ole">
            <p:oleObj spid="_x0000_s45207" name="Equation" r:id="rId6" imgW="647700" imgH="431800" progId="Equation.3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Forças e momentos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Coeficiente de momento: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29</a:t>
            </a:fld>
            <a:endParaRPr lang="pt-BR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5143504" y="1503356"/>
          <a:ext cx="1706563" cy="996950"/>
        </p:xfrm>
        <a:graphic>
          <a:graphicData uri="http://schemas.openxmlformats.org/presentationml/2006/ole">
            <p:oleObj spid="_x0000_s46117" name="Equation" r:id="rId3" imgW="736600" imgH="431800" progId="Equation.3">
              <p:embed/>
            </p:oleObj>
          </a:graphicData>
        </a:graphic>
      </p:graphicFrame>
      <p:pic>
        <p:nvPicPr>
          <p:cNvPr id="7" name="Imagem 6" descr="areas_compriment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514623"/>
            <a:ext cx="4427220" cy="420052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929190" y="2581059"/>
            <a:ext cx="407196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Algumas áreas e comprimentos de referência:</a:t>
            </a:r>
          </a:p>
          <a:p>
            <a:pPr algn="just"/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No caso de asas, a área 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é a área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planiforme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é a corda média.</a:t>
            </a:r>
          </a:p>
          <a:p>
            <a:pPr algn="just"/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No caso de uma esfera, a área 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é a área da seção transversal e 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é o diâmetro.</a:t>
            </a:r>
          </a:p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 históricos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r>
              <a:rPr lang="pt-BR" dirty="0" smtClean="0"/>
              <a:t>Armada espanhola </a:t>
            </a:r>
            <a:r>
              <a:rPr lang="pt-BR" i="1" dirty="0" smtClean="0"/>
              <a:t>versus</a:t>
            </a:r>
            <a:r>
              <a:rPr lang="pt-BR" dirty="0" smtClean="0"/>
              <a:t> marinha inglesa</a:t>
            </a:r>
          </a:p>
          <a:p>
            <a:pPr lvl="1"/>
            <a:endParaRPr lang="pt-BR" dirty="0"/>
          </a:p>
        </p:txBody>
      </p:sp>
      <p:pic>
        <p:nvPicPr>
          <p:cNvPr id="4" name="Imagem 3" descr="IMG_14074162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7845" y="2285992"/>
            <a:ext cx="5883113" cy="360046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714480" y="6143644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Armada Espanhola (Philip James de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Loutherbourg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, 1796)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Forças e momentos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No caso de corpos bidimensionais, é comum apresentar os coeficientes aerodinâmicos por letras minúsculas, como por exemplo: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30</a:t>
            </a:fld>
            <a:endParaRPr lang="pt-BR" dirty="0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7105" name="Object 1"/>
          <p:cNvGraphicFramePr>
            <a:graphicFrameLocks noChangeAspect="1"/>
          </p:cNvGraphicFramePr>
          <p:nvPr/>
        </p:nvGraphicFramePr>
        <p:xfrm>
          <a:off x="2127267" y="3503620"/>
          <a:ext cx="4873625" cy="996950"/>
        </p:xfrm>
        <a:graphic>
          <a:graphicData uri="http://schemas.openxmlformats.org/presentationml/2006/ole">
            <p:oleObj spid="_x0000_s47141" name="Equation" r:id="rId3" imgW="2095500" imgH="431800" progId="Equation.3">
              <p:embed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714348" y="4915927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Nesses casos, a área de referência é </a:t>
            </a:r>
            <a:r>
              <a:rPr lang="pt-BR" sz="3200" i="1" dirty="0" smtClean="0">
                <a:latin typeface="Times New Roman" pitchFamily="18" charset="0"/>
                <a:cs typeface="Times New Roman" pitchFamily="18" charset="0"/>
              </a:rPr>
              <a:t>S = c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(1) = </a:t>
            </a:r>
            <a:r>
              <a:rPr lang="pt-BR" sz="32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Forças e momentos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Coeficiente de pressão</a:t>
            </a:r>
          </a:p>
          <a:p>
            <a:endParaRPr lang="pt-BR" dirty="0" smtClean="0"/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    sendo p</a:t>
            </a:r>
            <a:r>
              <a:rPr lang="pt-BR" baseline="-25000" dirty="0" smtClean="0">
                <a:latin typeface="Times New Roman"/>
                <a:cs typeface="Times New Roman"/>
              </a:rPr>
              <a:t>∞</a:t>
            </a:r>
            <a:r>
              <a:rPr lang="pt-BR" dirty="0" smtClean="0">
                <a:latin typeface="Times New Roman"/>
                <a:cs typeface="Times New Roman"/>
              </a:rPr>
              <a:t> a pressão do escoamento livre.</a:t>
            </a:r>
            <a:endParaRPr lang="pt-BR" dirty="0" smtClean="0"/>
          </a:p>
          <a:p>
            <a:r>
              <a:rPr lang="pt-BR" dirty="0" smtClean="0"/>
              <a:t>Coeficiente de atrito de </a:t>
            </a:r>
            <a:r>
              <a:rPr lang="pt-BR" dirty="0" err="1" smtClean="0"/>
              <a:t>Fanno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31</a:t>
            </a:fld>
            <a:endParaRPr lang="pt-BR" dirty="0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8129" name="Object 1"/>
          <p:cNvGraphicFramePr>
            <a:graphicFrameLocks noChangeAspect="1"/>
          </p:cNvGraphicFramePr>
          <p:nvPr/>
        </p:nvGraphicFramePr>
        <p:xfrm>
          <a:off x="3571868" y="2285992"/>
          <a:ext cx="1928813" cy="998538"/>
        </p:xfrm>
        <a:graphic>
          <a:graphicData uri="http://schemas.openxmlformats.org/presentationml/2006/ole">
            <p:oleObj spid="_x0000_s48202" name="Equation" r:id="rId3" imgW="825500" imgH="431800" progId="Equation.3">
              <p:embed/>
            </p:oleObj>
          </a:graphicData>
        </a:graphic>
      </p:graphicFrame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3973517" y="4718066"/>
          <a:ext cx="1241425" cy="996950"/>
        </p:xfrm>
        <a:graphic>
          <a:graphicData uri="http://schemas.openxmlformats.org/presentationml/2006/ole">
            <p:oleObj spid="_x0000_s48203" name="Equation" r:id="rId4" imgW="533169" imgH="431613" progId="Equation.3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Forças e momentos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Relações geométricas: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32</a:t>
            </a:fld>
            <a:endParaRPr lang="pt-BR" dirty="0"/>
          </a:p>
        </p:txBody>
      </p:sp>
      <p:pic>
        <p:nvPicPr>
          <p:cNvPr id="5" name="Imagem 4" descr="relacoes_geometric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05074"/>
            <a:ext cx="3787140" cy="2667000"/>
          </a:xfrm>
          <a:prstGeom prst="rect">
            <a:avLst/>
          </a:prstGeom>
        </p:spPr>
      </p:pic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9153" name="Object 1"/>
          <p:cNvGraphicFramePr>
            <a:graphicFrameLocks noChangeAspect="1"/>
          </p:cNvGraphicFramePr>
          <p:nvPr/>
        </p:nvGraphicFramePr>
        <p:xfrm>
          <a:off x="4572000" y="2500306"/>
          <a:ext cx="2054225" cy="463550"/>
        </p:xfrm>
        <a:graphic>
          <a:graphicData uri="http://schemas.openxmlformats.org/presentationml/2006/ole">
            <p:oleObj spid="_x0000_s49263" name="Equation" r:id="rId4" imgW="888614" imgH="203112" progId="Equation.3">
              <p:embed/>
            </p:oleObj>
          </a:graphicData>
        </a:graphic>
      </p:graphicFrame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4572000" y="3465516"/>
          <a:ext cx="2209800" cy="463550"/>
        </p:xfrm>
        <a:graphic>
          <a:graphicData uri="http://schemas.openxmlformats.org/presentationml/2006/ole">
            <p:oleObj spid="_x0000_s49264" name="Equation" r:id="rId5" imgW="952087" imgH="203112" progId="Equation.3">
              <p:embed/>
            </p:oleObj>
          </a:graphicData>
        </a:graphic>
      </p:graphicFrame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4572000" y="4429132"/>
          <a:ext cx="1216025" cy="463550"/>
        </p:xfrm>
        <a:graphic>
          <a:graphicData uri="http://schemas.openxmlformats.org/presentationml/2006/ole">
            <p:oleObj spid="_x0000_s49265" name="Equation" r:id="rId6" imgW="520474" imgH="203112" progId="Equation.3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Forças e momentos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Formas integrais dos coeficientes:</a:t>
            </a:r>
          </a:p>
          <a:p>
            <a:pPr lvl="1"/>
            <a:r>
              <a:rPr lang="pt-BR" dirty="0" smtClean="0"/>
              <a:t>Coeficiente de força normal: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33</a:t>
            </a:fld>
            <a:endParaRPr lang="pt-BR" dirty="0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944563" y="3235331"/>
          <a:ext cx="7224712" cy="1050925"/>
        </p:xfrm>
        <a:graphic>
          <a:graphicData uri="http://schemas.openxmlformats.org/presentationml/2006/ole">
            <p:oleObj spid="_x0000_s51313" name="Equation" r:id="rId3" imgW="3149600" imgH="457200" progId="Equation.3">
              <p:embed/>
            </p:oleObj>
          </a:graphicData>
        </a:graphic>
      </p:graphicFrame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Forças e momentos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Formas integrais dos coeficientes:</a:t>
            </a:r>
          </a:p>
          <a:p>
            <a:pPr lvl="1"/>
            <a:r>
              <a:rPr lang="pt-BR" dirty="0" smtClean="0"/>
              <a:t>Coeficiente de força axial: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34</a:t>
            </a:fld>
            <a:endParaRPr lang="pt-BR" dirty="0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966813" y="3214686"/>
          <a:ext cx="7248525" cy="1050925"/>
        </p:xfrm>
        <a:graphic>
          <a:graphicData uri="http://schemas.openxmlformats.org/presentationml/2006/ole">
            <p:oleObj spid="_x0000_s172035" name="Equation" r:id="rId3" imgW="3162300" imgH="457200" progId="Equation.3">
              <p:embed/>
            </p:oleObj>
          </a:graphicData>
        </a:graphic>
      </p:graphicFrame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Forças e momentos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Formas integrais dos coeficientes:</a:t>
            </a:r>
          </a:p>
          <a:p>
            <a:pPr lvl="1"/>
            <a:r>
              <a:rPr lang="pt-BR" dirty="0" smtClean="0"/>
              <a:t>Coeficiente de momento: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35</a:t>
            </a:fld>
            <a:endParaRPr lang="pt-BR" dirty="0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1207" name="Object 7"/>
          <p:cNvGraphicFramePr>
            <a:graphicFrameLocks noChangeAspect="1"/>
          </p:cNvGraphicFramePr>
          <p:nvPr/>
        </p:nvGraphicFramePr>
        <p:xfrm>
          <a:off x="371475" y="3044825"/>
          <a:ext cx="8421688" cy="2170113"/>
        </p:xfrm>
        <a:graphic>
          <a:graphicData uri="http://schemas.openxmlformats.org/presentationml/2006/ole">
            <p:oleObj spid="_x0000_s173060" name="Equação" r:id="rId3" imgW="3632040" imgH="939600" progId="Equation.3">
              <p:embed/>
            </p:oleObj>
          </a:graphicData>
        </a:graphic>
      </p:graphicFrame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Forças e momentos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Coeficientes de sustentação e arrasto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As formas integrais de </a:t>
            </a:r>
            <a:r>
              <a:rPr lang="pt-BR" i="1" dirty="0" smtClean="0"/>
              <a:t>c</a:t>
            </a:r>
            <a:r>
              <a:rPr lang="pt-BR" i="1" baseline="-25000" dirty="0" smtClean="0"/>
              <a:t>l</a:t>
            </a:r>
            <a:r>
              <a:rPr lang="pt-BR" dirty="0" smtClean="0"/>
              <a:t> e </a:t>
            </a:r>
            <a:r>
              <a:rPr lang="pt-BR" i="1" dirty="0" smtClean="0"/>
              <a:t>c</a:t>
            </a:r>
            <a:r>
              <a:rPr lang="pt-BR" i="1" baseline="-25000" dirty="0" smtClean="0"/>
              <a:t>d</a:t>
            </a:r>
            <a:r>
              <a:rPr lang="pt-BR" dirty="0" smtClean="0"/>
              <a:t> podem ser obtidas substituindo-se </a:t>
            </a:r>
            <a:r>
              <a:rPr lang="pt-BR" i="1" dirty="0" err="1" smtClean="0"/>
              <a:t>c</a:t>
            </a:r>
            <a:r>
              <a:rPr lang="pt-BR" i="1" baseline="-25000" dirty="0" err="1" smtClean="0"/>
              <a:t>n</a:t>
            </a:r>
            <a:r>
              <a:rPr lang="pt-BR" i="1" dirty="0" smtClean="0"/>
              <a:t> </a:t>
            </a:r>
            <a:r>
              <a:rPr lang="pt-BR" dirty="0" smtClean="0"/>
              <a:t>e </a:t>
            </a:r>
            <a:r>
              <a:rPr lang="pt-BR" i="1" dirty="0" err="1" smtClean="0"/>
              <a:t>c</a:t>
            </a:r>
            <a:r>
              <a:rPr lang="pt-BR" i="1" baseline="-25000" dirty="0" err="1" smtClean="0"/>
              <a:t>a</a:t>
            </a:r>
            <a:r>
              <a:rPr lang="pt-BR" dirty="0" smtClean="0"/>
              <a:t> nas expressões anteriores.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36</a:t>
            </a:fld>
            <a:endParaRPr lang="pt-BR" dirty="0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2225" name="Object 1"/>
          <p:cNvGraphicFramePr>
            <a:graphicFrameLocks noChangeAspect="1"/>
          </p:cNvGraphicFramePr>
          <p:nvPr/>
        </p:nvGraphicFramePr>
        <p:xfrm>
          <a:off x="2786050" y="2285992"/>
          <a:ext cx="3522663" cy="525463"/>
        </p:xfrm>
        <a:graphic>
          <a:graphicData uri="http://schemas.openxmlformats.org/presentationml/2006/ole">
            <p:oleObj spid="_x0000_s52299" name="Equation" r:id="rId3" imgW="1536700" imgH="228600" progId="Equation.3">
              <p:embed/>
            </p:oleObj>
          </a:graphicData>
        </a:graphic>
      </p:graphicFrame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2767025" y="3000372"/>
          <a:ext cx="3590925" cy="525463"/>
        </p:xfrm>
        <a:graphic>
          <a:graphicData uri="http://schemas.openxmlformats.org/presentationml/2006/ole">
            <p:oleObj spid="_x0000_s52300" name="Equation" r:id="rId4" imgW="1562100" imgH="228600" progId="Equation.3">
              <p:embed/>
            </p:oleObj>
          </a:graphicData>
        </a:graphic>
      </p:graphicFrame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Centro de pressão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centro de pressão corresponde ao ponto no qual a força resultante </a:t>
            </a:r>
            <a:r>
              <a:rPr lang="pt-BR" i="1" dirty="0" smtClean="0"/>
              <a:t>R</a:t>
            </a:r>
            <a:r>
              <a:rPr lang="pt-BR" dirty="0" smtClean="0"/>
              <a:t> (originada da integração das cargas distribuídas das tensões cisalhantes e da pressão) deve ser aplicada ao corpo de modo que o momento resultante </a:t>
            </a:r>
            <a:r>
              <a:rPr lang="pt-BR" i="1" dirty="0" smtClean="0"/>
              <a:t>M</a:t>
            </a:r>
            <a:r>
              <a:rPr lang="pt-BR" i="1" baseline="-25000" dirty="0" smtClean="0"/>
              <a:t>LE</a:t>
            </a:r>
            <a:r>
              <a:rPr lang="pt-BR" dirty="0" smtClean="0"/>
              <a:t> aplicado nesse ponto é nulo.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37</a:t>
            </a:fld>
            <a:endParaRPr lang="pt-B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Centro de pressão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38</a:t>
            </a:fld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 um aerofólio, o centro de pressão corresponde ao ponto no qual, sendo aplicadas as componentes normal e axial da força resultante, garante-se o mesmo momento aplicado ao bordo de ataque.</a:t>
            </a:r>
            <a:endParaRPr lang="pt-BR" dirty="0"/>
          </a:p>
        </p:txBody>
      </p:sp>
      <p:pic>
        <p:nvPicPr>
          <p:cNvPr id="9" name="Imagem 8" descr="centro_pressa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4227216"/>
            <a:ext cx="3619500" cy="220218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Centro de pressão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Matematicamente, a posição do centro de pressão é dada por: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Definição alternativa: o centro de pressão é o ponto pertencente ao corpo no qual o momento aerodinâmico é nulo.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39</a:t>
            </a:fld>
            <a:endParaRPr lang="pt-BR" dirty="0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1137" name="Object 1"/>
          <p:cNvGraphicFramePr>
            <a:graphicFrameLocks noChangeAspect="1"/>
          </p:cNvGraphicFramePr>
          <p:nvPr/>
        </p:nvGraphicFramePr>
        <p:xfrm>
          <a:off x="3665544" y="2857496"/>
          <a:ext cx="1835150" cy="906463"/>
        </p:xfrm>
        <a:graphic>
          <a:graphicData uri="http://schemas.openxmlformats.org/presentationml/2006/ole">
            <p:oleObj spid="_x0000_s91173" name="Equation" r:id="rId3" imgW="787058" imgH="393529" progId="Equation.3">
              <p:embed/>
            </p:oleObj>
          </a:graphicData>
        </a:graphic>
      </p:graphicFrame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 históricos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r>
              <a:rPr lang="pt-BR" dirty="0" smtClean="0"/>
              <a:t>Armada espanhola </a:t>
            </a:r>
            <a:r>
              <a:rPr lang="pt-BR" i="1" dirty="0" smtClean="0"/>
              <a:t>versus</a:t>
            </a:r>
            <a:r>
              <a:rPr lang="pt-BR" dirty="0" smtClean="0"/>
              <a:t> marinha inglesa</a:t>
            </a:r>
          </a:p>
          <a:p>
            <a:pPr lvl="1"/>
            <a:r>
              <a:rPr lang="pt-BR" dirty="0" smtClean="0"/>
              <a:t>As forças inglesas afundam 6 navios </a:t>
            </a:r>
            <a:r>
              <a:rPr lang="pt-BR" dirty="0" err="1" smtClean="0"/>
              <a:t>espanhois</a:t>
            </a:r>
            <a:r>
              <a:rPr lang="pt-BR" dirty="0" smtClean="0"/>
              <a:t>, desorganizando a armada espanhola e sendo decisiva para os rumos do conflito.</a:t>
            </a:r>
          </a:p>
          <a:p>
            <a:pPr lvl="1"/>
            <a:r>
              <a:rPr lang="pt-BR" dirty="0" smtClean="0"/>
              <a:t>Poderio naval medido pela velocidade e </a:t>
            </a:r>
            <a:r>
              <a:rPr lang="pt-BR" dirty="0" err="1" smtClean="0"/>
              <a:t>manobralidade</a:t>
            </a:r>
            <a:r>
              <a:rPr lang="pt-BR" dirty="0" smtClean="0"/>
              <a:t> das embarcações.</a:t>
            </a:r>
          </a:p>
          <a:p>
            <a:pPr lvl="1"/>
            <a:r>
              <a:rPr lang="pt-BR" dirty="0" smtClean="0"/>
              <a:t>Problema de engenharia: diminuir a resistência (arrasto) criado pelo escoamento de água sobre o casco dos navios.</a:t>
            </a:r>
          </a:p>
          <a:p>
            <a:pPr lvl="1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Centro de pressão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Nos casos em que o ângulo de ataque é pequeno, tem-se: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Existem diferentes formas de especificar o sistema força e momento em um aerofólio.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40</a:t>
            </a:fld>
            <a:endParaRPr lang="pt-BR" dirty="0"/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3185" name="Object 1"/>
          <p:cNvGraphicFramePr>
            <a:graphicFrameLocks noChangeAspect="1"/>
          </p:cNvGraphicFramePr>
          <p:nvPr/>
        </p:nvGraphicFramePr>
        <p:xfrm>
          <a:off x="2921012" y="2857496"/>
          <a:ext cx="3365500" cy="468313"/>
        </p:xfrm>
        <a:graphic>
          <a:graphicData uri="http://schemas.openxmlformats.org/presentationml/2006/ole">
            <p:oleObj spid="_x0000_s93259" name="Equation" r:id="rId3" imgW="1435100" imgH="203200" progId="Equation.3">
              <p:embed/>
            </p:oleObj>
          </a:graphicData>
        </a:graphic>
      </p:graphicFrame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3188" name="Object 4"/>
          <p:cNvGraphicFramePr>
            <a:graphicFrameLocks noChangeAspect="1"/>
          </p:cNvGraphicFramePr>
          <p:nvPr/>
        </p:nvGraphicFramePr>
        <p:xfrm>
          <a:off x="3643306" y="3571876"/>
          <a:ext cx="1835150" cy="906463"/>
        </p:xfrm>
        <a:graphic>
          <a:graphicData uri="http://schemas.openxmlformats.org/presentationml/2006/ole">
            <p:oleObj spid="_x0000_s93260" name="Equation" r:id="rId4" imgW="787058" imgH="393529" progId="Equation.3">
              <p:embed/>
            </p:oleObj>
          </a:graphicData>
        </a:graphic>
      </p:graphicFrame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Centro de pressão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Na figura: à esquerda, forças e momento são aplicados na borda de ataque (LE); no centro, a aplicação é feita a um quarto do comprimento da corda a partir de LE; à direita, as forças são aplicadas no centro de pressão.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41</a:t>
            </a:fld>
            <a:endParaRPr lang="pt-BR" dirty="0"/>
          </a:p>
        </p:txBody>
      </p:sp>
      <p:pic>
        <p:nvPicPr>
          <p:cNvPr id="5" name="Imagem 4" descr="especificacao_forca-momento_aerofol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2073" y="4286256"/>
            <a:ext cx="6767513" cy="233362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Centro de pressão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Relação matemática entre os três casos anteriores: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42</a:t>
            </a:fld>
            <a:endParaRPr lang="pt-BR" dirty="0"/>
          </a:p>
        </p:txBody>
      </p:sp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9329" name="Object 1"/>
          <p:cNvGraphicFramePr>
            <a:graphicFrameLocks noChangeAspect="1"/>
          </p:cNvGraphicFramePr>
          <p:nvPr/>
        </p:nvGraphicFramePr>
        <p:xfrm>
          <a:off x="2500298" y="2879727"/>
          <a:ext cx="4203700" cy="906463"/>
        </p:xfrm>
        <a:graphic>
          <a:graphicData uri="http://schemas.openxmlformats.org/presentationml/2006/ole">
            <p:oleObj spid="_x0000_s99365" name="Equation" r:id="rId3" imgW="1803400" imgH="393700" progId="Equation.3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dimensional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r>
              <a:rPr lang="pt-BR" dirty="0" smtClean="0"/>
              <a:t>Teorema de </a:t>
            </a:r>
            <a:r>
              <a:rPr lang="pt-BR" dirty="0" err="1" smtClean="0"/>
              <a:t>pi-Buckingham</a:t>
            </a:r>
            <a:endParaRPr lang="pt-BR" dirty="0" smtClean="0"/>
          </a:p>
          <a:p>
            <a:pPr lvl="1"/>
            <a:r>
              <a:rPr lang="pt-BR" dirty="0" smtClean="0"/>
              <a:t>Seja </a:t>
            </a:r>
            <a:r>
              <a:rPr lang="pt-BR" i="1" dirty="0" smtClean="0"/>
              <a:t>K</a:t>
            </a:r>
            <a:r>
              <a:rPr lang="pt-BR" dirty="0" smtClean="0"/>
              <a:t> o número de dimensões fundamentais requerido para descrever as variáveis físicas de um problema. Considere que </a:t>
            </a:r>
            <a:r>
              <a:rPr lang="pt-BR" i="1" dirty="0" smtClean="0"/>
              <a:t>P</a:t>
            </a:r>
            <a:r>
              <a:rPr lang="pt-BR" baseline="-25000" dirty="0" smtClean="0"/>
              <a:t>1</a:t>
            </a:r>
            <a:r>
              <a:rPr lang="pt-BR" dirty="0" smtClean="0"/>
              <a:t>, </a:t>
            </a:r>
            <a:r>
              <a:rPr lang="pt-BR" i="1" dirty="0" smtClean="0"/>
              <a:t>P</a:t>
            </a:r>
            <a:r>
              <a:rPr lang="pt-BR" baseline="-25000" dirty="0" smtClean="0"/>
              <a:t>2</a:t>
            </a:r>
            <a:r>
              <a:rPr lang="pt-BR" dirty="0" smtClean="0"/>
              <a:t>, ..., </a:t>
            </a:r>
            <a:r>
              <a:rPr lang="pt-BR" i="1" dirty="0" smtClean="0"/>
              <a:t>P</a:t>
            </a:r>
            <a:r>
              <a:rPr lang="pt-BR" i="1" baseline="-25000" dirty="0" smtClean="0"/>
              <a:t>N</a:t>
            </a:r>
            <a:r>
              <a:rPr lang="pt-BR" dirty="0" smtClean="0"/>
              <a:t> representem as </a:t>
            </a:r>
            <a:r>
              <a:rPr lang="pt-BR" i="1" dirty="0" smtClean="0"/>
              <a:t>N</a:t>
            </a:r>
            <a:r>
              <a:rPr lang="pt-BR" dirty="0" smtClean="0"/>
              <a:t> variáveis físicas referentes ao funcional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43</a:t>
            </a:fld>
            <a:endParaRPr lang="pt-BR" dirty="0"/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2401" name="Object 1"/>
          <p:cNvGraphicFramePr>
            <a:graphicFrameLocks noChangeAspect="1"/>
          </p:cNvGraphicFramePr>
          <p:nvPr/>
        </p:nvGraphicFramePr>
        <p:xfrm>
          <a:off x="3143240" y="4429132"/>
          <a:ext cx="2803525" cy="525463"/>
        </p:xfrm>
        <a:graphic>
          <a:graphicData uri="http://schemas.openxmlformats.org/presentationml/2006/ole">
            <p:oleObj spid="_x0000_s102437" name="Equation" r:id="rId3" imgW="121920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dimensional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r>
              <a:rPr lang="pt-BR" dirty="0" smtClean="0"/>
              <a:t>Teorema de </a:t>
            </a:r>
            <a:r>
              <a:rPr lang="pt-BR" dirty="0" err="1" smtClean="0"/>
              <a:t>pi-Buckingham</a:t>
            </a:r>
            <a:endParaRPr lang="pt-BR" dirty="0" smtClean="0"/>
          </a:p>
          <a:p>
            <a:pPr lvl="1"/>
            <a:r>
              <a:rPr lang="pt-BR" dirty="0" smtClean="0"/>
              <a:t>Então a relação física anterior pode ser reescrita como uma relação de (</a:t>
            </a:r>
            <a:r>
              <a:rPr lang="pt-BR" i="1" dirty="0" smtClean="0"/>
              <a:t>N-K</a:t>
            </a:r>
            <a:r>
              <a:rPr lang="pt-BR" dirty="0" smtClean="0"/>
              <a:t>) produtos adimensionais (chamados produtos </a:t>
            </a:r>
            <a:r>
              <a:rPr lang="el-GR" dirty="0" smtClean="0">
                <a:latin typeface="Times New Roman"/>
                <a:cs typeface="Times New Roman"/>
              </a:rPr>
              <a:t>Π</a:t>
            </a:r>
            <a:r>
              <a:rPr lang="pt-BR" dirty="0" smtClean="0">
                <a:latin typeface="Times New Roman"/>
                <a:cs typeface="Times New Roman"/>
              </a:rPr>
              <a:t>):</a:t>
            </a:r>
          </a:p>
          <a:p>
            <a:pPr lvl="1"/>
            <a:endParaRPr lang="pt-BR" dirty="0" smtClean="0">
              <a:latin typeface="Times New Roman"/>
              <a:cs typeface="Times New Roman"/>
            </a:endParaRPr>
          </a:p>
          <a:p>
            <a:pPr lvl="1"/>
            <a:endParaRPr lang="pt-BR" dirty="0" smtClean="0">
              <a:latin typeface="Times New Roman"/>
              <a:cs typeface="Times New Roman"/>
            </a:endParaRPr>
          </a:p>
          <a:p>
            <a:pPr lvl="1"/>
            <a:r>
              <a:rPr lang="pt-BR" dirty="0" smtClean="0">
                <a:latin typeface="Times New Roman"/>
                <a:cs typeface="Times New Roman"/>
              </a:rPr>
              <a:t>Nota-se que cada produto </a:t>
            </a:r>
            <a:r>
              <a:rPr lang="el-GR" dirty="0" smtClean="0">
                <a:latin typeface="Times New Roman"/>
                <a:cs typeface="Times New Roman"/>
              </a:rPr>
              <a:t>Π</a:t>
            </a:r>
            <a:r>
              <a:rPr lang="pt-BR" dirty="0" smtClean="0">
                <a:latin typeface="Times New Roman"/>
                <a:cs typeface="Times New Roman"/>
              </a:rPr>
              <a:t> é um produto adimensional de um conjunto de </a:t>
            </a:r>
            <a:r>
              <a:rPr lang="pt-BR" i="1" dirty="0" smtClean="0">
                <a:latin typeface="Times New Roman"/>
                <a:cs typeface="Times New Roman"/>
              </a:rPr>
              <a:t>K</a:t>
            </a:r>
            <a:r>
              <a:rPr lang="pt-BR" dirty="0" smtClean="0">
                <a:latin typeface="Times New Roman"/>
                <a:cs typeface="Times New Roman"/>
              </a:rPr>
              <a:t> variáveis físicas mais uma outra variável.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44</a:t>
            </a:fld>
            <a:endParaRPr lang="pt-BR" dirty="0"/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3427" name="Object 3"/>
          <p:cNvGraphicFramePr>
            <a:graphicFrameLocks noChangeAspect="1"/>
          </p:cNvGraphicFramePr>
          <p:nvPr/>
        </p:nvGraphicFramePr>
        <p:xfrm>
          <a:off x="2786050" y="3786190"/>
          <a:ext cx="3502025" cy="525463"/>
        </p:xfrm>
        <a:graphic>
          <a:graphicData uri="http://schemas.openxmlformats.org/presentationml/2006/ole">
            <p:oleObj spid="_x0000_s103463" name="Equation" r:id="rId3" imgW="152400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dimensional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r>
              <a:rPr lang="pt-BR" dirty="0" smtClean="0"/>
              <a:t>Teorema de </a:t>
            </a:r>
            <a:r>
              <a:rPr lang="pt-BR" dirty="0" err="1" smtClean="0"/>
              <a:t>pi-Buckingham</a:t>
            </a:r>
            <a:endParaRPr lang="pt-BR" dirty="0" smtClean="0"/>
          </a:p>
          <a:p>
            <a:pPr lvl="1"/>
            <a:r>
              <a:rPr lang="pt-BR" dirty="0" smtClean="0"/>
              <a:t>Considerando-se que </a:t>
            </a:r>
            <a:r>
              <a:rPr lang="pt-BR" i="1" dirty="0" smtClean="0"/>
              <a:t>P</a:t>
            </a:r>
            <a:r>
              <a:rPr lang="pt-BR" baseline="-25000" dirty="0" smtClean="0"/>
              <a:t>1</a:t>
            </a:r>
            <a:r>
              <a:rPr lang="pt-BR" dirty="0" smtClean="0"/>
              <a:t>, </a:t>
            </a:r>
            <a:r>
              <a:rPr lang="pt-BR" i="1" dirty="0" smtClean="0"/>
              <a:t>P</a:t>
            </a:r>
            <a:r>
              <a:rPr lang="pt-BR" baseline="-25000" dirty="0" smtClean="0"/>
              <a:t>2</a:t>
            </a:r>
            <a:r>
              <a:rPr lang="pt-BR" dirty="0" smtClean="0"/>
              <a:t>, ..., </a:t>
            </a:r>
            <a:r>
              <a:rPr lang="pt-BR" i="1" dirty="0" smtClean="0"/>
              <a:t>P</a:t>
            </a:r>
            <a:r>
              <a:rPr lang="pt-BR" i="1" baseline="-25000" dirty="0" smtClean="0"/>
              <a:t>N</a:t>
            </a:r>
            <a:r>
              <a:rPr lang="pt-BR" i="1" dirty="0" smtClean="0"/>
              <a:t> </a:t>
            </a:r>
            <a:r>
              <a:rPr lang="pt-BR" dirty="0" smtClean="0"/>
              <a:t>formem o conjunto de variáveis físicas </a:t>
            </a:r>
            <a:r>
              <a:rPr lang="pt-BR" i="1" dirty="0" smtClean="0"/>
              <a:t>K</a:t>
            </a:r>
            <a:r>
              <a:rPr lang="pt-BR" dirty="0" smtClean="0"/>
              <a:t> selecionadas, então:</a:t>
            </a:r>
            <a:endParaRPr lang="pt-BR" dirty="0" smtClean="0">
              <a:latin typeface="Times New Roman"/>
              <a:cs typeface="Times New Roman"/>
            </a:endParaRPr>
          </a:p>
          <a:p>
            <a:pPr lvl="1"/>
            <a:endParaRPr lang="pt-BR" dirty="0" smtClean="0">
              <a:latin typeface="Times New Roman"/>
              <a:cs typeface="Times New Roman"/>
            </a:endParaRPr>
          </a:p>
          <a:p>
            <a:pPr lvl="1"/>
            <a:endParaRPr lang="pt-BR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45</a:t>
            </a:fld>
            <a:endParaRPr lang="pt-BR" dirty="0"/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5475" name="Object 3"/>
          <p:cNvGraphicFramePr>
            <a:graphicFrameLocks noChangeAspect="1"/>
          </p:cNvGraphicFramePr>
          <p:nvPr/>
        </p:nvGraphicFramePr>
        <p:xfrm>
          <a:off x="2571736" y="3643314"/>
          <a:ext cx="3962400" cy="2101850"/>
        </p:xfrm>
        <a:graphic>
          <a:graphicData uri="http://schemas.openxmlformats.org/presentationml/2006/ole">
            <p:oleObj spid="_x0000_s105511" name="Equation" r:id="rId3" imgW="1727200" imgH="914400" progId="Equation.3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dimensional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r>
              <a:rPr lang="pt-BR" dirty="0" smtClean="0"/>
              <a:t>Teorema de </a:t>
            </a:r>
            <a:r>
              <a:rPr lang="pt-BR" dirty="0" err="1" smtClean="0"/>
              <a:t>pi-Buckingham</a:t>
            </a:r>
            <a:endParaRPr lang="pt-BR" dirty="0" smtClean="0"/>
          </a:p>
          <a:p>
            <a:pPr lvl="1"/>
            <a:r>
              <a:rPr lang="pt-BR" dirty="0" smtClean="0"/>
              <a:t>A escolha das variáveis repetidas, </a:t>
            </a:r>
            <a:r>
              <a:rPr lang="pt-BR" i="1" dirty="0" smtClean="0"/>
              <a:t>P</a:t>
            </a:r>
            <a:r>
              <a:rPr lang="pt-BR" baseline="-25000" dirty="0" smtClean="0"/>
              <a:t>1</a:t>
            </a:r>
            <a:r>
              <a:rPr lang="pt-BR" dirty="0" smtClean="0"/>
              <a:t>, </a:t>
            </a:r>
            <a:r>
              <a:rPr lang="pt-BR" i="1" dirty="0" smtClean="0"/>
              <a:t>P</a:t>
            </a:r>
            <a:r>
              <a:rPr lang="pt-BR" baseline="-25000" dirty="0" smtClean="0"/>
              <a:t>2</a:t>
            </a:r>
            <a:r>
              <a:rPr lang="pt-BR" dirty="0" smtClean="0"/>
              <a:t>, ..., </a:t>
            </a:r>
            <a:r>
              <a:rPr lang="pt-BR" i="1" dirty="0" smtClean="0"/>
              <a:t>P</a:t>
            </a:r>
            <a:r>
              <a:rPr lang="pt-BR" baseline="-25000" dirty="0" smtClean="0"/>
              <a:t>N</a:t>
            </a:r>
            <a:r>
              <a:rPr lang="pt-BR" dirty="0" smtClean="0"/>
              <a:t> deve ser tal que elas incluam todas as </a:t>
            </a:r>
            <a:r>
              <a:rPr lang="pt-BR" i="1" dirty="0" smtClean="0"/>
              <a:t>K</a:t>
            </a:r>
            <a:r>
              <a:rPr lang="pt-BR" dirty="0" smtClean="0"/>
              <a:t> dimensões utilizadas no problema. Além disso, todas as variáveis dependentes devem aparecer uma única vez nos produtos </a:t>
            </a:r>
            <a:r>
              <a:rPr lang="el-GR" dirty="0" smtClean="0">
                <a:latin typeface="Times New Roman"/>
                <a:cs typeface="Times New Roman"/>
              </a:rPr>
              <a:t>Π</a:t>
            </a:r>
            <a:r>
              <a:rPr lang="pt-BR" dirty="0" smtClean="0">
                <a:latin typeface="Times New Roman"/>
                <a:cs typeface="Times New Roman"/>
              </a:rPr>
              <a:t>.</a:t>
            </a:r>
            <a:r>
              <a:rPr lang="pt-BR" dirty="0" smtClean="0"/>
              <a:t> </a:t>
            </a:r>
            <a:endParaRPr lang="pt-BR" dirty="0" smtClean="0">
              <a:latin typeface="Times New Roman"/>
              <a:cs typeface="Times New Roman"/>
            </a:endParaRPr>
          </a:p>
          <a:p>
            <a:pPr lvl="1"/>
            <a:endParaRPr lang="pt-BR" dirty="0" smtClean="0">
              <a:latin typeface="Times New Roman"/>
              <a:cs typeface="Times New Roman"/>
            </a:endParaRPr>
          </a:p>
          <a:p>
            <a:pPr lvl="1"/>
            <a:endParaRPr lang="pt-BR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46</a:t>
            </a:fld>
            <a:endParaRPr lang="pt-BR" dirty="0"/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dimensional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Considerando-se um corpo em um dado ângulo de ataque, como o caso do aerofólio abaixo: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47</a:t>
            </a:fld>
            <a:endParaRPr lang="pt-BR" dirty="0"/>
          </a:p>
        </p:txBody>
      </p:sp>
      <p:pic>
        <p:nvPicPr>
          <p:cNvPr id="5" name="Imagem 4" descr="componentes_forc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7011" y="2820364"/>
            <a:ext cx="3853815" cy="3189923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dimensional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Espera-se que a força aerodinâmica resultante, </a:t>
            </a:r>
            <a:r>
              <a:rPr lang="pt-BR" i="1" dirty="0" smtClean="0"/>
              <a:t>R</a:t>
            </a:r>
            <a:r>
              <a:rPr lang="pt-BR" dirty="0" smtClean="0"/>
              <a:t>, dependa do(a):</a:t>
            </a:r>
          </a:p>
          <a:p>
            <a:pPr lvl="1"/>
            <a:r>
              <a:rPr lang="pt-BR" dirty="0" smtClean="0"/>
              <a:t>Velocidade não perturbada </a:t>
            </a:r>
            <a:r>
              <a:rPr lang="pt-BR" i="1" dirty="0" smtClean="0">
                <a:latin typeface="Times New Roman"/>
                <a:cs typeface="Times New Roman"/>
              </a:rPr>
              <a:t>V</a:t>
            </a:r>
            <a:r>
              <a:rPr lang="el-GR" baseline="-25000" dirty="0" smtClean="0">
                <a:latin typeface="Times New Roman"/>
                <a:cs typeface="Times New Roman"/>
              </a:rPr>
              <a:t>∞</a:t>
            </a:r>
            <a:r>
              <a:rPr lang="pt-BR" dirty="0" smtClean="0">
                <a:latin typeface="Times New Roman"/>
                <a:cs typeface="Times New Roman"/>
              </a:rPr>
              <a:t> .</a:t>
            </a:r>
            <a:endParaRPr lang="pt-BR" dirty="0" smtClean="0"/>
          </a:p>
          <a:p>
            <a:pPr lvl="1"/>
            <a:r>
              <a:rPr lang="pt-BR" dirty="0" smtClean="0"/>
              <a:t>Massa específica não perturbada </a:t>
            </a:r>
            <a:r>
              <a:rPr lang="el-GR" i="1" dirty="0" smtClean="0">
                <a:latin typeface="Times New Roman"/>
                <a:cs typeface="Times New Roman"/>
              </a:rPr>
              <a:t>ρ</a:t>
            </a:r>
            <a:r>
              <a:rPr lang="el-GR" baseline="-25000" dirty="0" smtClean="0">
                <a:latin typeface="Times New Roman"/>
                <a:cs typeface="Times New Roman"/>
              </a:rPr>
              <a:t>∞</a:t>
            </a:r>
            <a:r>
              <a:rPr lang="pt-BR" dirty="0" smtClean="0">
                <a:latin typeface="Times New Roman"/>
                <a:cs typeface="Times New Roman"/>
              </a:rPr>
              <a:t> .</a:t>
            </a:r>
            <a:endParaRPr lang="pt-BR" dirty="0" smtClean="0"/>
          </a:p>
          <a:p>
            <a:pPr lvl="1"/>
            <a:r>
              <a:rPr lang="pt-BR" dirty="0" smtClean="0"/>
              <a:t>A viscosidade do fluido não perturbado </a:t>
            </a:r>
            <a:r>
              <a:rPr lang="el-GR" i="1" dirty="0" smtClean="0">
                <a:latin typeface="Times New Roman"/>
                <a:cs typeface="Times New Roman"/>
              </a:rPr>
              <a:t>μ</a:t>
            </a:r>
            <a:r>
              <a:rPr lang="el-GR" baseline="-25000" dirty="0" smtClean="0">
                <a:latin typeface="Times New Roman"/>
                <a:cs typeface="Times New Roman"/>
              </a:rPr>
              <a:t>∞</a:t>
            </a:r>
            <a:r>
              <a:rPr lang="pt-BR" dirty="0" smtClean="0">
                <a:latin typeface="Times New Roman"/>
                <a:cs typeface="Times New Roman"/>
              </a:rPr>
              <a:t> .</a:t>
            </a:r>
            <a:endParaRPr lang="pt-BR" dirty="0" smtClean="0"/>
          </a:p>
          <a:p>
            <a:pPr lvl="1"/>
            <a:r>
              <a:rPr lang="pt-BR" dirty="0" smtClean="0"/>
              <a:t>O tamanho do objeto, representado por algum comprimento característico, como a corda </a:t>
            </a:r>
            <a:r>
              <a:rPr lang="pt-BR" i="1" dirty="0" smtClean="0"/>
              <a:t>c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A compressibilidade do fluido, que pode ser representada pela velocidade do som do escoamento não perturbado, </a:t>
            </a:r>
            <a:r>
              <a:rPr lang="pt-BR" i="1" dirty="0" smtClean="0">
                <a:latin typeface="Times New Roman"/>
                <a:cs typeface="Times New Roman"/>
              </a:rPr>
              <a:t>a</a:t>
            </a:r>
            <a:r>
              <a:rPr lang="el-GR" baseline="-25000" dirty="0" smtClean="0">
                <a:latin typeface="Times New Roman"/>
                <a:cs typeface="Times New Roman"/>
              </a:rPr>
              <a:t>∞</a:t>
            </a:r>
            <a:r>
              <a:rPr lang="pt-BR" dirty="0" smtClean="0">
                <a:latin typeface="Times New Roman"/>
                <a:cs typeface="Times New Roman"/>
              </a:rPr>
              <a:t> 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48</a:t>
            </a:fld>
            <a:endParaRPr lang="pt-B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dimensional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Obtém-se assim a seguinte relação funcional: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que pode ser reescrita como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49</a:t>
            </a:fld>
            <a:endParaRPr lang="pt-BR" dirty="0"/>
          </a:p>
        </p:txBody>
      </p:sp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7521" name="Object 1"/>
          <p:cNvGraphicFramePr>
            <a:graphicFrameLocks noChangeAspect="1"/>
          </p:cNvGraphicFramePr>
          <p:nvPr/>
        </p:nvGraphicFramePr>
        <p:xfrm>
          <a:off x="2928926" y="2578097"/>
          <a:ext cx="3257550" cy="493713"/>
        </p:xfrm>
        <a:graphic>
          <a:graphicData uri="http://schemas.openxmlformats.org/presentationml/2006/ole">
            <p:oleObj spid="_x0000_s107594" name="Equation" r:id="rId3" imgW="1447172" imgH="215806" progId="Equation.3">
              <p:embed/>
            </p:oleObj>
          </a:graphicData>
        </a:graphic>
      </p:graphicFrame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7523" name="Object 3"/>
          <p:cNvGraphicFramePr>
            <a:graphicFrameLocks noChangeAspect="1"/>
          </p:cNvGraphicFramePr>
          <p:nvPr/>
        </p:nvGraphicFramePr>
        <p:xfrm>
          <a:off x="2786050" y="4143380"/>
          <a:ext cx="3516313" cy="493713"/>
        </p:xfrm>
        <a:graphic>
          <a:graphicData uri="http://schemas.openxmlformats.org/presentationml/2006/ole">
            <p:oleObj spid="_x0000_s107595" name="Equation" r:id="rId4" imgW="1562100" imgH="215900" progId="Equation.3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 históricos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Isaac Newton, 1687: publica sua famosa obra </a:t>
            </a:r>
            <a:r>
              <a:rPr lang="pt-BR" i="1" dirty="0" smtClean="0"/>
              <a:t>Principia</a:t>
            </a:r>
            <a:r>
              <a:rPr lang="pt-BR" dirty="0" smtClean="0"/>
              <a:t>, com um volume dedicado à Mecânica dos Fluidos.</a:t>
            </a:r>
          </a:p>
          <a:p>
            <a:endParaRPr lang="pt-BR" dirty="0"/>
          </a:p>
        </p:txBody>
      </p:sp>
      <p:pic>
        <p:nvPicPr>
          <p:cNvPr id="4" name="Imagem 3" descr="Fig1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3214686"/>
            <a:ext cx="5929322" cy="2941070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dimensional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Seguindo-se o teorema </a:t>
            </a:r>
            <a:r>
              <a:rPr lang="pt-BR" dirty="0" err="1" smtClean="0"/>
              <a:t>pi-Buckingham</a:t>
            </a:r>
            <a:r>
              <a:rPr lang="pt-BR" dirty="0" smtClean="0"/>
              <a:t>, tem-se que as dimensões fundamentais são:</a:t>
            </a:r>
          </a:p>
          <a:p>
            <a:pPr lvl="1"/>
            <a:r>
              <a:rPr lang="pt-BR" i="1" dirty="0" smtClean="0"/>
              <a:t>m</a:t>
            </a:r>
            <a:r>
              <a:rPr lang="pt-BR" dirty="0" smtClean="0"/>
              <a:t> = dimensão de massa</a:t>
            </a:r>
          </a:p>
          <a:p>
            <a:pPr lvl="1"/>
            <a:r>
              <a:rPr lang="pt-BR" i="1" dirty="0" smtClean="0"/>
              <a:t>l</a:t>
            </a:r>
            <a:r>
              <a:rPr lang="pt-BR" dirty="0" smtClean="0"/>
              <a:t> = dimensão de comprimento</a:t>
            </a:r>
          </a:p>
          <a:p>
            <a:pPr lvl="1"/>
            <a:r>
              <a:rPr lang="pt-BR" i="1" dirty="0" smtClean="0"/>
              <a:t>t</a:t>
            </a:r>
            <a:r>
              <a:rPr lang="pt-BR" dirty="0" smtClean="0"/>
              <a:t> = dimensão de tempo</a:t>
            </a:r>
          </a:p>
          <a:p>
            <a:r>
              <a:rPr lang="pt-BR" dirty="0" smtClean="0"/>
              <a:t>Deste modo, tem-se </a:t>
            </a:r>
            <a:r>
              <a:rPr lang="pt-BR" i="1" dirty="0" smtClean="0"/>
              <a:t>K</a:t>
            </a:r>
            <a:r>
              <a:rPr lang="pt-BR" dirty="0" smtClean="0"/>
              <a:t> = 3.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50</a:t>
            </a:fld>
            <a:endParaRPr lang="pt-B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dimensional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r>
              <a:rPr lang="pt-BR" dirty="0" smtClean="0"/>
              <a:t>As variáveis físicas e suas dimensões são: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Neste caso, tem-se </a:t>
            </a:r>
            <a:r>
              <a:rPr lang="pt-BR" i="1" dirty="0" smtClean="0"/>
              <a:t>N</a:t>
            </a:r>
            <a:r>
              <a:rPr lang="pt-BR" dirty="0" smtClean="0"/>
              <a:t> = 6.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51</a:t>
            </a:fld>
            <a:endParaRPr lang="pt-BR" dirty="0"/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10593" name="Object 1"/>
          <p:cNvGraphicFramePr>
            <a:graphicFrameLocks noChangeAspect="1"/>
          </p:cNvGraphicFramePr>
          <p:nvPr/>
        </p:nvGraphicFramePr>
        <p:xfrm>
          <a:off x="3500430" y="2243153"/>
          <a:ext cx="2084388" cy="3400425"/>
        </p:xfrm>
        <a:graphic>
          <a:graphicData uri="http://schemas.openxmlformats.org/presentationml/2006/ole">
            <p:oleObj spid="_x0000_s110629" name="Equation" r:id="rId3" imgW="901700" imgH="1473200" progId="Equation.3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dimensional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Escolhendo-se </a:t>
            </a:r>
            <a:r>
              <a:rPr lang="el-GR" i="1" dirty="0" smtClean="0">
                <a:latin typeface="Times New Roman"/>
                <a:cs typeface="Times New Roman"/>
              </a:rPr>
              <a:t>ρ</a:t>
            </a:r>
            <a:r>
              <a:rPr lang="el-GR" baseline="-25000" dirty="0" smtClean="0">
                <a:latin typeface="Times New Roman"/>
                <a:cs typeface="Times New Roman"/>
              </a:rPr>
              <a:t>∞</a:t>
            </a:r>
            <a:r>
              <a:rPr lang="pt-BR" dirty="0" smtClean="0"/>
              <a:t>, </a:t>
            </a:r>
            <a:r>
              <a:rPr lang="pt-BR" i="1" dirty="0" smtClean="0">
                <a:latin typeface="Times New Roman"/>
                <a:cs typeface="Times New Roman"/>
              </a:rPr>
              <a:t>V</a:t>
            </a:r>
            <a:r>
              <a:rPr lang="el-GR" baseline="-25000" dirty="0" smtClean="0">
                <a:latin typeface="Times New Roman"/>
                <a:cs typeface="Times New Roman"/>
              </a:rPr>
              <a:t>∞</a:t>
            </a:r>
            <a:r>
              <a:rPr lang="pt-BR" dirty="0" smtClean="0"/>
              <a:t> e </a:t>
            </a:r>
            <a:r>
              <a:rPr lang="pt-BR" i="1" dirty="0" smtClean="0"/>
              <a:t>c</a:t>
            </a:r>
            <a:r>
              <a:rPr lang="pt-BR" dirty="0" smtClean="0"/>
              <a:t> como conjunto das </a:t>
            </a:r>
            <a:r>
              <a:rPr lang="pt-BR" i="1" dirty="0" smtClean="0"/>
              <a:t>K</a:t>
            </a:r>
            <a:r>
              <a:rPr lang="pt-BR" dirty="0" smtClean="0"/>
              <a:t> variáveis físicas, deve-se trabalhar, então com um total de </a:t>
            </a:r>
            <a:r>
              <a:rPr lang="pt-BR" i="1" dirty="0" smtClean="0"/>
              <a:t>N – K</a:t>
            </a:r>
            <a:r>
              <a:rPr lang="pt-BR" dirty="0" smtClean="0"/>
              <a:t> = 6 – 3 = 3 produtos </a:t>
            </a:r>
            <a:r>
              <a:rPr lang="el-GR" dirty="0" smtClean="0">
                <a:latin typeface="Times New Roman"/>
                <a:cs typeface="Times New Roman"/>
              </a:rPr>
              <a:t>Π</a:t>
            </a:r>
            <a:r>
              <a:rPr lang="pt-BR" dirty="0" smtClean="0">
                <a:latin typeface="Times New Roman"/>
                <a:cs typeface="Times New Roman"/>
              </a:rPr>
              <a:t> adimensionais, ou seja,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52</a:t>
            </a:fld>
            <a:endParaRPr lang="pt-BR" dirty="0"/>
          </a:p>
        </p:txBody>
      </p:sp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12641" name="Object 1"/>
          <p:cNvGraphicFramePr>
            <a:graphicFrameLocks noChangeAspect="1"/>
          </p:cNvGraphicFramePr>
          <p:nvPr/>
        </p:nvGraphicFramePr>
        <p:xfrm>
          <a:off x="3214678" y="3929066"/>
          <a:ext cx="2692400" cy="525463"/>
        </p:xfrm>
        <a:graphic>
          <a:graphicData uri="http://schemas.openxmlformats.org/presentationml/2006/ole">
            <p:oleObj spid="_x0000_s112677" name="Equation" r:id="rId3" imgW="116840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dimensional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r>
              <a:rPr lang="pt-BR" dirty="0" smtClean="0"/>
              <a:t>Os produtos </a:t>
            </a:r>
            <a:r>
              <a:rPr lang="el-GR" dirty="0" smtClean="0">
                <a:latin typeface="Times New Roman"/>
                <a:cs typeface="Times New Roman"/>
              </a:rPr>
              <a:t>Π</a:t>
            </a:r>
            <a:r>
              <a:rPr lang="pt-BR" dirty="0" smtClean="0">
                <a:latin typeface="Times New Roman"/>
                <a:cs typeface="Times New Roman"/>
              </a:rPr>
              <a:t> adimensionais são:</a:t>
            </a:r>
          </a:p>
          <a:p>
            <a:endParaRPr lang="pt-BR" dirty="0" smtClean="0">
              <a:latin typeface="Times New Roman"/>
              <a:cs typeface="Times New Roman"/>
            </a:endParaRPr>
          </a:p>
          <a:p>
            <a:endParaRPr lang="pt-BR" dirty="0" smtClean="0">
              <a:latin typeface="Times New Roman"/>
              <a:cs typeface="Times New Roman"/>
            </a:endParaRPr>
          </a:p>
          <a:p>
            <a:endParaRPr lang="pt-BR" dirty="0" smtClean="0">
              <a:latin typeface="Times New Roman"/>
              <a:cs typeface="Times New Roman"/>
            </a:endParaRPr>
          </a:p>
          <a:p>
            <a:r>
              <a:rPr lang="pt-BR" dirty="0" smtClean="0"/>
              <a:t>Considerando-se apenas o produto </a:t>
            </a:r>
            <a:r>
              <a:rPr lang="el-GR" dirty="0" smtClean="0">
                <a:latin typeface="Times New Roman"/>
                <a:cs typeface="Times New Roman"/>
              </a:rPr>
              <a:t>Π</a:t>
            </a:r>
            <a:r>
              <a:rPr lang="pt-BR" baseline="-25000" dirty="0" smtClean="0">
                <a:latin typeface="Times New Roman"/>
                <a:cs typeface="Times New Roman"/>
              </a:rPr>
              <a:t>1</a:t>
            </a:r>
            <a:r>
              <a:rPr lang="pt-BR" dirty="0" smtClean="0">
                <a:latin typeface="Times New Roman"/>
                <a:cs typeface="Times New Roman"/>
              </a:rPr>
              <a:t> no momento, assume-se que:</a:t>
            </a:r>
          </a:p>
          <a:p>
            <a:endParaRPr lang="pt-BR" dirty="0" smtClean="0">
              <a:latin typeface="Times New Roman"/>
              <a:cs typeface="Times New Roman"/>
            </a:endParaRPr>
          </a:p>
          <a:p>
            <a:r>
              <a:rPr lang="pt-BR" dirty="0" smtClean="0">
                <a:latin typeface="Times New Roman"/>
                <a:cs typeface="Times New Roman"/>
              </a:rPr>
              <a:t>sendo </a:t>
            </a:r>
            <a:r>
              <a:rPr lang="pt-BR" i="1" dirty="0" smtClean="0">
                <a:latin typeface="Times New Roman"/>
                <a:cs typeface="Times New Roman"/>
              </a:rPr>
              <a:t>d</a:t>
            </a:r>
            <a:r>
              <a:rPr lang="pt-BR" dirty="0" smtClean="0">
                <a:latin typeface="Times New Roman"/>
                <a:cs typeface="Times New Roman"/>
              </a:rPr>
              <a:t>, </a:t>
            </a:r>
            <a:r>
              <a:rPr lang="pt-BR" i="1" dirty="0" smtClean="0">
                <a:latin typeface="Times New Roman"/>
                <a:cs typeface="Times New Roman"/>
              </a:rPr>
              <a:t>b</a:t>
            </a:r>
            <a:r>
              <a:rPr lang="pt-BR" dirty="0" smtClean="0">
                <a:latin typeface="Times New Roman"/>
                <a:cs typeface="Times New Roman"/>
              </a:rPr>
              <a:t> e </a:t>
            </a:r>
            <a:r>
              <a:rPr lang="pt-BR" i="1" dirty="0" err="1" smtClean="0">
                <a:latin typeface="Times New Roman"/>
                <a:cs typeface="Times New Roman"/>
              </a:rPr>
              <a:t>e</a:t>
            </a:r>
            <a:r>
              <a:rPr lang="pt-BR" dirty="0" smtClean="0">
                <a:latin typeface="Times New Roman"/>
                <a:cs typeface="Times New Roman"/>
              </a:rPr>
              <a:t> expoentes a determinar.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53</a:t>
            </a:fld>
            <a:endParaRPr lang="pt-BR" dirty="0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13665" name="Object 1"/>
          <p:cNvGraphicFramePr>
            <a:graphicFrameLocks noChangeAspect="1"/>
          </p:cNvGraphicFramePr>
          <p:nvPr/>
        </p:nvGraphicFramePr>
        <p:xfrm>
          <a:off x="2970223" y="2285992"/>
          <a:ext cx="3173413" cy="1576388"/>
        </p:xfrm>
        <a:graphic>
          <a:graphicData uri="http://schemas.openxmlformats.org/presentationml/2006/ole">
            <p:oleObj spid="_x0000_s113738" name="Equation" r:id="rId3" imgW="1384300" imgH="685800" progId="Equation.3">
              <p:embed/>
            </p:oleObj>
          </a:graphicData>
        </a:graphic>
      </p:graphicFrame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13667" name="Object 3"/>
          <p:cNvGraphicFramePr>
            <a:graphicFrameLocks noChangeAspect="1"/>
          </p:cNvGraphicFramePr>
          <p:nvPr/>
        </p:nvGraphicFramePr>
        <p:xfrm>
          <a:off x="3428992" y="5072074"/>
          <a:ext cx="2300288" cy="525463"/>
        </p:xfrm>
        <a:graphic>
          <a:graphicData uri="http://schemas.openxmlformats.org/presentationml/2006/ole">
            <p:oleObj spid="_x0000_s113739" name="Equation" r:id="rId4" imgW="1002865" imgH="228501" progId="Equation.3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dimensional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r>
              <a:rPr lang="pt-BR" dirty="0" smtClean="0"/>
              <a:t>Em termos dimensionais, tem-se: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Como </a:t>
            </a:r>
            <a:r>
              <a:rPr lang="el-GR" dirty="0" smtClean="0">
                <a:latin typeface="Times New Roman"/>
                <a:cs typeface="Times New Roman"/>
              </a:rPr>
              <a:t>Π</a:t>
            </a:r>
            <a:r>
              <a:rPr lang="pt-BR" baseline="-25000" dirty="0" smtClean="0">
                <a:latin typeface="Times New Roman"/>
                <a:cs typeface="Times New Roman"/>
              </a:rPr>
              <a:t>1</a:t>
            </a:r>
            <a:r>
              <a:rPr lang="pt-BR" dirty="0" smtClean="0">
                <a:latin typeface="Times New Roman"/>
                <a:cs typeface="Times New Roman"/>
              </a:rPr>
              <a:t> é um número adimensional, tem-se:</a:t>
            </a:r>
          </a:p>
          <a:p>
            <a:endParaRPr lang="pt-BR" dirty="0" smtClean="0">
              <a:latin typeface="Times New Roman"/>
              <a:cs typeface="Times New Roman"/>
            </a:endParaRPr>
          </a:p>
          <a:p>
            <a:endParaRPr lang="pt-BR" dirty="0" smtClean="0">
              <a:latin typeface="Times New Roman"/>
              <a:cs typeface="Times New Roman"/>
            </a:endParaRPr>
          </a:p>
          <a:p>
            <a:endParaRPr lang="pt-BR" dirty="0" smtClean="0">
              <a:latin typeface="Times New Roman"/>
              <a:cs typeface="Times New Roman"/>
            </a:endParaRPr>
          </a:p>
          <a:p>
            <a:r>
              <a:rPr lang="pt-BR" dirty="0" smtClean="0">
                <a:latin typeface="Times New Roman"/>
                <a:cs typeface="Times New Roman"/>
              </a:rPr>
              <a:t>obtidas para </a:t>
            </a:r>
            <a:r>
              <a:rPr lang="pt-BR" i="1" dirty="0" smtClean="0">
                <a:latin typeface="Times New Roman"/>
                <a:cs typeface="Times New Roman"/>
              </a:rPr>
              <a:t>m</a:t>
            </a:r>
            <a:r>
              <a:rPr lang="pt-BR" dirty="0" smtClean="0">
                <a:latin typeface="Times New Roman"/>
                <a:cs typeface="Times New Roman"/>
              </a:rPr>
              <a:t>, </a:t>
            </a:r>
            <a:r>
              <a:rPr lang="pt-BR" i="1" dirty="0" smtClean="0">
                <a:latin typeface="Times New Roman"/>
                <a:cs typeface="Times New Roman"/>
              </a:rPr>
              <a:t>l</a:t>
            </a:r>
            <a:r>
              <a:rPr lang="pt-BR" dirty="0" smtClean="0">
                <a:latin typeface="Times New Roman"/>
                <a:cs typeface="Times New Roman"/>
              </a:rPr>
              <a:t> e </a:t>
            </a:r>
            <a:r>
              <a:rPr lang="pt-BR" i="1" dirty="0" smtClean="0">
                <a:latin typeface="Times New Roman"/>
                <a:cs typeface="Times New Roman"/>
              </a:rPr>
              <a:t>t</a:t>
            </a:r>
            <a:r>
              <a:rPr lang="pt-BR" dirty="0" smtClean="0">
                <a:latin typeface="Times New Roman"/>
                <a:cs typeface="Times New Roman"/>
              </a:rPr>
              <a:t> , respectivamente.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54</a:t>
            </a:fld>
            <a:endParaRPr lang="pt-BR" dirty="0"/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14691" name="Object 3"/>
          <p:cNvGraphicFramePr>
            <a:graphicFrameLocks noChangeAspect="1"/>
          </p:cNvGraphicFramePr>
          <p:nvPr/>
        </p:nvGraphicFramePr>
        <p:xfrm>
          <a:off x="2366978" y="2455860"/>
          <a:ext cx="4419600" cy="615950"/>
        </p:xfrm>
        <a:graphic>
          <a:graphicData uri="http://schemas.openxmlformats.org/presentationml/2006/ole">
            <p:oleObj spid="_x0000_s114764" name="Equation" r:id="rId3" imgW="1916868" imgH="266584" progId="Equation.3">
              <p:embed/>
            </p:oleObj>
          </a:graphicData>
        </a:graphic>
      </p:graphicFrame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14693" name="Object 5"/>
          <p:cNvGraphicFramePr>
            <a:graphicFrameLocks noChangeAspect="1"/>
          </p:cNvGraphicFramePr>
          <p:nvPr/>
        </p:nvGraphicFramePr>
        <p:xfrm>
          <a:off x="3230571" y="4071942"/>
          <a:ext cx="2627313" cy="1455738"/>
        </p:xfrm>
        <a:graphic>
          <a:graphicData uri="http://schemas.openxmlformats.org/presentationml/2006/ole">
            <p:oleObj spid="_x0000_s114765" name="Equation" r:id="rId4" imgW="1155199" imgH="634725" progId="Equation.3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dimensional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pt-BR" dirty="0" smtClean="0"/>
              <a:t>Resolvendo-se o sistema, obtém-se:</a:t>
            </a:r>
          </a:p>
          <a:p>
            <a:endParaRPr lang="pt-BR" dirty="0"/>
          </a:p>
          <a:p>
            <a:r>
              <a:rPr lang="pt-BR" dirty="0" smtClean="0"/>
              <a:t>O que resulta em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O parâmetro </a:t>
            </a:r>
            <a:r>
              <a:rPr lang="pt-BR" i="1" dirty="0" smtClean="0"/>
              <a:t>c</a:t>
            </a:r>
            <a:r>
              <a:rPr lang="pt-BR" baseline="30000" dirty="0" smtClean="0"/>
              <a:t>2</a:t>
            </a:r>
            <a:r>
              <a:rPr lang="pt-BR" dirty="0" smtClean="0"/>
              <a:t>, com unidade de área, pode ser substituído por qualquer área de referência, como por exemplo a área </a:t>
            </a:r>
            <a:r>
              <a:rPr lang="pt-BR" dirty="0" err="1" smtClean="0"/>
              <a:t>planiforme</a:t>
            </a:r>
            <a:r>
              <a:rPr lang="pt-BR" dirty="0" smtClean="0"/>
              <a:t> </a:t>
            </a:r>
            <a:r>
              <a:rPr lang="pt-BR" i="1" dirty="0" smtClean="0"/>
              <a:t>S</a:t>
            </a:r>
            <a:r>
              <a:rPr lang="pt-BR" dirty="0" smtClean="0"/>
              <a:t> de uma asa.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55</a:t>
            </a:fld>
            <a:endParaRPr lang="pt-B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69031672"/>
              </p:ext>
            </p:extLst>
          </p:nvPr>
        </p:nvGraphicFramePr>
        <p:xfrm>
          <a:off x="3038475" y="2276872"/>
          <a:ext cx="3067050" cy="467360"/>
        </p:xfrm>
        <a:graphic>
          <a:graphicData uri="http://schemas.openxmlformats.org/presentationml/2006/ole">
            <p:oleObj spid="_x0000_s115790" name="Equation" r:id="rId3" imgW="1333500" imgH="203200" progId="Equation.3">
              <p:embed/>
            </p:oleObj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09149706"/>
              </p:ext>
            </p:extLst>
          </p:nvPr>
        </p:nvGraphicFramePr>
        <p:xfrm>
          <a:off x="2439670" y="3501008"/>
          <a:ext cx="4264660" cy="993140"/>
        </p:xfrm>
        <a:graphic>
          <a:graphicData uri="http://schemas.openxmlformats.org/presentationml/2006/ole">
            <p:oleObj spid="_x0000_s115791" name="Equation" r:id="rId4" imgW="1854200" imgH="4318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076077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dimensional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pt-BR" dirty="0" smtClean="0"/>
              <a:t>Além disso, pode-se multiplicar </a:t>
            </a:r>
            <a:r>
              <a:rPr lang="el-GR" dirty="0">
                <a:latin typeface="Times New Roman"/>
                <a:cs typeface="Times New Roman"/>
              </a:rPr>
              <a:t>Π</a:t>
            </a:r>
            <a:r>
              <a:rPr lang="pt-BR" baseline="-25000" dirty="0">
                <a:latin typeface="Times New Roman"/>
                <a:cs typeface="Times New Roman"/>
              </a:rPr>
              <a:t>1</a:t>
            </a:r>
            <a:r>
              <a:rPr lang="pt-BR" dirty="0" smtClean="0"/>
              <a:t> por um escalar que o resultado continua a ser um parâmetro adimensional. Desse modo, redefine-se </a:t>
            </a:r>
            <a:r>
              <a:rPr lang="el-GR" dirty="0">
                <a:latin typeface="Times New Roman"/>
                <a:cs typeface="Times New Roman"/>
              </a:rPr>
              <a:t>Π</a:t>
            </a:r>
            <a:r>
              <a:rPr lang="pt-BR" baseline="-25000" dirty="0">
                <a:latin typeface="Times New Roman"/>
                <a:cs typeface="Times New Roman"/>
              </a:rPr>
              <a:t>1</a:t>
            </a:r>
            <a:r>
              <a:rPr lang="pt-BR" dirty="0" smtClean="0"/>
              <a:t> como: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Tem-se, assim, que </a:t>
            </a:r>
            <a:r>
              <a:rPr lang="el-GR" dirty="0">
                <a:latin typeface="Times New Roman"/>
                <a:cs typeface="Times New Roman"/>
              </a:rPr>
              <a:t>Π</a:t>
            </a:r>
            <a:r>
              <a:rPr lang="pt-BR" baseline="-25000" dirty="0">
                <a:latin typeface="Times New Roman"/>
                <a:cs typeface="Times New Roman"/>
              </a:rPr>
              <a:t>1</a:t>
            </a:r>
            <a:r>
              <a:rPr lang="pt-BR" dirty="0" smtClean="0"/>
              <a:t> é o coeficiente de força, </a:t>
            </a:r>
            <a:r>
              <a:rPr lang="pt-BR" i="1" dirty="0" smtClean="0"/>
              <a:t>C</a:t>
            </a:r>
            <a:r>
              <a:rPr lang="pt-BR" i="1" baseline="-25000" dirty="0" smtClean="0"/>
              <a:t>R</a:t>
            </a:r>
            <a:r>
              <a:rPr lang="pt-BR" dirty="0" smtClean="0"/>
              <a:t>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56</a:t>
            </a:fld>
            <a:endParaRPr lang="pt-B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23409396"/>
              </p:ext>
            </p:extLst>
          </p:nvPr>
        </p:nvGraphicFramePr>
        <p:xfrm>
          <a:off x="2921635" y="3789040"/>
          <a:ext cx="3300730" cy="1343660"/>
        </p:xfrm>
        <a:graphic>
          <a:graphicData uri="http://schemas.openxmlformats.org/presentationml/2006/ole">
            <p:oleObj spid="_x0000_s116773" name="Equation" r:id="rId3" imgW="1435100" imgH="5842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272494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dimensional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 modo semelhante, para </a:t>
            </a:r>
            <a:r>
              <a:rPr lang="el-GR" dirty="0" smtClean="0">
                <a:latin typeface="Times New Roman"/>
                <a:cs typeface="Times New Roman"/>
              </a:rPr>
              <a:t>Π</a:t>
            </a:r>
            <a:r>
              <a:rPr lang="pt-BR" baseline="-25000" dirty="0" smtClean="0">
                <a:latin typeface="Times New Roman"/>
                <a:cs typeface="Times New Roman"/>
              </a:rPr>
              <a:t>2</a:t>
            </a:r>
            <a:r>
              <a:rPr lang="pt-BR" dirty="0" smtClean="0"/>
              <a:t> tem-se:</a:t>
            </a:r>
          </a:p>
          <a:p>
            <a:endParaRPr lang="pt-BR" dirty="0"/>
          </a:p>
          <a:p>
            <a:r>
              <a:rPr lang="pt-BR" dirty="0" smtClean="0"/>
              <a:t>Que em termos adimensionais resulta em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De onde se obtém: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57</a:t>
            </a:fld>
            <a:endParaRPr lang="pt-B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46375392"/>
              </p:ext>
            </p:extLst>
          </p:nvPr>
        </p:nvGraphicFramePr>
        <p:xfrm>
          <a:off x="3330575" y="2348880"/>
          <a:ext cx="2482850" cy="525780"/>
        </p:xfrm>
        <a:graphic>
          <a:graphicData uri="http://schemas.openxmlformats.org/presentationml/2006/ole">
            <p:oleObj spid="_x0000_s117865" name="Equation" r:id="rId3" imgW="1079500" imgH="228600" progId="Equation.3">
              <p:embed/>
            </p:oleObj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00238322"/>
              </p:ext>
            </p:extLst>
          </p:nvPr>
        </p:nvGraphicFramePr>
        <p:xfrm>
          <a:off x="2280009" y="3501008"/>
          <a:ext cx="4583981" cy="613143"/>
        </p:xfrm>
        <a:graphic>
          <a:graphicData uri="http://schemas.openxmlformats.org/presentationml/2006/ole">
            <p:oleObj spid="_x0000_s117866" name="Equation" r:id="rId4" imgW="1993035" imgH="266584" progId="Equation.3">
              <p:embed/>
            </p:oleObj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8941158"/>
              </p:ext>
            </p:extLst>
          </p:nvPr>
        </p:nvGraphicFramePr>
        <p:xfrm>
          <a:off x="3345712" y="5157192"/>
          <a:ext cx="2452575" cy="467158"/>
        </p:xfrm>
        <a:graphic>
          <a:graphicData uri="http://schemas.openxmlformats.org/presentationml/2006/ole">
            <p:oleObj spid="_x0000_s117867" name="Equation" r:id="rId5" imgW="1066337" imgH="203112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264013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dimensional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Assim, </a:t>
            </a:r>
            <a:r>
              <a:rPr lang="el-GR" dirty="0">
                <a:latin typeface="Times New Roman"/>
                <a:cs typeface="Times New Roman"/>
              </a:rPr>
              <a:t>Π</a:t>
            </a:r>
            <a:r>
              <a:rPr lang="pt-BR" baseline="-25000" dirty="0">
                <a:latin typeface="Times New Roman"/>
                <a:cs typeface="Times New Roman"/>
              </a:rPr>
              <a:t>2</a:t>
            </a:r>
            <a:r>
              <a:rPr lang="pt-BR" dirty="0" smtClean="0"/>
              <a:t> pode ser definido como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Ou seja, </a:t>
            </a:r>
            <a:r>
              <a:rPr lang="el-GR" dirty="0">
                <a:latin typeface="Times New Roman"/>
                <a:cs typeface="Times New Roman"/>
              </a:rPr>
              <a:t>Π</a:t>
            </a:r>
            <a:r>
              <a:rPr lang="pt-BR" baseline="-25000" dirty="0">
                <a:latin typeface="Times New Roman"/>
                <a:cs typeface="Times New Roman"/>
              </a:rPr>
              <a:t>2</a:t>
            </a:r>
            <a:r>
              <a:rPr lang="pt-BR" dirty="0" smtClean="0"/>
              <a:t> representa o Número de Reynolds, Re, do escoamento não perturbado. Fisicamente, Re representa a razão entre as forças de inércia e as forças viscosas em um escoamento.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58</a:t>
            </a:fld>
            <a:endParaRPr lang="pt-B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58591179"/>
              </p:ext>
            </p:extLst>
          </p:nvPr>
        </p:nvGraphicFramePr>
        <p:xfrm>
          <a:off x="3155315" y="2348880"/>
          <a:ext cx="2833370" cy="1051560"/>
        </p:xfrm>
        <a:graphic>
          <a:graphicData uri="http://schemas.openxmlformats.org/presentationml/2006/ole">
            <p:oleObj spid="_x0000_s118817" name="Equation" r:id="rId3" imgW="1231900" imgH="4572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933141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dimensional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Por último, </a:t>
            </a:r>
            <a:r>
              <a:rPr lang="el-GR" dirty="0" smtClean="0">
                <a:latin typeface="Times New Roman"/>
                <a:cs typeface="Times New Roman"/>
              </a:rPr>
              <a:t>Π</a:t>
            </a:r>
            <a:r>
              <a:rPr lang="pt-BR" baseline="-25000" dirty="0" smtClean="0">
                <a:latin typeface="Times New Roman"/>
                <a:cs typeface="Times New Roman"/>
              </a:rPr>
              <a:t>3</a:t>
            </a:r>
            <a:r>
              <a:rPr lang="pt-BR" dirty="0" smtClean="0"/>
              <a:t> para tem-se:</a:t>
            </a:r>
          </a:p>
          <a:p>
            <a:endParaRPr lang="pt-BR" dirty="0"/>
          </a:p>
          <a:p>
            <a:r>
              <a:rPr lang="pt-BR" dirty="0" smtClean="0"/>
              <a:t>Em termos adimensionais: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Obtendo-se: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59</a:t>
            </a:fld>
            <a:endParaRPr lang="pt-B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76777806"/>
              </p:ext>
            </p:extLst>
          </p:nvPr>
        </p:nvGraphicFramePr>
        <p:xfrm>
          <a:off x="3403600" y="2276872"/>
          <a:ext cx="2336800" cy="554990"/>
        </p:xfrm>
        <a:graphic>
          <a:graphicData uri="http://schemas.openxmlformats.org/presentationml/2006/ole">
            <p:oleObj spid="_x0000_s119902" name="Equation" r:id="rId3" imgW="1016000" imgH="241300" progId="Equation.3">
              <p:embed/>
            </p:oleObj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24254073"/>
              </p:ext>
            </p:extLst>
          </p:nvPr>
        </p:nvGraphicFramePr>
        <p:xfrm>
          <a:off x="2527300" y="3645024"/>
          <a:ext cx="4089400" cy="642620"/>
        </p:xfrm>
        <a:graphic>
          <a:graphicData uri="http://schemas.openxmlformats.org/presentationml/2006/ole">
            <p:oleObj spid="_x0000_s119903" name="Equation" r:id="rId4" imgW="1778000" imgH="279400" progId="Equation.3">
              <p:embed/>
            </p:oleObj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05932222"/>
              </p:ext>
            </p:extLst>
          </p:nvPr>
        </p:nvGraphicFramePr>
        <p:xfrm>
          <a:off x="3301365" y="5157192"/>
          <a:ext cx="2541270" cy="467360"/>
        </p:xfrm>
        <a:graphic>
          <a:graphicData uri="http://schemas.openxmlformats.org/presentationml/2006/ole">
            <p:oleObj spid="_x0000_s119904" name="Equation" r:id="rId5" imgW="1104900" imgH="2032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7452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 históricos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Em 1777 Jean </a:t>
            </a:r>
            <a:r>
              <a:rPr lang="pt-BR" dirty="0" err="1" smtClean="0"/>
              <a:t>LeRond</a:t>
            </a:r>
            <a:r>
              <a:rPr lang="pt-BR" dirty="0" smtClean="0"/>
              <a:t> d’Alembert realizou uma série de experimentos para medir a força de resistência de navios em canais. Verificou que o modelo de Newton poderia ser empregado apenas quando o ângulo </a:t>
            </a:r>
            <a:r>
              <a:rPr lang="el-GR" dirty="0" smtClean="0">
                <a:latin typeface="Times New Roman"/>
                <a:cs typeface="Times New Roman"/>
              </a:rPr>
              <a:t>θ</a:t>
            </a:r>
            <a:r>
              <a:rPr lang="pt-BR" dirty="0" smtClean="0">
                <a:latin typeface="Times New Roman"/>
                <a:cs typeface="Times New Roman"/>
              </a:rPr>
              <a:t> esteja entre 50 e 90°</a:t>
            </a:r>
            <a:r>
              <a:rPr lang="pt-BR" dirty="0" smtClean="0"/>
              <a:t> .</a:t>
            </a:r>
          </a:p>
          <a:p>
            <a:r>
              <a:rPr lang="pt-BR" dirty="0" smtClean="0"/>
              <a:t>Em 1781 </a:t>
            </a:r>
            <a:r>
              <a:rPr lang="pt-BR" dirty="0" err="1" smtClean="0"/>
              <a:t>Leonhard</a:t>
            </a:r>
            <a:r>
              <a:rPr lang="pt-BR" dirty="0" smtClean="0"/>
              <a:t> </a:t>
            </a:r>
            <a:r>
              <a:rPr lang="pt-BR" dirty="0" err="1" smtClean="0"/>
              <a:t>Euler</a:t>
            </a:r>
            <a:r>
              <a:rPr lang="pt-BR" dirty="0" smtClean="0"/>
              <a:t> observou também inconsistências do modelo de Newton.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dimensional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Tem-se assim: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Ou seja, </a:t>
            </a:r>
            <a:r>
              <a:rPr lang="el-GR" dirty="0">
                <a:latin typeface="Times New Roman"/>
                <a:cs typeface="Times New Roman"/>
              </a:rPr>
              <a:t>Π</a:t>
            </a:r>
            <a:r>
              <a:rPr lang="pt-BR" baseline="-25000" dirty="0">
                <a:latin typeface="Times New Roman"/>
                <a:cs typeface="Times New Roman"/>
              </a:rPr>
              <a:t>3 </a:t>
            </a:r>
            <a:r>
              <a:rPr lang="pt-BR" dirty="0" smtClean="0"/>
              <a:t>representa o Número de Mach, </a:t>
            </a:r>
            <a:r>
              <a:rPr lang="pt-BR" i="1" dirty="0" smtClean="0"/>
              <a:t>M</a:t>
            </a:r>
            <a:r>
              <a:rPr lang="pt-BR" baseline="-25000" dirty="0" smtClean="0"/>
              <a:t>∞</a:t>
            </a:r>
            <a:r>
              <a:rPr lang="pt-BR" dirty="0" smtClean="0"/>
              <a:t>, do escoamento livre. </a:t>
            </a:r>
            <a:r>
              <a:rPr lang="pt-BR" i="1" dirty="0"/>
              <a:t>M</a:t>
            </a:r>
            <a:r>
              <a:rPr lang="pt-BR" baseline="-25000" dirty="0" smtClean="0"/>
              <a:t>∞</a:t>
            </a:r>
            <a:r>
              <a:rPr lang="pt-BR" dirty="0" smtClean="0"/>
              <a:t> é a razão entre a velocidade do escoamento não perturbado e a velocidade do som, sendo um parâmetro fundamental na dinâmica dos gases.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60</a:t>
            </a:fld>
            <a:endParaRPr lang="pt-B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61131926"/>
              </p:ext>
            </p:extLst>
          </p:nvPr>
        </p:nvGraphicFramePr>
        <p:xfrm>
          <a:off x="3535045" y="2204864"/>
          <a:ext cx="2073910" cy="1051560"/>
        </p:xfrm>
        <a:graphic>
          <a:graphicData uri="http://schemas.openxmlformats.org/presentationml/2006/ole">
            <p:oleObj spid="_x0000_s120863" name="Equation" r:id="rId3" imgW="901700" imgH="4572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586070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dimensional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Da análise dimensional, obtém-se então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61</a:t>
            </a:fld>
            <a:endParaRPr lang="pt-B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23368538"/>
              </p:ext>
            </p:extLst>
          </p:nvPr>
        </p:nvGraphicFramePr>
        <p:xfrm>
          <a:off x="2176780" y="2348880"/>
          <a:ext cx="4790440" cy="1811020"/>
        </p:xfrm>
        <a:graphic>
          <a:graphicData uri="http://schemas.openxmlformats.org/presentationml/2006/ole">
            <p:oleObj spid="_x0000_s121943" name="Equation" r:id="rId3" imgW="2082800" imgH="787400" progId="Equation.3">
              <p:embed/>
            </p:oleObj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91825028"/>
              </p:ext>
            </p:extLst>
          </p:nvPr>
        </p:nvGraphicFramePr>
        <p:xfrm>
          <a:off x="3185126" y="4509120"/>
          <a:ext cx="2773747" cy="496354"/>
        </p:xfrm>
        <a:graphic>
          <a:graphicData uri="http://schemas.openxmlformats.org/presentationml/2006/ole">
            <p:oleObj spid="_x0000_s121944" name="Equation" r:id="rId4" imgW="1205977" imgH="215806" progId="Equation.3">
              <p:embed/>
            </p:oleObj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08523193"/>
              </p:ext>
            </p:extLst>
          </p:nvPr>
        </p:nvGraphicFramePr>
        <p:xfrm>
          <a:off x="3330575" y="5373216"/>
          <a:ext cx="2482850" cy="525780"/>
        </p:xfrm>
        <a:graphic>
          <a:graphicData uri="http://schemas.openxmlformats.org/presentationml/2006/ole">
            <p:oleObj spid="_x0000_s121945" name="Equation" r:id="rId5" imgW="1079500" imgH="2286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020620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dimensional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Observa-se, assim, que:</a:t>
            </a:r>
          </a:p>
          <a:p>
            <a:pPr lvl="1"/>
            <a:r>
              <a:rPr lang="pt-BR" i="1" dirty="0" smtClean="0"/>
              <a:t>R</a:t>
            </a:r>
            <a:r>
              <a:rPr lang="pt-BR" dirty="0" smtClean="0"/>
              <a:t> pode ser expressa em termos de um coeficiente de força adimensional, </a:t>
            </a:r>
            <a:r>
              <a:rPr lang="pt-BR" i="1" dirty="0" smtClean="0"/>
              <a:t>C</a:t>
            </a:r>
            <a:r>
              <a:rPr lang="pt-BR" i="1" baseline="-25000" dirty="0" smtClean="0"/>
              <a:t>R</a:t>
            </a:r>
            <a:r>
              <a:rPr lang="pt-BR" dirty="0" smtClean="0"/>
              <a:t>:</a:t>
            </a:r>
          </a:p>
          <a:p>
            <a:pPr lvl="1"/>
            <a:endParaRPr lang="pt-BR" i="1" dirty="0"/>
          </a:p>
          <a:p>
            <a:pPr lvl="1"/>
            <a:endParaRPr lang="pt-BR" i="1" dirty="0" smtClean="0"/>
          </a:p>
          <a:p>
            <a:pPr lvl="1"/>
            <a:endParaRPr lang="pt-BR" i="1" dirty="0"/>
          </a:p>
          <a:p>
            <a:pPr lvl="1"/>
            <a:r>
              <a:rPr lang="pt-BR" i="1" dirty="0" smtClean="0"/>
              <a:t>C</a:t>
            </a:r>
            <a:r>
              <a:rPr lang="pt-BR" i="1" baseline="-25000" dirty="0" smtClean="0"/>
              <a:t>R</a:t>
            </a:r>
            <a:r>
              <a:rPr lang="pt-BR" dirty="0" smtClean="0"/>
              <a:t> é função apenas de Re</a:t>
            </a:r>
            <a:r>
              <a:rPr lang="pt-BR" i="1" dirty="0" smtClean="0"/>
              <a:t> </a:t>
            </a:r>
            <a:r>
              <a:rPr lang="pt-BR" dirty="0" smtClean="0"/>
              <a:t>e </a:t>
            </a:r>
            <a:r>
              <a:rPr lang="pt-BR" i="1" dirty="0"/>
              <a:t>M</a:t>
            </a:r>
            <a:r>
              <a:rPr lang="pt-BR" baseline="-25000" dirty="0"/>
              <a:t>∞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62</a:t>
            </a:fld>
            <a:endParaRPr lang="pt-BR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34570064"/>
              </p:ext>
            </p:extLst>
          </p:nvPr>
        </p:nvGraphicFramePr>
        <p:xfrm>
          <a:off x="2915816" y="3356992"/>
          <a:ext cx="3329388" cy="1343016"/>
        </p:xfrm>
        <a:graphic>
          <a:graphicData uri="http://schemas.openxmlformats.org/presentationml/2006/ole">
            <p:oleObj spid="_x0000_s122908" name="Equation" r:id="rId3" imgW="1447172" imgH="583947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788788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dimensional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pt-BR" dirty="0" smtClean="0"/>
              <a:t>Uma vez que a sustentação, </a:t>
            </a:r>
            <a:r>
              <a:rPr lang="pt-BR" i="1" dirty="0" smtClean="0"/>
              <a:t>L</a:t>
            </a:r>
            <a:r>
              <a:rPr lang="pt-BR" dirty="0" smtClean="0"/>
              <a:t>, e o arrasto, </a:t>
            </a:r>
            <a:r>
              <a:rPr lang="pt-BR" i="1" dirty="0" smtClean="0"/>
              <a:t>D</a:t>
            </a:r>
            <a:r>
              <a:rPr lang="pt-BR" dirty="0" smtClean="0"/>
              <a:t>, são componentes da força resultante, então:</a:t>
            </a:r>
          </a:p>
          <a:p>
            <a:pPr algn="l"/>
            <a:endParaRPr lang="pt-BR" dirty="0"/>
          </a:p>
          <a:p>
            <a:pPr algn="l"/>
            <a:endParaRPr lang="pt-BR" dirty="0" smtClean="0"/>
          </a:p>
          <a:p>
            <a:pPr algn="l"/>
            <a:endParaRPr lang="pt-BR" dirty="0" smtClean="0"/>
          </a:p>
          <a:p>
            <a:pPr algn="l"/>
            <a:r>
              <a:rPr lang="pt-BR" dirty="0" smtClean="0"/>
              <a:t>De modo análogo ao procedimento anterior, obtém-se também que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63</a:t>
            </a:fld>
            <a:endParaRPr lang="pt-B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65030055"/>
              </p:ext>
            </p:extLst>
          </p:nvPr>
        </p:nvGraphicFramePr>
        <p:xfrm>
          <a:off x="3345180" y="2780928"/>
          <a:ext cx="2453640" cy="525780"/>
        </p:xfrm>
        <a:graphic>
          <a:graphicData uri="http://schemas.openxmlformats.org/presentationml/2006/ole">
            <p:oleObj spid="_x0000_s123980" name="Equation" r:id="rId3" imgW="1066800" imgH="228600" progId="Equation.3">
              <p:embed/>
            </p:oleObj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49172276"/>
              </p:ext>
            </p:extLst>
          </p:nvPr>
        </p:nvGraphicFramePr>
        <p:xfrm>
          <a:off x="3330575" y="3573016"/>
          <a:ext cx="2482850" cy="525780"/>
        </p:xfrm>
        <a:graphic>
          <a:graphicData uri="http://schemas.openxmlformats.org/presentationml/2006/ole">
            <p:oleObj spid="_x0000_s123981" name="Equation" r:id="rId4" imgW="1079500" imgH="228600" progId="Equation.3">
              <p:embed/>
            </p:oleObj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45517031"/>
              </p:ext>
            </p:extLst>
          </p:nvPr>
        </p:nvGraphicFramePr>
        <p:xfrm>
          <a:off x="3301365" y="5661248"/>
          <a:ext cx="2541270" cy="525780"/>
        </p:xfrm>
        <a:graphic>
          <a:graphicData uri="http://schemas.openxmlformats.org/presentationml/2006/ole">
            <p:oleObj spid="_x0000_s123982" name="Equation" r:id="rId5" imgW="1104900" imgH="2286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749824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dimensional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análise anterior é válida para um dado ângulo de ataque </a:t>
            </a:r>
            <a:r>
              <a:rPr lang="el-GR" i="1" dirty="0" smtClean="0"/>
              <a:t>α</a:t>
            </a:r>
            <a:r>
              <a:rPr lang="pt-BR" dirty="0" smtClean="0"/>
              <a:t> fixo. Caso</a:t>
            </a:r>
            <a:r>
              <a:rPr lang="el-GR" i="1" dirty="0"/>
              <a:t> α</a:t>
            </a:r>
            <a:r>
              <a:rPr lang="pt-BR" dirty="0" smtClean="0"/>
              <a:t> também seja variável, de um modo geral, as expressões anteriores serão generalizadas para: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64</a:t>
            </a:fld>
            <a:endParaRPr lang="pt-B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55904871"/>
              </p:ext>
            </p:extLst>
          </p:nvPr>
        </p:nvGraphicFramePr>
        <p:xfrm>
          <a:off x="3082290" y="3861048"/>
          <a:ext cx="2979420" cy="1577340"/>
        </p:xfrm>
        <a:graphic>
          <a:graphicData uri="http://schemas.openxmlformats.org/presentationml/2006/ole">
            <p:oleObj spid="_x0000_s124953" name="Equation" r:id="rId3" imgW="1295400" imgH="6858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420452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Similaridade de escoamentos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pt-BR" dirty="0" smtClean="0"/>
              <a:t>Considerando-se dois escoamentos sobre dois corpos diferentes. Por definição, os escoamentos serão dinamicamente similar se:</a:t>
            </a:r>
          </a:p>
          <a:p>
            <a:pPr lvl="1"/>
            <a:r>
              <a:rPr lang="pt-BR" dirty="0" smtClean="0"/>
              <a:t>A configuração das linhas de corrente é geometricamente similar.</a:t>
            </a:r>
          </a:p>
          <a:p>
            <a:pPr lvl="1"/>
            <a:r>
              <a:rPr lang="pt-BR" dirty="0" smtClean="0"/>
              <a:t>As distribuições de razões </a:t>
            </a:r>
            <a:r>
              <a:rPr lang="pt-BR" i="1" dirty="0" smtClean="0"/>
              <a:t>V/V</a:t>
            </a:r>
            <a:r>
              <a:rPr lang="pt-BR" i="1" baseline="-25000" dirty="0" smtClean="0"/>
              <a:t>∞</a:t>
            </a:r>
            <a:r>
              <a:rPr lang="pt-BR" i="1" dirty="0" smtClean="0"/>
              <a:t>, p/p</a:t>
            </a:r>
            <a:r>
              <a:rPr lang="pt-BR" i="1" baseline="-25000" dirty="0" smtClean="0"/>
              <a:t>∞</a:t>
            </a:r>
            <a:r>
              <a:rPr lang="pt-BR" i="1" dirty="0" smtClean="0"/>
              <a:t>, T/T</a:t>
            </a:r>
            <a:r>
              <a:rPr lang="pt-BR" i="1" baseline="-25000" dirty="0" smtClean="0"/>
              <a:t>∞</a:t>
            </a:r>
            <a:r>
              <a:rPr lang="pt-BR" i="1" dirty="0" smtClean="0"/>
              <a:t> </a:t>
            </a:r>
            <a:r>
              <a:rPr lang="pt-BR" dirty="0" smtClean="0"/>
              <a:t> entre outras, através do campo de escoamento, são iguais quando plotadas em um mesmo sistema de coordenadas adimensional.</a:t>
            </a:r>
          </a:p>
          <a:p>
            <a:pPr lvl="1"/>
            <a:r>
              <a:rPr lang="pt-BR" dirty="0" smtClean="0"/>
              <a:t>Os coeficientes de forças são idênticos.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65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7669919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Similaridade de escoamentos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Na prática, tem-se que dois escoamentos serão dinamicamente similares se:</a:t>
            </a:r>
          </a:p>
          <a:p>
            <a:pPr lvl="1"/>
            <a:r>
              <a:rPr lang="pt-BR" dirty="0" smtClean="0"/>
              <a:t>Os corpos e quaisquer outras fronteiras sólidas são geometricamente similares para ambos os escoamentos.</a:t>
            </a:r>
          </a:p>
          <a:p>
            <a:pPr lvl="1"/>
            <a:r>
              <a:rPr lang="pt-BR" dirty="0" smtClean="0"/>
              <a:t>Os parâmetros de similaridade são idênticos para ambos os escoamentos.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66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355025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Similaridade de escoamentos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pt-BR" dirty="0" smtClean="0"/>
              <a:t>Para muitas aplicações aerodinâmicas, apenas dois parâmetros, Re e </a:t>
            </a:r>
            <a:r>
              <a:rPr lang="pt-BR" i="1" dirty="0" smtClean="0"/>
              <a:t>M</a:t>
            </a:r>
            <a:r>
              <a:rPr lang="pt-BR" baseline="-25000" dirty="0" smtClean="0"/>
              <a:t>∞</a:t>
            </a:r>
            <a:r>
              <a:rPr lang="pt-BR" dirty="0" smtClean="0"/>
              <a:t>, são de longe os parâmetros de similaridade dominantes. Assim, em uma grande quantidade de problemas, para corpos geometricamente semelhantes e </a:t>
            </a:r>
            <a:r>
              <a:rPr lang="pt-BR" dirty="0"/>
              <a:t>Re e </a:t>
            </a:r>
            <a:r>
              <a:rPr lang="pt-BR" i="1" dirty="0"/>
              <a:t>M</a:t>
            </a:r>
            <a:r>
              <a:rPr lang="pt-BR" baseline="-25000" dirty="0" smtClean="0"/>
              <a:t>∞</a:t>
            </a:r>
            <a:r>
              <a:rPr lang="pt-BR" dirty="0" smtClean="0"/>
              <a:t> idênticos, pode-se afirmar que os escoamentos apresentam mesmos coeficientes de sustentação, arrasto e momento. Este é um ponto fundamental na validação de um modelo em testes de túnel de vento.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67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5872987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escoamentos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pt-BR" dirty="0" smtClean="0"/>
              <a:t>Escoamento viscoso </a:t>
            </a:r>
            <a:r>
              <a:rPr lang="pt-BR" i="1" dirty="0" smtClean="0"/>
              <a:t>versus </a:t>
            </a:r>
            <a:r>
              <a:rPr lang="pt-BR" dirty="0" err="1" smtClean="0"/>
              <a:t>invíscido</a:t>
            </a:r>
            <a:endParaRPr lang="pt-BR" dirty="0" smtClean="0"/>
          </a:p>
          <a:p>
            <a:pPr lvl="1"/>
            <a:r>
              <a:rPr lang="pt-BR" dirty="0" smtClean="0"/>
              <a:t>Teoricamente, um escoamento </a:t>
            </a:r>
            <a:r>
              <a:rPr lang="pt-BR" dirty="0" err="1" smtClean="0"/>
              <a:t>invíscido</a:t>
            </a:r>
            <a:r>
              <a:rPr lang="pt-BR" dirty="0" smtClean="0"/>
              <a:t> é um caso limite no qual o número de Reynolds tende ao infinito. No entanto, para muitos problemas práticos, um escoamento pode ser assumido como </a:t>
            </a:r>
            <a:r>
              <a:rPr lang="pt-BR" dirty="0" err="1" smtClean="0"/>
              <a:t>invíscido</a:t>
            </a:r>
            <a:r>
              <a:rPr lang="pt-BR" dirty="0" smtClean="0"/>
              <a:t> mesmo para números de Reynolds finitos.</a:t>
            </a:r>
          </a:p>
          <a:p>
            <a:pPr lvl="1"/>
            <a:r>
              <a:rPr lang="pt-BR" dirty="0" smtClean="0"/>
              <a:t>O conceito de camada-limite, atualmente empregado no estudo de escoamentos viscosos, se deve aos estudos de </a:t>
            </a:r>
            <a:r>
              <a:rPr lang="pt-BR" dirty="0" err="1" smtClean="0"/>
              <a:t>Prandtl</a:t>
            </a:r>
            <a:r>
              <a:rPr lang="pt-BR" dirty="0" smtClean="0"/>
              <a:t> no início do Séc. XX.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68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735969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5804" y="274638"/>
            <a:ext cx="8229600" cy="1143000"/>
          </a:xfrm>
        </p:spPr>
        <p:txBody>
          <a:bodyPr/>
          <a:lstStyle/>
          <a:p>
            <a:r>
              <a:rPr lang="pt-BR" dirty="0" smtClean="0"/>
              <a:t>Tipos de escoamentos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Escoamento viscoso </a:t>
            </a:r>
            <a:r>
              <a:rPr lang="pt-BR" i="1" dirty="0" smtClean="0"/>
              <a:t>versus </a:t>
            </a:r>
            <a:r>
              <a:rPr lang="pt-BR" dirty="0" err="1" smtClean="0"/>
              <a:t>invíscido</a:t>
            </a:r>
            <a:endParaRPr lang="pt-BR" dirty="0" smtClean="0"/>
          </a:p>
          <a:p>
            <a:pPr lvl="1"/>
            <a:r>
              <a:rPr lang="pt-BR" dirty="0" smtClean="0"/>
              <a:t>A camada limite se constitui em uma fina porção do escoamento, dentro da qual os efeitos viscosos são importantes.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69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3573016"/>
            <a:ext cx="5238750" cy="260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0395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 históricos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5329246" cy="4525963"/>
          </a:xfrm>
        </p:spPr>
        <p:txBody>
          <a:bodyPr>
            <a:normAutofit/>
          </a:bodyPr>
          <a:lstStyle/>
          <a:p>
            <a:r>
              <a:rPr lang="pt-BR" dirty="0" err="1" smtClean="0"/>
              <a:t>Euler</a:t>
            </a:r>
            <a:r>
              <a:rPr lang="pt-BR" dirty="0" smtClean="0"/>
              <a:t> notou que antes de atingir uma superfície sólida em ângulo, as partículas de fluido modificam a direção e a velocidade de escoamento, de modo que ao atingir o corpo o fluido escoe paralelo à superfície sólida.</a:t>
            </a:r>
          </a:p>
          <a:p>
            <a:endParaRPr lang="pt-BR" dirty="0"/>
          </a:p>
        </p:txBody>
      </p:sp>
      <p:pic>
        <p:nvPicPr>
          <p:cNvPr id="4" name="Picture 4" descr="B332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643050"/>
            <a:ext cx="3087687" cy="3076575"/>
          </a:xfrm>
          <a:prstGeom prst="rect">
            <a:avLst/>
          </a:prstGeom>
          <a:noFill/>
        </p:spPr>
      </p:pic>
      <p:pic>
        <p:nvPicPr>
          <p:cNvPr id="5" name="Imagem 4" descr="385px-Mov_laminar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4857760"/>
            <a:ext cx="2933700" cy="1104900"/>
          </a:xfrm>
          <a:prstGeom prst="rect">
            <a:avLst/>
          </a:prstGeom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escoamentos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Escoamento viscoso </a:t>
            </a:r>
            <a:r>
              <a:rPr lang="pt-BR" i="1" dirty="0" smtClean="0"/>
              <a:t>versus </a:t>
            </a:r>
            <a:r>
              <a:rPr lang="pt-BR" dirty="0" err="1" smtClean="0"/>
              <a:t>invíscido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70</a:t>
            </a:fld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3650" y="2420888"/>
            <a:ext cx="363855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3157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escoamentos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pt-BR" dirty="0" smtClean="0"/>
              <a:t>Escoamentos incompressíveis </a:t>
            </a:r>
            <a:r>
              <a:rPr lang="pt-BR" i="1" dirty="0" smtClean="0"/>
              <a:t>versus </a:t>
            </a:r>
            <a:r>
              <a:rPr lang="pt-BR" dirty="0" smtClean="0"/>
              <a:t>compressíveis</a:t>
            </a:r>
          </a:p>
          <a:p>
            <a:pPr lvl="1"/>
            <a:r>
              <a:rPr lang="pt-BR" dirty="0" smtClean="0"/>
              <a:t>Todo fluido apresenta  uma variação de sua massa específica quando sujeito a uma variação de pressão. Contudo, em muitos casos essa variação é pequena o suficiente para ser desprezada. Nesse caso, o fluido e o escoamento podem ser considerados incompressíveis. De um modo geral, escoamentos com </a:t>
            </a:r>
            <a:r>
              <a:rPr lang="pt-BR" i="1" dirty="0"/>
              <a:t>M</a:t>
            </a:r>
            <a:r>
              <a:rPr lang="pt-BR" baseline="-25000" dirty="0"/>
              <a:t>∞</a:t>
            </a:r>
            <a:r>
              <a:rPr lang="pt-BR" dirty="0"/>
              <a:t> </a:t>
            </a:r>
            <a:r>
              <a:rPr lang="pt-BR" dirty="0" smtClean="0"/>
              <a:t>&lt; 0,3 são essencialmente incompressíveis.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71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0889297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escoamentos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Escoamentos compressíveis: de acordo com o número de Mach observado, os escoamentos compressíveis são divididos nos seguintes regimes:</a:t>
            </a:r>
          </a:p>
          <a:p>
            <a:pPr lvl="1"/>
            <a:r>
              <a:rPr lang="pt-BR" dirty="0" smtClean="0"/>
              <a:t>Subsônico;</a:t>
            </a:r>
          </a:p>
          <a:p>
            <a:pPr lvl="1"/>
            <a:r>
              <a:rPr lang="pt-BR" dirty="0" err="1" smtClean="0"/>
              <a:t>Transônico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Supersônico;</a:t>
            </a:r>
          </a:p>
          <a:p>
            <a:pPr lvl="1"/>
            <a:r>
              <a:rPr lang="pt-BR" dirty="0" smtClean="0"/>
              <a:t>Hipersônico.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72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752326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6AF7-F7B5-4B4D-B366-4093176588FB}" type="slidenum">
              <a:rPr lang="en-US" altLang="pt-BR"/>
              <a:pPr/>
              <a:t>73</a:t>
            </a:fld>
            <a:endParaRPr lang="en-US" altLang="pt-BR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smtClean="0"/>
              <a:t>Tipos de escoamentos</a:t>
            </a:r>
            <a:endParaRPr lang="en-US" altLang="pt-BR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 dirty="0"/>
              <a:t>Escoamento </a:t>
            </a:r>
            <a:r>
              <a:rPr lang="pt-BR" altLang="pt-BR" dirty="0" smtClean="0"/>
              <a:t>subsônico (sobre aerofólios):</a:t>
            </a:r>
            <a:endParaRPr lang="pt-BR" altLang="pt-BR" dirty="0"/>
          </a:p>
          <a:p>
            <a:pPr lvl="1"/>
            <a:r>
              <a:rPr lang="pt-BR" altLang="pt-BR" dirty="0"/>
              <a:t> </a:t>
            </a:r>
          </a:p>
          <a:p>
            <a:pPr lvl="1"/>
            <a:r>
              <a:rPr lang="pt-BR" altLang="pt-BR" dirty="0"/>
              <a:t>Linhas de corrente </a:t>
            </a:r>
            <a:r>
              <a:rPr lang="pt-BR" altLang="pt-BR" dirty="0" smtClean="0"/>
              <a:t>suaves.</a:t>
            </a:r>
            <a:endParaRPr lang="pt-BR" altLang="pt-BR" dirty="0"/>
          </a:p>
          <a:p>
            <a:pPr lvl="1"/>
            <a:r>
              <a:rPr lang="pt-BR" altLang="pt-BR" dirty="0"/>
              <a:t>Variação contínua das propriedades.</a:t>
            </a:r>
          </a:p>
          <a:p>
            <a:pPr lvl="1"/>
            <a:r>
              <a:rPr lang="pt-BR" altLang="pt-BR" dirty="0"/>
              <a:t>Para aerofólios comumente utilizados, o escoamento, normalmente, é inteiramente subsônico caso </a:t>
            </a:r>
          </a:p>
          <a:p>
            <a:endParaRPr lang="pt-BR" altLang="pt-BR" dirty="0"/>
          </a:p>
          <a:p>
            <a:endParaRPr lang="pt-BR" altLang="pt-BR" dirty="0"/>
          </a:p>
          <a:p>
            <a:endParaRPr lang="en-US" altLang="pt-BR" dirty="0"/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1331913" y="2205038"/>
          <a:ext cx="3633787" cy="539750"/>
        </p:xfrm>
        <a:graphic>
          <a:graphicData uri="http://schemas.openxmlformats.org/presentationml/2006/ole">
            <p:oleObj spid="_x0000_s125978" name="Equation" r:id="rId4" imgW="1918440" imgH="279360" progId="Equation.3">
              <p:embed/>
            </p:oleObj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3833813" y="4581525"/>
          <a:ext cx="1530350" cy="539750"/>
        </p:xfrm>
        <a:graphic>
          <a:graphicData uri="http://schemas.openxmlformats.org/presentationml/2006/ole">
            <p:oleObj spid="_x0000_s125979" name="Equation" r:id="rId5" imgW="800640" imgH="279360" progId="Equation.3">
              <p:embed/>
            </p:oleObj>
          </a:graphicData>
        </a:graphic>
      </p:graphicFrame>
      <p:pic>
        <p:nvPicPr>
          <p:cNvPr id="18438" name="Picture 6" descr="subsonic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229225"/>
            <a:ext cx="39528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98125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9669-A8BE-4BC6-B0D9-4BE3280A1581}" type="slidenum">
              <a:rPr lang="en-US" altLang="pt-BR"/>
              <a:pPr/>
              <a:t>74</a:t>
            </a:fld>
            <a:endParaRPr lang="en-US" altLang="pt-BR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smtClean="0"/>
              <a:t>Tipos de escoamentos</a:t>
            </a:r>
            <a:endParaRPr lang="en-US" altLang="pt-BR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Escoamento transônico:</a:t>
            </a:r>
          </a:p>
          <a:p>
            <a:pPr lvl="1"/>
            <a:r>
              <a:rPr lang="pt-BR" altLang="pt-BR"/>
              <a:t> </a:t>
            </a:r>
          </a:p>
          <a:p>
            <a:pPr lvl="1"/>
            <a:r>
              <a:rPr lang="pt-BR" altLang="pt-BR"/>
              <a:t>Regiões de escoamento sub e supersônico.</a:t>
            </a:r>
          </a:p>
          <a:p>
            <a:pPr lvl="1"/>
            <a:r>
              <a:rPr lang="pt-BR" altLang="pt-BR"/>
              <a:t>Formação de ondas de choque.</a:t>
            </a:r>
          </a:p>
          <a:p>
            <a:endParaRPr lang="pt-BR" altLang="pt-BR"/>
          </a:p>
          <a:p>
            <a:endParaRPr lang="pt-BR" altLang="pt-BR"/>
          </a:p>
          <a:p>
            <a:endParaRPr lang="en-US" altLang="pt-BR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258888" y="2205038"/>
          <a:ext cx="2390775" cy="539750"/>
        </p:xfrm>
        <a:graphic>
          <a:graphicData uri="http://schemas.openxmlformats.org/presentationml/2006/ole">
            <p:oleObj spid="_x0000_s126990" name="Equation" r:id="rId4" imgW="1257840" imgH="279360" progId="Equation.3">
              <p:embed/>
            </p:oleObj>
          </a:graphicData>
        </a:graphic>
      </p:graphicFrame>
      <p:pic>
        <p:nvPicPr>
          <p:cNvPr id="19462" name="Picture 6" descr="transonico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43388"/>
            <a:ext cx="3868737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transonico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160838"/>
            <a:ext cx="3814763" cy="171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84772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E0DC-27BD-4047-BA1A-E87962E5FFA2}" type="slidenum">
              <a:rPr lang="en-US" altLang="pt-BR"/>
              <a:pPr/>
              <a:t>75</a:t>
            </a:fld>
            <a:endParaRPr lang="en-US" altLang="pt-BR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smtClean="0"/>
              <a:t>Tipos de escoamentos</a:t>
            </a:r>
            <a:endParaRPr lang="en-US" altLang="pt-B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Escoamento supersônico:</a:t>
            </a:r>
          </a:p>
          <a:p>
            <a:pPr lvl="1"/>
            <a:r>
              <a:rPr lang="pt-BR" altLang="pt-BR"/>
              <a:t>Para todos os pontos:</a:t>
            </a:r>
          </a:p>
          <a:p>
            <a:pPr lvl="1"/>
            <a:r>
              <a:rPr lang="pt-BR" altLang="pt-BR"/>
              <a:t>Formação de choques oblíquos – variação abrupta de propriedades.</a:t>
            </a:r>
          </a:p>
          <a:p>
            <a:endParaRPr lang="pt-BR" altLang="pt-BR"/>
          </a:p>
          <a:p>
            <a:endParaRPr lang="pt-BR" altLang="pt-BR"/>
          </a:p>
          <a:p>
            <a:endParaRPr lang="en-US" altLang="pt-BR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4816475" y="2168525"/>
          <a:ext cx="3571875" cy="539750"/>
        </p:xfrm>
        <a:graphic>
          <a:graphicData uri="http://schemas.openxmlformats.org/presentationml/2006/ole">
            <p:oleObj spid="_x0000_s128014" name="Equation" r:id="rId4" imgW="1880640" imgH="279360" progId="Equation.3">
              <p:embed/>
            </p:oleObj>
          </a:graphicData>
        </a:graphic>
      </p:graphicFrame>
      <p:pic>
        <p:nvPicPr>
          <p:cNvPr id="20485" name="Picture 5" descr="supers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0138" y="4092575"/>
            <a:ext cx="43624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586771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9B1-DAED-4B35-B06D-54A711AB3527}" type="slidenum">
              <a:rPr lang="en-US" altLang="pt-BR"/>
              <a:pPr/>
              <a:t>76</a:t>
            </a:fld>
            <a:endParaRPr lang="en-US" altLang="pt-BR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smtClean="0"/>
              <a:t>Tipos de escoamentos</a:t>
            </a:r>
            <a:endParaRPr lang="en-US" altLang="pt-BR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Escoamento hipersônico:</a:t>
            </a:r>
          </a:p>
          <a:p>
            <a:pPr lvl="1"/>
            <a:r>
              <a:rPr lang="pt-BR" altLang="pt-BR"/>
              <a:t> </a:t>
            </a:r>
          </a:p>
          <a:p>
            <a:pPr lvl="1"/>
            <a:r>
              <a:rPr lang="pt-BR" altLang="pt-BR"/>
              <a:t>A onda de choque ocorre próxima à superfície do corpo.</a:t>
            </a:r>
          </a:p>
          <a:p>
            <a:pPr lvl="1"/>
            <a:r>
              <a:rPr lang="pt-BR" altLang="pt-BR"/>
              <a:t>Pode haver dissociação ou mesmo ionização do gás.</a:t>
            </a:r>
          </a:p>
          <a:p>
            <a:endParaRPr lang="pt-BR" altLang="pt-BR"/>
          </a:p>
          <a:p>
            <a:endParaRPr lang="pt-BR" altLang="pt-BR"/>
          </a:p>
          <a:p>
            <a:endParaRPr lang="en-US" altLang="pt-BR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1258888" y="2205038"/>
          <a:ext cx="1338262" cy="539750"/>
        </p:xfrm>
        <a:graphic>
          <a:graphicData uri="http://schemas.openxmlformats.org/presentationml/2006/ole">
            <p:oleObj spid="_x0000_s129038" name="Equation" r:id="rId4" imgW="698760" imgH="279360" progId="Equation.3">
              <p:embed/>
            </p:oleObj>
          </a:graphicData>
        </a:graphic>
      </p:graphicFrame>
      <p:pic>
        <p:nvPicPr>
          <p:cNvPr id="21509" name="Picture 5" descr="hipersonic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652963"/>
            <a:ext cx="382905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38367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Escoamento viscoso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Em 1904, o </a:t>
            </a:r>
            <a:r>
              <a:rPr lang="pt-BR" dirty="0" err="1" smtClean="0"/>
              <a:t>fluidodinamicista</a:t>
            </a:r>
            <a:r>
              <a:rPr lang="pt-BR" dirty="0" smtClean="0"/>
              <a:t> alemão Ludwig </a:t>
            </a:r>
            <a:r>
              <a:rPr lang="pt-BR" dirty="0" err="1" smtClean="0"/>
              <a:t>Prandtl</a:t>
            </a:r>
            <a:r>
              <a:rPr lang="pt-BR" dirty="0" smtClean="0"/>
              <a:t> propôs uma teoria na qual o escoamento sobre um fluido sobre um corpo sólido poderia ser dividido em duas porções:</a:t>
            </a:r>
          </a:p>
          <a:p>
            <a:pPr lvl="1"/>
            <a:r>
              <a:rPr lang="pt-BR" dirty="0" smtClean="0"/>
              <a:t>Em uma vasta região do escoamento, distante do corpo, os gradientes de velocidade seriam relativamente pequenos e o atrito, virtualmente, não desempenharia nenhum papel importante.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77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3258044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Escoamento viscoso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lvl="1"/>
            <a:r>
              <a:rPr lang="pt-BR" dirty="0" smtClean="0"/>
              <a:t>Para uma pequena região do escoamento, adjacente à superfície, no entanto, os gradientes de velocidade são grandes e o atrito desempenha um papel crucial.</a:t>
            </a:r>
          </a:p>
          <a:p>
            <a:pPr lvl="1"/>
            <a:r>
              <a:rPr lang="pt-BR" dirty="0" smtClean="0"/>
              <a:t>Essa região em que os efeitos viscosos são importantes é conhecida como camada limite.</a:t>
            </a:r>
          </a:p>
          <a:p>
            <a:pPr lvl="1"/>
            <a:r>
              <a:rPr lang="pt-BR" dirty="0" smtClean="0"/>
              <a:t>Alguns exemplos de efeitos ligados à camada limite são o arrasto de atrito sobre aeronaves, o descolamento e separação do escoamento (e formação da esteira viscosa), entre outros.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78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8036788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Escoamento viscoso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Enquanto para o escoamento </a:t>
            </a:r>
            <a:r>
              <a:rPr lang="pt-BR" dirty="0" err="1" smtClean="0"/>
              <a:t>invíscido</a:t>
            </a:r>
            <a:r>
              <a:rPr lang="pt-BR" dirty="0" smtClean="0"/>
              <a:t> tem-se a condição de escorregamento sobre a superfície sólida, o mesmo não ocorre para o escoamento viscoso, para o qual deve ser observada a condição de não-escorregamento.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79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9395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 históricos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Durante a II Guerra Mundial, os alemães desenvolveram o míssil V-2, que apresentava </a:t>
            </a:r>
            <a:r>
              <a:rPr lang="pt-BR" dirty="0" err="1" smtClean="0"/>
              <a:t>voo</a:t>
            </a:r>
            <a:r>
              <a:rPr lang="pt-BR" dirty="0" smtClean="0"/>
              <a:t> supersônico. Para reduzir o arrasto, a geometria do V-2 apresentava um nariz pontiagudo.</a:t>
            </a:r>
            <a:endParaRPr lang="pt-BR" dirty="0"/>
          </a:p>
        </p:txBody>
      </p:sp>
      <p:pic>
        <p:nvPicPr>
          <p:cNvPr id="4" name="Imagem 3" descr="v-2-rocket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3857628"/>
            <a:ext cx="2743200" cy="2542032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Escoamento viscoso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pt-BR" dirty="0" smtClean="0"/>
              <a:t>Tanto experimental quanto teoricamente pode-se verificar que a pressão através da camada limite em uma direção perpendicular à superfície sólida é constante.</a:t>
            </a:r>
          </a:p>
          <a:p>
            <a:r>
              <a:rPr lang="pt-BR" dirty="0" smtClean="0"/>
              <a:t>Esse fato torna possível empregar o campo de pressões obtidos a partir de um modelo de escoamento </a:t>
            </a:r>
            <a:r>
              <a:rPr lang="pt-BR" dirty="0" err="1" smtClean="0"/>
              <a:t>invíscido</a:t>
            </a:r>
            <a:r>
              <a:rPr lang="pt-BR" dirty="0" smtClean="0"/>
              <a:t> para uma superfície real com resultados acurados. Isto, porém, é válido para camadas limites finas, aderidas ao corpo.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80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6255930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Escoamento viscoso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condição de não-escorregamento também é válida quando se avalia o perfil de temperaturas dentro da camada limite.</a:t>
            </a:r>
          </a:p>
          <a:p>
            <a:r>
              <a:rPr lang="pt-BR" dirty="0" smtClean="0"/>
              <a:t>Observa-se, contudo, que a temperatura é governada pela combinação de dois mecanismos: a condução de calor e a dissipação viscosa.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81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528829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Escoamento viscoso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Existem dois tipos básicos de escoamentos viscosos:</a:t>
            </a:r>
          </a:p>
          <a:p>
            <a:pPr lvl="1"/>
            <a:r>
              <a:rPr lang="pt-BR" dirty="0" smtClean="0"/>
              <a:t>Escoamento laminar, no qual as linhas de corrente são suaves e regulares, e uma partícula de fluido move-se suavemente ao longo de uma linha de corrente.</a:t>
            </a:r>
          </a:p>
          <a:p>
            <a:pPr lvl="1"/>
            <a:r>
              <a:rPr lang="pt-BR" dirty="0" smtClean="0"/>
              <a:t>Escoamento turbulento, no qual as linhas de corrente deixam de existir e uma partícula de fluido descreve um movimento aleatório</a:t>
            </a:r>
            <a:r>
              <a:rPr lang="pt-BR" smtClean="0"/>
              <a:t>, irregular.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82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9101803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Coeficientes aerodinâmicos – magnitudes e variações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Quais são valores típicos do coeficiente de arrasto para diferentes configurações aerodinâmicas?</a:t>
            </a:r>
          </a:p>
          <a:p>
            <a:r>
              <a:rPr lang="pt-BR" dirty="0" smtClean="0"/>
              <a:t>Tem-se que o </a:t>
            </a:r>
            <a:r>
              <a:rPr lang="pt-BR" i="1" dirty="0" smtClean="0"/>
              <a:t>C</a:t>
            </a:r>
            <a:r>
              <a:rPr lang="pt-BR" i="1" baseline="-25000" dirty="0" smtClean="0"/>
              <a:t>D</a:t>
            </a:r>
            <a:r>
              <a:rPr lang="pt-BR" dirty="0" smtClean="0"/>
              <a:t> = </a:t>
            </a:r>
            <a:r>
              <a:rPr lang="pt-BR" i="1" dirty="0" smtClean="0"/>
              <a:t>f</a:t>
            </a:r>
            <a:r>
              <a:rPr lang="pt-BR" dirty="0" smtClean="0"/>
              <a:t> (Re,M). No entanto, caso o escoamento ocorra a baixas velocidades, é possível considerá-lo incompressível, de modo que apenas o número de Reynolds seja um parâmetro importante.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83</a:t>
            </a:fld>
            <a:endParaRPr lang="pt-BR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Coeficientes aerodinâmicos – magnitudes e variações</a:t>
            </a:r>
            <a:endParaRPr lang="pt-BR" dirty="0"/>
          </a:p>
        </p:txBody>
      </p:sp>
      <p:pic>
        <p:nvPicPr>
          <p:cNvPr id="5" name="Espaço Reservado para Conteúdo 4" descr="valores_c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3390"/>
          <a:stretch>
            <a:fillRect/>
          </a:stretch>
        </p:blipFill>
        <p:spPr>
          <a:xfrm>
            <a:off x="428596" y="1714488"/>
            <a:ext cx="8277225" cy="3929090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84</a:t>
            </a:fld>
            <a:endParaRPr lang="pt-BR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Coeficientes aerodinâmicos – magnitudes e variações</a:t>
            </a:r>
            <a:endParaRPr lang="pt-BR" dirty="0"/>
          </a:p>
        </p:txBody>
      </p:sp>
      <p:pic>
        <p:nvPicPr>
          <p:cNvPr id="5" name="Espaço Reservado para Conteúdo 4" descr="valores_c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5763"/>
          <a:stretch>
            <a:fillRect/>
          </a:stretch>
        </p:blipFill>
        <p:spPr>
          <a:xfrm>
            <a:off x="438179" y="1714488"/>
            <a:ext cx="8277225" cy="4571973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85</a:t>
            </a:fld>
            <a:endParaRPr lang="pt-BR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Coeficientes aerodinâmicos – magnitudes e variações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Uma placa plana orientada perpendicularmente ao escoamento apresenta o maior coeficiente de arrasto possível entre qualquer configuração convencional: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Neste caso, </a:t>
            </a:r>
            <a:r>
              <a:rPr lang="pt-BR" i="1" dirty="0" smtClean="0"/>
              <a:t>S</a:t>
            </a:r>
            <a:r>
              <a:rPr lang="pt-BR" dirty="0" smtClean="0"/>
              <a:t> é a área frontal por unidade de comprimento; nesse caso, </a:t>
            </a:r>
            <a:r>
              <a:rPr lang="pt-BR" i="1" dirty="0" smtClean="0"/>
              <a:t>S</a:t>
            </a:r>
            <a:r>
              <a:rPr lang="pt-BR" dirty="0" smtClean="0"/>
              <a:t> = (</a:t>
            </a:r>
            <a:r>
              <a:rPr lang="pt-BR" i="1" dirty="0" smtClean="0"/>
              <a:t>d</a:t>
            </a:r>
            <a:r>
              <a:rPr lang="pt-BR" dirty="0" smtClean="0"/>
              <a:t>) (1); para Reynolds, o comprimento característico também é </a:t>
            </a:r>
            <a:r>
              <a:rPr lang="pt-BR" i="1" dirty="0" smtClean="0"/>
              <a:t>d.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86</a:t>
            </a:fld>
            <a:endParaRPr lang="pt-BR" dirty="0"/>
          </a:p>
        </p:txBody>
      </p:sp>
      <p:graphicFrame>
        <p:nvGraphicFramePr>
          <p:cNvPr id="142338" name="Object 2"/>
          <p:cNvGraphicFramePr>
            <a:graphicFrameLocks noChangeAspect="1"/>
          </p:cNvGraphicFramePr>
          <p:nvPr/>
        </p:nvGraphicFramePr>
        <p:xfrm>
          <a:off x="3571868" y="3429000"/>
          <a:ext cx="2016125" cy="993775"/>
        </p:xfrm>
        <a:graphic>
          <a:graphicData uri="http://schemas.openxmlformats.org/presentationml/2006/ole">
            <p:oleObj spid="_x0000_s142343" name="Equation" r:id="rId3" imgW="876300" imgH="431800" progId="Equation.3">
              <p:embed/>
            </p:oleObj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Coeficientes aerodinâmicos – magnitudes e variações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pt-BR" dirty="0" smtClean="0"/>
              <a:t>No caso de cilindros, o valor de </a:t>
            </a:r>
            <a:r>
              <a:rPr lang="pt-BR" i="1" dirty="0" smtClean="0"/>
              <a:t>C</a:t>
            </a:r>
            <a:r>
              <a:rPr lang="pt-BR" i="1" baseline="-25000" dirty="0" smtClean="0"/>
              <a:t>D</a:t>
            </a:r>
            <a:r>
              <a:rPr lang="pt-BR" dirty="0" smtClean="0"/>
              <a:t> é relativamente independente do Reynolds para o intervalo de 10</a:t>
            </a:r>
            <a:r>
              <a:rPr lang="pt-BR" baseline="30000" dirty="0" smtClean="0"/>
              <a:t>4</a:t>
            </a:r>
            <a:r>
              <a:rPr lang="pt-BR" dirty="0" smtClean="0"/>
              <a:t> a 10</a:t>
            </a:r>
            <a:r>
              <a:rPr lang="pt-BR" baseline="30000" dirty="0" smtClean="0"/>
              <a:t>5</a:t>
            </a:r>
            <a:r>
              <a:rPr lang="pt-BR" dirty="0" smtClean="0"/>
              <a:t>. Por esse motivo, desde que a geometria seja semelhante, o valor de </a:t>
            </a:r>
            <a:r>
              <a:rPr lang="pt-BR" i="1" dirty="0" smtClean="0"/>
              <a:t>C</a:t>
            </a:r>
            <a:r>
              <a:rPr lang="pt-BR" i="1" baseline="-25000" dirty="0" smtClean="0"/>
              <a:t>D</a:t>
            </a:r>
            <a:r>
              <a:rPr lang="pt-BR" dirty="0" smtClean="0"/>
              <a:t> é basicamente o mesmo.</a:t>
            </a:r>
          </a:p>
          <a:p>
            <a:r>
              <a:rPr lang="pt-BR" dirty="0" smtClean="0"/>
              <a:t>No caso de valores mais elevados de Reynolds, a diminuição dos valores de </a:t>
            </a:r>
            <a:r>
              <a:rPr lang="pt-BR" i="1" dirty="0" smtClean="0"/>
              <a:t>C</a:t>
            </a:r>
            <a:r>
              <a:rPr lang="pt-BR" i="1" baseline="-25000" dirty="0" smtClean="0"/>
              <a:t>D</a:t>
            </a:r>
            <a:r>
              <a:rPr lang="pt-BR" dirty="0" smtClean="0"/>
              <a:t> está relacionada à formação da esteira turbulenta apenas em uma porção posterior do cilindro.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87</a:t>
            </a:fld>
            <a:endParaRPr lang="pt-BR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Coeficientes aerodinâmicos – magnitudes e variações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pt-BR" dirty="0" smtClean="0"/>
              <a:t>O arrasto sobre qualquer corpo aerodinâmico é composto por duas parcelas: uma referente ao arrasto de pressão e outra referente ao arrasto de atrito.</a:t>
            </a:r>
          </a:p>
          <a:p>
            <a:r>
              <a:rPr lang="pt-BR" dirty="0" smtClean="0"/>
              <a:t>A divisão do arrasto total em componentes de pressão e atrito normalmente é útil para a análise de fenômenos aerodinâmicos.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88</a:t>
            </a:fld>
            <a:endParaRPr lang="pt-BR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Coeficientes aerodinâmicos – magnitudes e variações</a:t>
            </a:r>
            <a:endParaRPr lang="pt-BR" dirty="0"/>
          </a:p>
        </p:txBody>
      </p:sp>
      <p:pic>
        <p:nvPicPr>
          <p:cNvPr id="5" name="Espaço Reservado para Conteúdo 4" descr="valores_cd_comparaca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6714"/>
          <a:stretch>
            <a:fillRect/>
          </a:stretch>
        </p:blipFill>
        <p:spPr>
          <a:xfrm>
            <a:off x="428596" y="1857364"/>
            <a:ext cx="8248650" cy="3714776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89</a:t>
            </a:fld>
            <a:endParaRPr lang="pt-BR" dirty="0"/>
          </a:p>
        </p:txBody>
      </p:sp>
      <p:pic>
        <p:nvPicPr>
          <p:cNvPr id="6" name="Espaço Reservado para Conteúdo 4" descr="valores_cd_comparacao.jpg"/>
          <p:cNvPicPr>
            <a:picLocks noChangeAspect="1"/>
          </p:cNvPicPr>
          <p:nvPr/>
        </p:nvPicPr>
        <p:blipFill>
          <a:blip r:embed="rId2" cstate="print"/>
          <a:srcRect l="62356" t="87070" r="14260"/>
          <a:stretch>
            <a:fillRect/>
          </a:stretch>
        </p:blipFill>
        <p:spPr>
          <a:xfrm>
            <a:off x="5572132" y="5500702"/>
            <a:ext cx="1928826" cy="110962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 históricos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Década de 1950: armas nucleares e de mísseis intercontinentais. Problema a ser resolvido: </a:t>
            </a:r>
            <a:r>
              <a:rPr lang="pt-BR" dirty="0" err="1" smtClean="0"/>
              <a:t>voos</a:t>
            </a:r>
            <a:r>
              <a:rPr lang="pt-BR" dirty="0" smtClean="0"/>
              <a:t> </a:t>
            </a:r>
            <a:r>
              <a:rPr lang="pt-BR" dirty="0" err="1" smtClean="0"/>
              <a:t>suborbitais</a:t>
            </a:r>
            <a:r>
              <a:rPr lang="pt-BR" dirty="0" smtClean="0"/>
              <a:t> com velocidades de 510 a 560 m/s; severo aquecimento na reentrada atmosférica, que causaria a explosão do artefato nuclear antes de atingir seu alvo.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Coeficientes aerodinâmicos – magnitudes e variações</a:t>
            </a:r>
            <a:endParaRPr lang="pt-BR" dirty="0"/>
          </a:p>
        </p:txBody>
      </p:sp>
      <p:pic>
        <p:nvPicPr>
          <p:cNvPr id="5" name="Espaço Reservado para Conteúdo 4" descr="valores_cd_comparaca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2952"/>
          <a:stretch>
            <a:fillRect/>
          </a:stretch>
        </p:blipFill>
        <p:spPr>
          <a:xfrm>
            <a:off x="428596" y="1714488"/>
            <a:ext cx="8248650" cy="4895837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90</a:t>
            </a:fld>
            <a:endParaRPr lang="pt-BR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Coeficientes aerodinâmicos – magnitudes e variações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Existem dois formatos genéricos de corpos em aerodinâmica:</a:t>
            </a:r>
          </a:p>
          <a:p>
            <a:pPr lvl="1"/>
            <a:r>
              <a:rPr lang="pt-BR" dirty="0" smtClean="0"/>
              <a:t>Corpos rombudos: para os quais a parcela principal do arrasto se deve ao arrasto de pressão.</a:t>
            </a:r>
          </a:p>
          <a:p>
            <a:pPr lvl="1"/>
            <a:r>
              <a:rPr lang="pt-BR" dirty="0" smtClean="0"/>
              <a:t>Corpos aerodinâmicos: para os quais a parcela principal do arrasto se deve ao arrasto de atrito viscoso.</a:t>
            </a:r>
          </a:p>
          <a:p>
            <a:pPr lvl="1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91</a:t>
            </a:fld>
            <a:endParaRPr lang="pt-BR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Coeficientes aerodinâmicos – magnitudes e variações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Considerando-se uma placa plana com ângulo de ataque nulo, tem-se que o coeficiente de atrito de </a:t>
            </a:r>
            <a:r>
              <a:rPr lang="pt-BR" dirty="0" err="1" smtClean="0"/>
              <a:t>Fanno</a:t>
            </a:r>
            <a:r>
              <a:rPr lang="pt-BR" dirty="0" smtClean="0"/>
              <a:t> é dado por: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Nesse caso, a área de referência é a área </a:t>
            </a:r>
            <a:r>
              <a:rPr lang="pt-BR" dirty="0" err="1" smtClean="0"/>
              <a:t>planiforme</a:t>
            </a:r>
            <a:r>
              <a:rPr lang="pt-BR" dirty="0" smtClean="0"/>
              <a:t> por unidade de comprimento, isto é, a área da vista de topo da placa.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92</a:t>
            </a:fld>
            <a:endParaRPr lang="pt-BR" dirty="0"/>
          </a:p>
        </p:txBody>
      </p:sp>
      <p:graphicFrame>
        <p:nvGraphicFramePr>
          <p:cNvPr id="153602" name="Object 2"/>
          <p:cNvGraphicFramePr>
            <a:graphicFrameLocks noChangeAspect="1"/>
          </p:cNvGraphicFramePr>
          <p:nvPr/>
        </p:nvGraphicFramePr>
        <p:xfrm>
          <a:off x="3214678" y="3429000"/>
          <a:ext cx="2774950" cy="993775"/>
        </p:xfrm>
        <a:graphic>
          <a:graphicData uri="http://schemas.openxmlformats.org/presentationml/2006/ole">
            <p:oleObj spid="_x0000_s153607" name="Equation" r:id="rId3" imgW="1218671" imgH="431613" progId="Equation.3">
              <p:embed/>
            </p:oleObj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Coeficientes aerodinâmicos – magnitudes e variações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Variação de </a:t>
            </a:r>
            <a:r>
              <a:rPr lang="pt-BR" i="1" dirty="0" err="1" smtClean="0"/>
              <a:t>C</a:t>
            </a:r>
            <a:r>
              <a:rPr lang="pt-BR" i="1" baseline="-25000" dirty="0" err="1" smtClean="0"/>
              <a:t>f</a:t>
            </a:r>
            <a:r>
              <a:rPr lang="pt-BR" dirty="0" smtClean="0"/>
              <a:t> com o número de Reynolds.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93</a:t>
            </a:fld>
            <a:endParaRPr lang="pt-BR" dirty="0"/>
          </a:p>
        </p:txBody>
      </p:sp>
      <p:pic>
        <p:nvPicPr>
          <p:cNvPr id="6" name="Imagem 5" descr="coef_atrito_pla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285992"/>
            <a:ext cx="7886700" cy="33909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Coeficientes aerodinâmicos – magnitudes e variações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i="1" dirty="0" err="1" smtClean="0"/>
              <a:t>C</a:t>
            </a:r>
            <a:r>
              <a:rPr lang="pt-BR" i="1" baseline="-25000" dirty="0" err="1" smtClean="0"/>
              <a:t>f</a:t>
            </a:r>
            <a:r>
              <a:rPr lang="pt-BR" dirty="0" smtClean="0"/>
              <a:t> varia fortemente com o número de Reynolds, sendo o comprimento característico a corda da placa.</a:t>
            </a:r>
          </a:p>
          <a:p>
            <a:r>
              <a:rPr lang="pt-BR" dirty="0" smtClean="0"/>
              <a:t>O valor de </a:t>
            </a:r>
            <a:r>
              <a:rPr lang="pt-BR" i="1" dirty="0" err="1" smtClean="0"/>
              <a:t>C</a:t>
            </a:r>
            <a:r>
              <a:rPr lang="pt-BR" i="1" baseline="-25000" dirty="0" err="1" smtClean="0"/>
              <a:t>f</a:t>
            </a:r>
            <a:r>
              <a:rPr lang="pt-BR" dirty="0" smtClean="0"/>
              <a:t> depende do tipo de escoamento sobre a placa, se laminar ou turbulento.</a:t>
            </a:r>
          </a:p>
          <a:p>
            <a:r>
              <a:rPr lang="pt-BR" dirty="0" smtClean="0"/>
              <a:t>A magnitude de </a:t>
            </a:r>
            <a:r>
              <a:rPr lang="pt-BR" i="1" dirty="0" err="1" smtClean="0"/>
              <a:t>C</a:t>
            </a:r>
            <a:r>
              <a:rPr lang="pt-BR" i="1" baseline="-25000" dirty="0" err="1" smtClean="0"/>
              <a:t>f</a:t>
            </a:r>
            <a:r>
              <a:rPr lang="pt-BR" dirty="0" smtClean="0"/>
              <a:t> varia de 0,001 a 0,01 em uma ampla faixa de números de Reynolds.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94</a:t>
            </a:fld>
            <a:endParaRPr lang="pt-BR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Coeficientes aerodinâmicos – magnitudes e variações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Coeficiente de sustentação para o perfil NACA 63-210 com Re = 3x10</a:t>
            </a:r>
            <a:r>
              <a:rPr lang="pt-BR" baseline="30000" dirty="0" smtClean="0"/>
              <a:t>6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95</a:t>
            </a:fld>
            <a:endParaRPr lang="pt-BR" dirty="0"/>
          </a:p>
        </p:txBody>
      </p:sp>
      <p:pic>
        <p:nvPicPr>
          <p:cNvPr id="5" name="Imagem 4" descr="coef_sustentacao_NACA_63-210.jpg"/>
          <p:cNvPicPr>
            <a:picLocks noChangeAspect="1"/>
          </p:cNvPicPr>
          <p:nvPr/>
        </p:nvPicPr>
        <p:blipFill>
          <a:blip r:embed="rId2" cstate="print"/>
          <a:srcRect t="8853" b="13243"/>
          <a:stretch>
            <a:fillRect/>
          </a:stretch>
        </p:blipFill>
        <p:spPr>
          <a:xfrm>
            <a:off x="2571736" y="2714620"/>
            <a:ext cx="4033837" cy="366714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Coeficientes aerodinâmicos – magnitudes e variações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r>
              <a:rPr lang="pt-BR" dirty="0" smtClean="0"/>
              <a:t>Há um crescimento linear de </a:t>
            </a:r>
            <a:r>
              <a:rPr lang="pt-BR" i="1" dirty="0" smtClean="0"/>
              <a:t>c</a:t>
            </a:r>
            <a:r>
              <a:rPr lang="pt-BR" i="1" baseline="-25000" dirty="0" smtClean="0"/>
              <a:t>l</a:t>
            </a:r>
            <a:r>
              <a:rPr lang="pt-BR" dirty="0" smtClean="0"/>
              <a:t> com o ângulo de ataque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pt-BR" dirty="0" smtClean="0">
                <a:latin typeface="Times New Roman"/>
                <a:cs typeface="Times New Roman"/>
              </a:rPr>
              <a:t> até aproximadamente 14°. </a:t>
            </a:r>
          </a:p>
          <a:p>
            <a:r>
              <a:rPr lang="pt-BR" dirty="0" smtClean="0">
                <a:latin typeface="Times New Roman"/>
                <a:cs typeface="Times New Roman"/>
              </a:rPr>
              <a:t>Ângulos superiores estão relacionados ao descolamento da camada limite e estol aerodinâmico.</a:t>
            </a:r>
          </a:p>
          <a:p>
            <a:r>
              <a:rPr lang="pt-BR" dirty="0" smtClean="0">
                <a:latin typeface="Times New Roman"/>
                <a:cs typeface="Times New Roman"/>
              </a:rPr>
              <a:t>Valores típicos da razão </a:t>
            </a:r>
            <a:r>
              <a:rPr lang="pt-BR" i="1" dirty="0" smtClean="0">
                <a:latin typeface="Times New Roman"/>
                <a:cs typeface="Times New Roman"/>
              </a:rPr>
              <a:t>L/D</a:t>
            </a:r>
            <a:r>
              <a:rPr lang="pt-BR" dirty="0" smtClean="0">
                <a:latin typeface="Times New Roman"/>
                <a:cs typeface="Times New Roman"/>
              </a:rPr>
              <a:t> (razão entre sustentação e arrasto) para esse aerofólio são da ordem de 100, muito superior a valores observados para aeronaves completas. 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96</a:t>
            </a:fld>
            <a:endParaRPr lang="pt-BR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Coeficientes aerodinâmicos – magnitudes e variações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r>
              <a:rPr lang="pt-BR" dirty="0" smtClean="0"/>
              <a:t>Variação da sustentação com o ângulo de ataque para o T-38</a:t>
            </a:r>
            <a:r>
              <a:rPr lang="pt-BR" dirty="0" smtClean="0">
                <a:latin typeface="Times New Roman"/>
                <a:cs typeface="Times New Roman"/>
              </a:rPr>
              <a:t>. 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97</a:t>
            </a:fld>
            <a:endParaRPr lang="pt-BR" dirty="0"/>
          </a:p>
        </p:txBody>
      </p:sp>
      <p:pic>
        <p:nvPicPr>
          <p:cNvPr id="5" name="Imagem 4" descr="coef_sustentacao_T-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6089" y="2714620"/>
            <a:ext cx="3308985" cy="3784759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Arrasto e sustentação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r>
              <a:rPr lang="pt-BR" dirty="0" smtClean="0"/>
              <a:t>Os coeficientes de arrasto e sustentação possuem um papel importante no projeto preliminar e análise de desempenho de aeronaves.</a:t>
            </a:r>
          </a:p>
          <a:p>
            <a:r>
              <a:rPr lang="pt-BR" dirty="0" smtClean="0"/>
              <a:t>Considerando-se um avião com velocidade de cruzeiro a </a:t>
            </a:r>
            <a:r>
              <a:rPr lang="pt-BR" dirty="0" err="1" smtClean="0"/>
              <a:t>Mach</a:t>
            </a:r>
            <a:r>
              <a:rPr lang="pt-BR" dirty="0" smtClean="0"/>
              <a:t> constante, em </a:t>
            </a:r>
            <a:r>
              <a:rPr lang="pt-BR" dirty="0" err="1" smtClean="0"/>
              <a:t>voo</a:t>
            </a:r>
            <a:r>
              <a:rPr lang="pt-BR" dirty="0" smtClean="0"/>
              <a:t> horizontal. Nessa situação, quatro forças atuam sobre o avião: sustentação (</a:t>
            </a:r>
            <a:r>
              <a:rPr lang="pt-BR" i="1" dirty="0" smtClean="0"/>
              <a:t>L</a:t>
            </a:r>
            <a:r>
              <a:rPr lang="pt-BR" dirty="0" smtClean="0"/>
              <a:t>), peso (</a:t>
            </a:r>
            <a:r>
              <a:rPr lang="pt-BR" i="1" dirty="0" smtClean="0"/>
              <a:t>W</a:t>
            </a:r>
            <a:r>
              <a:rPr lang="pt-BR" dirty="0" smtClean="0"/>
              <a:t>), arrasto (</a:t>
            </a:r>
            <a:r>
              <a:rPr lang="pt-BR" i="1" dirty="0" smtClean="0"/>
              <a:t>D</a:t>
            </a:r>
            <a:r>
              <a:rPr lang="pt-BR" dirty="0" smtClean="0"/>
              <a:t>) e empuxo (</a:t>
            </a:r>
            <a:r>
              <a:rPr lang="pt-BR" i="1" dirty="0" smtClean="0"/>
              <a:t>T</a:t>
            </a:r>
            <a:r>
              <a:rPr lang="pt-BR" dirty="0" smtClean="0"/>
              <a:t>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98</a:t>
            </a:fld>
            <a:endParaRPr lang="pt-BR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Arrasto e sustentação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Nesse caso, tem-se que, para sustentar o avião em voo</a:t>
            </a:r>
          </a:p>
          <a:p>
            <a:endParaRPr lang="pt-BR" dirty="0"/>
          </a:p>
          <a:p>
            <a:r>
              <a:rPr lang="pt-BR" dirty="0" smtClean="0"/>
              <a:t>Enquanto para que o voo esteja em regime permanente</a:t>
            </a:r>
          </a:p>
          <a:p>
            <a:endParaRPr lang="pt-BR" dirty="0"/>
          </a:p>
          <a:p>
            <a:r>
              <a:rPr lang="pt-BR" dirty="0" smtClean="0"/>
              <a:t>Para velocidades de cruzeiro convencionais, tem-se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D351-FD76-4673-96E8-5861D5B32C6C}" type="slidenum">
              <a:rPr lang="pt-BR" smtClean="0"/>
              <a:pPr/>
              <a:t>99</a:t>
            </a:fld>
            <a:endParaRPr lang="pt-B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00734713"/>
              </p:ext>
            </p:extLst>
          </p:nvPr>
        </p:nvGraphicFramePr>
        <p:xfrm>
          <a:off x="4090244" y="2780928"/>
          <a:ext cx="963511" cy="408763"/>
        </p:xfrm>
        <a:graphic>
          <a:graphicData uri="http://schemas.openxmlformats.org/presentationml/2006/ole">
            <p:oleObj spid="_x0000_s154643" name="Equation" r:id="rId3" imgW="418918" imgH="177723" progId="Equation.3">
              <p:embed/>
            </p:oleObj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22589016"/>
              </p:ext>
            </p:extLst>
          </p:nvPr>
        </p:nvGraphicFramePr>
        <p:xfrm>
          <a:off x="4105045" y="4437112"/>
          <a:ext cx="933910" cy="379401"/>
        </p:xfrm>
        <a:graphic>
          <a:graphicData uri="http://schemas.openxmlformats.org/presentationml/2006/ole">
            <p:oleObj spid="_x0000_s154644" name="Equation" r:id="rId4" imgW="406048" imgH="164957" progId="Equation.3">
              <p:embed/>
            </p:oleObj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34183307"/>
              </p:ext>
            </p:extLst>
          </p:nvPr>
        </p:nvGraphicFramePr>
        <p:xfrm>
          <a:off x="3491880" y="5985976"/>
          <a:ext cx="2103120" cy="467360"/>
        </p:xfrm>
        <a:graphic>
          <a:graphicData uri="http://schemas.openxmlformats.org/presentationml/2006/ole">
            <p:oleObj spid="_x0000_s154645" name="Equation" r:id="rId5" imgW="914400" imgH="2032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7860865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3578</TotalTime>
  <Words>3865</Words>
  <Application>Microsoft Office PowerPoint</Application>
  <PresentationFormat>Apresentação na tela (4:3)</PresentationFormat>
  <Paragraphs>530</Paragraphs>
  <Slides>103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3</vt:i4>
      </vt:variant>
      <vt:variant>
        <vt:lpstr>Títulos de slides</vt:lpstr>
      </vt:variant>
      <vt:variant>
        <vt:i4>103</vt:i4>
      </vt:variant>
    </vt:vector>
  </HeadingPairs>
  <TitlesOfParts>
    <vt:vector size="107" baseType="lpstr">
      <vt:lpstr>Tema do Office</vt:lpstr>
      <vt:lpstr>Equation</vt:lpstr>
      <vt:lpstr>Microsoft Equation 3.0</vt:lpstr>
      <vt:lpstr>Equação</vt:lpstr>
      <vt:lpstr>TMEC-053 Fundamentos de Aerodinâmica</vt:lpstr>
      <vt:lpstr>Exemplos históricos</vt:lpstr>
      <vt:lpstr>Exemplos históricos</vt:lpstr>
      <vt:lpstr>Exemplos históricos</vt:lpstr>
      <vt:lpstr>Exemplos históricos</vt:lpstr>
      <vt:lpstr>Exemplos históricos</vt:lpstr>
      <vt:lpstr>Exemplos históricos</vt:lpstr>
      <vt:lpstr>Exemplos históricos</vt:lpstr>
      <vt:lpstr>Exemplos históricos</vt:lpstr>
      <vt:lpstr>Exemplos históricos</vt:lpstr>
      <vt:lpstr>Exemplos históricos</vt:lpstr>
      <vt:lpstr>Exemplos históricos</vt:lpstr>
      <vt:lpstr>Variáveis fundamentais</vt:lpstr>
      <vt:lpstr>Variáveis fundamentais</vt:lpstr>
      <vt:lpstr>Variáveis fundamentais</vt:lpstr>
      <vt:lpstr>Forças e momentos</vt:lpstr>
      <vt:lpstr>Forças e momentos</vt:lpstr>
      <vt:lpstr>Forças e momentos</vt:lpstr>
      <vt:lpstr>Forças e momentos</vt:lpstr>
      <vt:lpstr>Forças e momentos</vt:lpstr>
      <vt:lpstr>Forças e momentos</vt:lpstr>
      <vt:lpstr>Forças e momentos</vt:lpstr>
      <vt:lpstr>Forças e momentos</vt:lpstr>
      <vt:lpstr>Forças e momentos</vt:lpstr>
      <vt:lpstr>Forças e momentos</vt:lpstr>
      <vt:lpstr>Forças e momentos</vt:lpstr>
      <vt:lpstr>Forças e momentos</vt:lpstr>
      <vt:lpstr>Forças e momentos</vt:lpstr>
      <vt:lpstr>Forças e momentos</vt:lpstr>
      <vt:lpstr>Forças e momentos</vt:lpstr>
      <vt:lpstr>Forças e momentos</vt:lpstr>
      <vt:lpstr>Forças e momentos</vt:lpstr>
      <vt:lpstr>Forças e momentos</vt:lpstr>
      <vt:lpstr>Forças e momentos</vt:lpstr>
      <vt:lpstr>Forças e momentos</vt:lpstr>
      <vt:lpstr>Forças e momentos</vt:lpstr>
      <vt:lpstr>Centro de pressão</vt:lpstr>
      <vt:lpstr>Centro de pressão</vt:lpstr>
      <vt:lpstr>Centro de pressão</vt:lpstr>
      <vt:lpstr>Centro de pressão</vt:lpstr>
      <vt:lpstr>Centro de pressão</vt:lpstr>
      <vt:lpstr>Centro de pressão</vt:lpstr>
      <vt:lpstr>Análise dimensional</vt:lpstr>
      <vt:lpstr>Análise dimensional</vt:lpstr>
      <vt:lpstr>Análise dimensional</vt:lpstr>
      <vt:lpstr>Análise dimensional</vt:lpstr>
      <vt:lpstr>Análise dimensional</vt:lpstr>
      <vt:lpstr>Análise dimensional</vt:lpstr>
      <vt:lpstr>Análise dimensional</vt:lpstr>
      <vt:lpstr>Análise dimensional</vt:lpstr>
      <vt:lpstr>Análise dimensional</vt:lpstr>
      <vt:lpstr>Análise dimensional</vt:lpstr>
      <vt:lpstr>Análise dimensional</vt:lpstr>
      <vt:lpstr>Análise dimensional</vt:lpstr>
      <vt:lpstr>Análise dimensional</vt:lpstr>
      <vt:lpstr>Análise dimensional</vt:lpstr>
      <vt:lpstr>Análise dimensional</vt:lpstr>
      <vt:lpstr>Análise dimensional</vt:lpstr>
      <vt:lpstr>Análise dimensional</vt:lpstr>
      <vt:lpstr>Análise dimensional</vt:lpstr>
      <vt:lpstr>Análise dimensional</vt:lpstr>
      <vt:lpstr>Análise dimensional</vt:lpstr>
      <vt:lpstr>Análise dimensional</vt:lpstr>
      <vt:lpstr>Análise dimensional</vt:lpstr>
      <vt:lpstr>Similaridade de escoamentos</vt:lpstr>
      <vt:lpstr>Similaridade de escoamentos</vt:lpstr>
      <vt:lpstr>Similaridade de escoamentos</vt:lpstr>
      <vt:lpstr>Tipos de escoamentos</vt:lpstr>
      <vt:lpstr>Tipos de escoamentos</vt:lpstr>
      <vt:lpstr>Tipos de escoamentos</vt:lpstr>
      <vt:lpstr>Tipos de escoamentos</vt:lpstr>
      <vt:lpstr>Tipos de escoamentos</vt:lpstr>
      <vt:lpstr>Tipos de escoamentos</vt:lpstr>
      <vt:lpstr>Tipos de escoamentos</vt:lpstr>
      <vt:lpstr>Tipos de escoamentos</vt:lpstr>
      <vt:lpstr>Tipos de escoamentos</vt:lpstr>
      <vt:lpstr>Escoamento viscoso</vt:lpstr>
      <vt:lpstr>Escoamento viscoso</vt:lpstr>
      <vt:lpstr>Escoamento viscoso</vt:lpstr>
      <vt:lpstr>Escoamento viscoso</vt:lpstr>
      <vt:lpstr>Escoamento viscoso</vt:lpstr>
      <vt:lpstr>Escoamento viscoso</vt:lpstr>
      <vt:lpstr>Coeficientes aerodinâmicos – magnitudes e variações</vt:lpstr>
      <vt:lpstr>Coeficientes aerodinâmicos – magnitudes e variações</vt:lpstr>
      <vt:lpstr>Coeficientes aerodinâmicos – magnitudes e variações</vt:lpstr>
      <vt:lpstr>Coeficientes aerodinâmicos – magnitudes e variações</vt:lpstr>
      <vt:lpstr>Coeficientes aerodinâmicos – magnitudes e variações</vt:lpstr>
      <vt:lpstr>Coeficientes aerodinâmicos – magnitudes e variações</vt:lpstr>
      <vt:lpstr>Coeficientes aerodinâmicos – magnitudes e variações</vt:lpstr>
      <vt:lpstr>Coeficientes aerodinâmicos – magnitudes e variações</vt:lpstr>
      <vt:lpstr>Coeficientes aerodinâmicos – magnitudes e variações</vt:lpstr>
      <vt:lpstr>Coeficientes aerodinâmicos – magnitudes e variações</vt:lpstr>
      <vt:lpstr>Coeficientes aerodinâmicos – magnitudes e variações</vt:lpstr>
      <vt:lpstr>Coeficientes aerodinâmicos – magnitudes e variações</vt:lpstr>
      <vt:lpstr>Coeficientes aerodinâmicos – magnitudes e variações</vt:lpstr>
      <vt:lpstr>Coeficientes aerodinâmicos – magnitudes e variações</vt:lpstr>
      <vt:lpstr>Coeficientes aerodinâmicos – magnitudes e variações</vt:lpstr>
      <vt:lpstr>Arrasto e sustentação</vt:lpstr>
      <vt:lpstr>Arrasto e sustentação</vt:lpstr>
      <vt:lpstr>Arrasto e sustentação</vt:lpstr>
      <vt:lpstr>Arrasto e sustentação</vt:lpstr>
      <vt:lpstr>Arrasto e sustentação</vt:lpstr>
      <vt:lpstr>Arrasto e sustentação</vt:lpstr>
    </vt:vector>
  </TitlesOfParts>
  <Company>UFPR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TM-045 Fundamentos de Aerodinâmica</dc:title>
  <dc:creator>Luciano Kiyoshi Araki</dc:creator>
  <cp:lastModifiedBy>Luciano Araki</cp:lastModifiedBy>
  <cp:revision>195</cp:revision>
  <dcterms:created xsi:type="dcterms:W3CDTF">2015-02-13T11:31:21Z</dcterms:created>
  <dcterms:modified xsi:type="dcterms:W3CDTF">2018-04-20T12:50:06Z</dcterms:modified>
</cp:coreProperties>
</file>