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0" r:id="rId8"/>
    <p:sldId id="264" r:id="rId9"/>
    <p:sldId id="270" r:id="rId10"/>
    <p:sldId id="269" r:id="rId11"/>
    <p:sldId id="265" r:id="rId12"/>
    <p:sldId id="258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 varScale="1">
        <p:scale>
          <a:sx n="85" d="100"/>
          <a:sy n="85" d="100"/>
        </p:scale>
        <p:origin x="53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C8AEA-AC11-47EA-9246-CA6FB9E5C2EB}" type="datetimeFigureOut">
              <a:rPr lang="pt-BR" smtClean="0"/>
              <a:t>16/11/2016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0E2C-C8D8-4E44-A074-EA15D3724F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8531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C8AEA-AC11-47EA-9246-CA6FB9E5C2EB}" type="datetimeFigureOut">
              <a:rPr lang="pt-BR" smtClean="0"/>
              <a:t>16/11/2016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0E2C-C8D8-4E44-A074-EA15D3724F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124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C8AEA-AC11-47EA-9246-CA6FB9E5C2EB}" type="datetimeFigureOut">
              <a:rPr lang="pt-BR" smtClean="0"/>
              <a:t>16/11/2016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0E2C-C8D8-4E44-A074-EA15D3724F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484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C8AEA-AC11-47EA-9246-CA6FB9E5C2EB}" type="datetimeFigureOut">
              <a:rPr lang="pt-BR" smtClean="0"/>
              <a:t>16/11/2016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0E2C-C8D8-4E44-A074-EA15D3724F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7735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C8AEA-AC11-47EA-9246-CA6FB9E5C2EB}" type="datetimeFigureOut">
              <a:rPr lang="pt-BR" smtClean="0"/>
              <a:t>16/11/2016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0E2C-C8D8-4E44-A074-EA15D3724F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186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C8AEA-AC11-47EA-9246-CA6FB9E5C2EB}" type="datetimeFigureOut">
              <a:rPr lang="pt-BR" smtClean="0"/>
              <a:t>16/11/2016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0E2C-C8D8-4E44-A074-EA15D3724F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33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C8AEA-AC11-47EA-9246-CA6FB9E5C2EB}" type="datetimeFigureOut">
              <a:rPr lang="pt-BR" smtClean="0"/>
              <a:t>16/11/2016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0E2C-C8D8-4E44-A074-EA15D3724F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832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C8AEA-AC11-47EA-9246-CA6FB9E5C2EB}" type="datetimeFigureOut">
              <a:rPr lang="pt-BR" smtClean="0"/>
              <a:t>16/11/2016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0E2C-C8D8-4E44-A074-EA15D3724F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373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C8AEA-AC11-47EA-9246-CA6FB9E5C2EB}" type="datetimeFigureOut">
              <a:rPr lang="pt-BR" smtClean="0"/>
              <a:t>16/11/2016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0E2C-C8D8-4E44-A074-EA15D3724F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08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C8AEA-AC11-47EA-9246-CA6FB9E5C2EB}" type="datetimeFigureOut">
              <a:rPr lang="pt-BR" smtClean="0"/>
              <a:t>16/11/2016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0E2C-C8D8-4E44-A074-EA15D3724F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2129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C8AEA-AC11-47EA-9246-CA6FB9E5C2EB}" type="datetimeFigureOut">
              <a:rPr lang="pt-BR" smtClean="0"/>
              <a:t>16/11/2016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0E2C-C8D8-4E44-A074-EA15D3724F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1274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C8AEA-AC11-47EA-9246-CA6FB9E5C2EB}" type="datetimeFigureOut">
              <a:rPr lang="pt-BR" smtClean="0"/>
              <a:t>16/11/2016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80E2C-C8D8-4E44-A074-EA15D3724F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825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Transmissão por fuso de rolamento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862372"/>
          </a:xfrm>
        </p:spPr>
        <p:txBody>
          <a:bodyPr/>
          <a:lstStyle/>
          <a:p>
            <a:r>
              <a:rPr lang="pt-BR" dirty="0"/>
              <a:t>Conversão de movimento:</a:t>
            </a:r>
          </a:p>
          <a:p>
            <a:r>
              <a:rPr lang="pt-BR" dirty="0"/>
              <a:t>Rotativo </a:t>
            </a:r>
            <a:r>
              <a:rPr lang="pt-BR" dirty="0">
                <a:latin typeface="Mathcad UniMath" panose="02000503020000020003" pitchFamily="50" charset="0"/>
              </a:rPr>
              <a:t>⇔ Linear</a:t>
            </a:r>
          </a:p>
          <a:p>
            <a:r>
              <a:rPr lang="pt-BR" dirty="0">
                <a:latin typeface="Mathcad UniMath" panose="02000503020000020003" pitchFamily="50" charset="0"/>
              </a:rPr>
              <a:t>Transmissão de potência</a:t>
            </a:r>
          </a:p>
          <a:p>
            <a:pPr algn="l"/>
            <a:endParaRPr lang="pt-BR" dirty="0">
              <a:latin typeface="Mathcad UniMath" panose="02000503020000020003" pitchFamily="50" charset="0"/>
            </a:endParaRPr>
          </a:p>
          <a:p>
            <a:pPr algn="l"/>
            <a:endParaRPr lang="pt-BR" dirty="0">
              <a:latin typeface="Mathcad UniMath" panose="02000503020000020003" pitchFamily="50" charset="0"/>
            </a:endParaRPr>
          </a:p>
          <a:p>
            <a:pPr algn="l"/>
            <a:r>
              <a:rPr lang="pt-BR" dirty="0">
                <a:latin typeface="Mathcad UniMath" panose="02000503020000020003" pitchFamily="50" charset="0"/>
              </a:rPr>
              <a:t>Prof. Walter </a:t>
            </a:r>
            <a:r>
              <a:rPr lang="pt-BR" dirty="0" err="1">
                <a:latin typeface="Mathcad UniMath" panose="02000503020000020003" pitchFamily="50" charset="0"/>
              </a:rPr>
              <a:t>Antonio</a:t>
            </a:r>
            <a:r>
              <a:rPr lang="pt-BR" dirty="0">
                <a:latin typeface="Mathcad UniMath" panose="02000503020000020003" pitchFamily="50" charset="0"/>
              </a:rPr>
              <a:t> Kapp, Dr. Eng.</a:t>
            </a:r>
          </a:p>
          <a:p>
            <a:pPr algn="l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1355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607" y="247139"/>
            <a:ext cx="3743632" cy="667262"/>
          </a:xfrm>
        </p:spPr>
        <p:txBody>
          <a:bodyPr>
            <a:normAutofit fontScale="90000"/>
          </a:bodyPr>
          <a:lstStyle/>
          <a:p>
            <a:r>
              <a:rPr lang="pt-BR" dirty="0"/>
              <a:t>Fuso de esferas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9607" y="914402"/>
            <a:ext cx="4402393" cy="945929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Limites de velocidade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>
                <a:latin typeface="Mathcad UniMath" panose="02000503020000020003" pitchFamily="50" charset="0"/>
              </a:rPr>
              <a:t>⇒</a:t>
            </a:r>
            <a:r>
              <a:rPr lang="pt-BR" dirty="0"/>
              <a:t>Ábaco do fabricante THK</a:t>
            </a:r>
          </a:p>
          <a:p>
            <a:pPr lvl="1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192" y="0"/>
            <a:ext cx="7012808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857" y="3767793"/>
            <a:ext cx="3695700" cy="14478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857" y="5255694"/>
            <a:ext cx="3569555" cy="1375810"/>
          </a:xfrm>
          <a:prstGeom prst="rect">
            <a:avLst/>
          </a:prstGeom>
        </p:spPr>
      </p:pic>
      <p:grpSp>
        <p:nvGrpSpPr>
          <p:cNvPr id="11" name="Agrupar 10"/>
          <p:cNvGrpSpPr/>
          <p:nvPr/>
        </p:nvGrpSpPr>
        <p:grpSpPr>
          <a:xfrm>
            <a:off x="771857" y="2095238"/>
            <a:ext cx="3085340" cy="1651520"/>
            <a:chOff x="771857" y="2095238"/>
            <a:chExt cx="3085340" cy="1651520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1857" y="2095238"/>
              <a:ext cx="3085340" cy="1651520"/>
            </a:xfrm>
            <a:prstGeom prst="rect">
              <a:avLst/>
            </a:prstGeom>
          </p:spPr>
        </p:pic>
        <p:sp>
          <p:nvSpPr>
            <p:cNvPr id="10" name="Retângulo 9"/>
            <p:cNvSpPr/>
            <p:nvPr/>
          </p:nvSpPr>
          <p:spPr>
            <a:xfrm>
              <a:off x="2688021" y="2262351"/>
              <a:ext cx="1169176" cy="5595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238302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572" y="143345"/>
            <a:ext cx="3662238" cy="692398"/>
          </a:xfrm>
        </p:spPr>
        <p:txBody>
          <a:bodyPr>
            <a:normAutofit fontScale="90000"/>
          </a:bodyPr>
          <a:lstStyle/>
          <a:p>
            <a:r>
              <a:rPr lang="pt-BR" dirty="0"/>
              <a:t>Fuso de esferas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23573" y="835741"/>
                <a:ext cx="6218233" cy="5751872"/>
              </a:xfrm>
            </p:spPr>
            <p:txBody>
              <a:bodyPr>
                <a:normAutofit/>
              </a:bodyPr>
              <a:lstStyle/>
              <a:p>
                <a:r>
                  <a:rPr lang="pt-BR" dirty="0"/>
                  <a:t>Dinâmica do movimento em velocidade constante:</a:t>
                </a:r>
              </a:p>
              <a:p>
                <a:pPr lvl="1"/>
                <a:r>
                  <a:rPr lang="pt-BR" dirty="0"/>
                  <a:t>Relação de Transmissão: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𝑅𝑡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𝑃h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pt-BR" dirty="0"/>
              </a:p>
              <a:p>
                <a:pPr marL="914400" lvl="2" indent="0">
                  <a:buNone/>
                </a:pPr>
                <a:r>
                  <a:rPr lang="pt-BR" dirty="0"/>
                  <a:t>Onde:</a:t>
                </a:r>
              </a:p>
              <a:p>
                <a:pPr marL="914400" lvl="2" indent="0">
                  <a:buNone/>
                </a:pPr>
                <a:r>
                  <a:rPr lang="pt-BR" dirty="0"/>
                  <a:t>	</a:t>
                </a:r>
                <a:r>
                  <a:rPr lang="pt-BR" dirty="0" err="1"/>
                  <a:t>Rt</a:t>
                </a:r>
                <a:r>
                  <a:rPr lang="pt-BR" dirty="0"/>
                  <a:t>: Relação de transmissão [m/</a:t>
                </a:r>
                <a:r>
                  <a:rPr lang="pt-BR" dirty="0" err="1"/>
                  <a:t>rad</a:t>
                </a:r>
                <a:r>
                  <a:rPr lang="pt-BR" dirty="0"/>
                  <a:t>]</a:t>
                </a:r>
              </a:p>
              <a:p>
                <a:pPr lvl="2"/>
                <a:endParaRPr lang="pt-BR" dirty="0"/>
              </a:p>
              <a:p>
                <a:pPr marL="1071563" lvl="2" indent="-363538">
                  <a:buNone/>
                </a:pPr>
                <a:r>
                  <a:rPr lang="pt-BR" dirty="0">
                    <a:latin typeface="Mathcad UniMath" panose="02000503020000020003" pitchFamily="50" charset="0"/>
                  </a:rPr>
                  <a:t>⇒	</a:t>
                </a:r>
                <a:r>
                  <a:rPr lang="pt-BR" dirty="0"/>
                  <a:t>Apenas o passo define a relação entre a força axial (Empuxo) e o Torque do fuso ou da porca!</a:t>
                </a:r>
              </a:p>
              <a:p>
                <a:pPr marL="1258888" lvl="2" indent="-363538">
                  <a:buNone/>
                </a:pPr>
                <a:endParaRPr lang="pt-BR" dirty="0"/>
              </a:p>
              <a:p>
                <a:pPr marL="801688" lvl="1" indent="-363538"/>
                <a:r>
                  <a:rPr lang="pt-BR" dirty="0"/>
                  <a:t>Torque aplicado para gerar força (dinâmica direta):</a:t>
                </a:r>
              </a:p>
              <a:p>
                <a:pPr marL="801688" lvl="1" indent="-363538"/>
                <a:endParaRPr lang="pt-BR" dirty="0"/>
              </a:p>
              <a:p>
                <a:pPr marL="914400" lvl="2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𝑅𝑃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𝐹𝑎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pt-BR" dirty="0"/>
              </a:p>
              <a:p>
                <a:pPr marL="914400" lvl="2" indent="0" algn="ctr">
                  <a:buNone/>
                </a:pPr>
                <a:endParaRPr lang="pt-BR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573" y="835741"/>
                <a:ext cx="6218233" cy="5751872"/>
              </a:xfrm>
              <a:blipFill>
                <a:blip r:embed="rId2"/>
                <a:stretch>
                  <a:fillRect l="-1765" t="-1695" r="-186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Espaço Reservado para Conteúdo 2"/>
              <p:cNvSpPr txBox="1">
                <a:spLocks/>
              </p:cNvSpPr>
              <p:nvPr/>
            </p:nvSpPr>
            <p:spPr>
              <a:xfrm>
                <a:off x="6715433" y="1199535"/>
                <a:ext cx="5063611" cy="520126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pt-BR" dirty="0"/>
                  <a:t>Força gerada pela aplicação de torque (dinâmica direta):</a:t>
                </a:r>
              </a:p>
              <a:p>
                <a:pPr lvl="1"/>
                <a:endParaRPr lang="pt-BR" dirty="0"/>
              </a:p>
              <a:p>
                <a:pPr marL="914400" lvl="2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𝐹𝑎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𝑅𝑃</m:t>
                              </m:r>
                            </m:sub>
                          </m:sSub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pt-B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a:rPr lang="pt-B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𝑅𝑡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  <a:p>
                <a:pPr marL="914400" lvl="2" indent="0" algn="ctr">
                  <a:buNone/>
                </a:pPr>
                <a:endParaRPr lang="pt-BR" dirty="0"/>
              </a:p>
              <a:p>
                <a:pPr lvl="1"/>
                <a:r>
                  <a:rPr lang="pt-BR" dirty="0"/>
                  <a:t>Torque gerado pela aplicação de força (dinâmica reversa)</a:t>
                </a:r>
              </a:p>
              <a:p>
                <a:pPr lvl="1"/>
                <a:endParaRPr lang="pt-BR" dirty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𝑅𝑃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pt-BR" dirty="0"/>
              </a:p>
              <a:p>
                <a:pPr marL="88900" lvl="2" indent="0">
                  <a:buFont typeface="Arial" panose="020B0604020202020204" pitchFamily="34" charset="0"/>
                  <a:buNone/>
                </a:pPr>
                <a:endParaRPr lang="pt-BR" dirty="0"/>
              </a:p>
              <a:p>
                <a:pPr marL="88900" lvl="2" indent="0">
                  <a:buFont typeface="Arial" panose="020B0604020202020204" pitchFamily="34" charset="0"/>
                  <a:buNone/>
                </a:pPr>
                <a:r>
                  <a:rPr lang="pt-BR" dirty="0"/>
                  <a:t>Onde:</a:t>
                </a:r>
              </a:p>
              <a:p>
                <a:pPr marL="1258888" lvl="2" indent="-363538">
                  <a:buFont typeface="Arial" panose="020B0604020202020204" pitchFamily="34" charset="0"/>
                  <a:buNone/>
                </a:pPr>
                <a:r>
                  <a:rPr lang="pt-BR" dirty="0">
                    <a:latin typeface="Calibri" panose="020F0502020204030204" pitchFamily="34" charset="0"/>
                  </a:rPr>
                  <a:t>T</a:t>
                </a:r>
                <a:r>
                  <a:rPr lang="pt-BR" baseline="-25000" dirty="0">
                    <a:latin typeface="Calibri" panose="020F0502020204030204" pitchFamily="34" charset="0"/>
                  </a:rPr>
                  <a:t>RP</a:t>
                </a:r>
                <a:r>
                  <a:rPr lang="pt-BR" dirty="0">
                    <a:latin typeface="Calibri" panose="020F0502020204030204" pitchFamily="34" charset="0"/>
                  </a:rPr>
                  <a:t>:</a:t>
                </a:r>
                <a:r>
                  <a:rPr lang="pt-BR" dirty="0">
                    <a:latin typeface="Mathcad UniMath" panose="02000503020000020003" pitchFamily="50" charset="0"/>
                  </a:rPr>
                  <a:t> </a:t>
                </a:r>
                <a:r>
                  <a:rPr lang="pt-BR" dirty="0">
                    <a:latin typeface="Calibri" panose="020F0502020204030204" pitchFamily="34" charset="0"/>
                  </a:rPr>
                  <a:t>Torque na porca ou no fuso em regime permanente [N*m];</a:t>
                </a:r>
              </a:p>
              <a:p>
                <a:pPr marL="88900" lvl="2" indent="0">
                  <a:buFont typeface="Arial" panose="020B0604020202020204" pitchFamily="34" charset="0"/>
                  <a:buNone/>
                </a:pPr>
                <a:r>
                  <a:rPr lang="pt-BR" dirty="0">
                    <a:latin typeface="Calibri" panose="020F0502020204030204" pitchFamily="34" charset="0"/>
                  </a:rPr>
                  <a:t>	</a:t>
                </a:r>
                <a:r>
                  <a:rPr lang="pt-BR" dirty="0" err="1">
                    <a:latin typeface="Calibri" panose="020F0502020204030204" pitchFamily="34" charset="0"/>
                  </a:rPr>
                  <a:t>Fa</a:t>
                </a:r>
                <a:r>
                  <a:rPr lang="pt-BR" dirty="0">
                    <a:latin typeface="Calibri" panose="020F0502020204030204" pitchFamily="34" charset="0"/>
                  </a:rPr>
                  <a:t>: Força axial [N];</a:t>
                </a:r>
              </a:p>
              <a:p>
                <a:pPr marL="88900" lvl="2" indent="0">
                  <a:buFont typeface="Arial" panose="020B0604020202020204" pitchFamily="34" charset="0"/>
                  <a:buNone/>
                </a:pPr>
                <a:r>
                  <a:rPr lang="pt-BR" dirty="0">
                    <a:latin typeface="Calibri" panose="020F0502020204030204" pitchFamily="34" charset="0"/>
                  </a:rPr>
                  <a:t>	</a:t>
                </a:r>
                <a:r>
                  <a:rPr lang="el-GR" dirty="0">
                    <a:latin typeface="Mathcad UniMath" panose="02000503020000020003" pitchFamily="50" charset="0"/>
                  </a:rPr>
                  <a:t>η</a:t>
                </a:r>
                <a:r>
                  <a:rPr lang="pt-BR" dirty="0">
                    <a:latin typeface="Mathcad UniMath" panose="02000503020000020003" pitchFamily="50" charset="0"/>
                  </a:rPr>
                  <a:t>1</a:t>
                </a:r>
                <a:r>
                  <a:rPr lang="pt-BR" dirty="0">
                    <a:latin typeface="Calibri" panose="020F0502020204030204" pitchFamily="34" charset="0"/>
                  </a:rPr>
                  <a:t>: Eficiência direta [%];</a:t>
                </a:r>
              </a:p>
              <a:p>
                <a:pPr marL="88900" lvl="2" indent="0">
                  <a:buNone/>
                </a:pPr>
                <a:r>
                  <a:rPr lang="pt-BR" dirty="0">
                    <a:latin typeface="Calibri" panose="020F0502020204030204" pitchFamily="34" charset="0"/>
                  </a:rPr>
                  <a:t>	</a:t>
                </a:r>
                <a:r>
                  <a:rPr lang="el-GR" dirty="0">
                    <a:latin typeface="Mathcad UniMath" panose="02000503020000020003" pitchFamily="50" charset="0"/>
                  </a:rPr>
                  <a:t>η</a:t>
                </a:r>
                <a:r>
                  <a:rPr lang="pt-BR" dirty="0">
                    <a:latin typeface="Mathcad UniMath" panose="02000503020000020003" pitchFamily="50" charset="0"/>
                  </a:rPr>
                  <a:t>2 </a:t>
                </a:r>
                <a:r>
                  <a:rPr lang="pt-BR" dirty="0">
                    <a:latin typeface="Calibri" panose="020F0502020204030204" pitchFamily="34" charset="0"/>
                  </a:rPr>
                  <a:t>: Eficiência reversa [%];</a:t>
                </a:r>
              </a:p>
              <a:p>
                <a:pPr marL="88900" lvl="2" indent="0">
                  <a:buFont typeface="Arial" panose="020B0604020202020204" pitchFamily="34" charset="0"/>
                  <a:buNone/>
                </a:pPr>
                <a:r>
                  <a:rPr lang="pt-BR" dirty="0">
                    <a:latin typeface="Calibri" panose="020F0502020204030204" pitchFamily="34" charset="0"/>
                  </a:rPr>
                  <a:t>	</a:t>
                </a:r>
              </a:p>
              <a:p>
                <a:pPr marL="88900" lvl="2" indent="0">
                  <a:buFont typeface="Arial" panose="020B0604020202020204" pitchFamily="34" charset="0"/>
                  <a:buNone/>
                </a:pPr>
                <a:endParaRPr lang="pt-BR" dirty="0">
                  <a:latin typeface="Calibri" panose="020F0502020204030204" pitchFamily="34" charset="0"/>
                </a:endParaRPr>
              </a:p>
              <a:p>
                <a:pPr marL="914400" lvl="2" indent="0">
                  <a:buFont typeface="Arial" panose="020B0604020202020204" pitchFamily="34" charset="0"/>
                  <a:buNone/>
                </a:pPr>
                <a:endParaRPr lang="pt-BR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433" y="1199535"/>
                <a:ext cx="5063611" cy="5201265"/>
              </a:xfrm>
              <a:prstGeom prst="rect">
                <a:avLst/>
              </a:prstGeom>
              <a:blipFill>
                <a:blip r:embed="rId3"/>
                <a:stretch>
                  <a:fillRect t="-246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8661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3171" y="0"/>
            <a:ext cx="3884874" cy="906449"/>
          </a:xfrm>
        </p:spPr>
        <p:txBody>
          <a:bodyPr/>
          <a:lstStyle/>
          <a:p>
            <a:r>
              <a:rPr lang="pt-BR" dirty="0"/>
              <a:t>Fuso de Esferas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031226" y="1686230"/>
                <a:ext cx="4002061" cy="4006904"/>
              </a:xfrm>
            </p:spPr>
            <p:txBody>
              <a:bodyPr/>
              <a:lstStyle/>
              <a:p>
                <a:r>
                  <a:rPr lang="pt-BR" dirty="0"/>
                  <a:t>Principal Vantagem:</a:t>
                </a:r>
              </a:p>
              <a:p>
                <a:r>
                  <a:rPr lang="pt-BR" sz="4000" dirty="0">
                    <a:latin typeface="Mathcad UniMath" panose="02000503020000020003" pitchFamily="50" charset="0"/>
                  </a:rPr>
                  <a:t>⇒</a:t>
                </a:r>
                <a:r>
                  <a:rPr lang="pt-BR" sz="4000" dirty="0"/>
                  <a:t>EFICIÊNCIA</a:t>
                </a:r>
              </a:p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atan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𝑃h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pt-BR" dirty="0"/>
              </a:p>
              <a:p>
                <a:r>
                  <a:rPr lang="pt-BR" sz="2400" dirty="0"/>
                  <a:t>Onde:</a:t>
                </a:r>
              </a:p>
              <a:p>
                <a:r>
                  <a:rPr lang="pt-BR" sz="2400" i="1" dirty="0">
                    <a:latin typeface="Mathcad UniMath" panose="02000503020000020003" pitchFamily="50" charset="0"/>
                  </a:rPr>
                  <a:t>λ</a:t>
                </a:r>
                <a:r>
                  <a:rPr lang="pt-BR" sz="2400" dirty="0">
                    <a:latin typeface="Mathcad UniMath" panose="02000503020000020003" pitchFamily="50" charset="0"/>
                  </a:rPr>
                  <a:t>: Passo da hélice</a:t>
                </a:r>
              </a:p>
              <a:p>
                <a:r>
                  <a:rPr lang="pt-BR" sz="2400" i="1" dirty="0" err="1">
                    <a:latin typeface="Mathcad UniMath" panose="02000503020000020003" pitchFamily="50" charset="0"/>
                  </a:rPr>
                  <a:t>Ph</a:t>
                </a:r>
                <a:r>
                  <a:rPr lang="pt-BR" sz="2400" dirty="0">
                    <a:latin typeface="Mathcad UniMath" panose="02000503020000020003" pitchFamily="50" charset="0"/>
                  </a:rPr>
                  <a:t>: Passo do fuso</a:t>
                </a:r>
              </a:p>
              <a:p>
                <a:r>
                  <a:rPr lang="pt-BR" sz="2400" i="1" dirty="0" err="1">
                    <a:latin typeface="Mathcad UniMath" panose="02000503020000020003" pitchFamily="50" charset="0"/>
                  </a:rPr>
                  <a:t>d</a:t>
                </a:r>
                <a:r>
                  <a:rPr lang="pt-BR" sz="2400" i="1" baseline="-25000" dirty="0" err="1">
                    <a:latin typeface="Mathcad UniMath" panose="02000503020000020003" pitchFamily="50" charset="0"/>
                  </a:rPr>
                  <a:t>p</a:t>
                </a:r>
                <a:r>
                  <a:rPr lang="pt-BR" sz="2400" dirty="0">
                    <a:latin typeface="Mathcad UniMath" panose="02000503020000020003" pitchFamily="50" charset="0"/>
                  </a:rPr>
                  <a:t>: Diâmetro primitivo</a:t>
                </a: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31226" y="1686230"/>
                <a:ext cx="4002061" cy="4006904"/>
              </a:xfrm>
              <a:blipFill>
                <a:blip r:embed="rId2"/>
                <a:stretch>
                  <a:fillRect l="-4871" t="-25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504" y="906448"/>
            <a:ext cx="4317664" cy="595155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3287" y="1219200"/>
            <a:ext cx="4038514" cy="563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10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572" y="143345"/>
            <a:ext cx="3662238" cy="692398"/>
          </a:xfrm>
        </p:spPr>
        <p:txBody>
          <a:bodyPr>
            <a:normAutofit fontScale="90000"/>
          </a:bodyPr>
          <a:lstStyle/>
          <a:p>
            <a:r>
              <a:rPr lang="pt-BR" dirty="0"/>
              <a:t>Fuso de esferas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23573" y="835741"/>
                <a:ext cx="6218233" cy="5751872"/>
              </a:xfrm>
            </p:spPr>
            <p:txBody>
              <a:bodyPr>
                <a:normAutofit/>
              </a:bodyPr>
              <a:lstStyle/>
              <a:p>
                <a:r>
                  <a:rPr lang="pt-BR" dirty="0"/>
                  <a:t>Dinâmica do movimento em aceleração:</a:t>
                </a:r>
              </a:p>
              <a:p>
                <a:endParaRPr lang="pt-BR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𝑅𝐹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pt-BR" b="0" dirty="0"/>
              </a:p>
              <a:p>
                <a:pPr marL="457200" lvl="1" indent="0">
                  <a:buNone/>
                </a:pPr>
                <a:r>
                  <a:rPr lang="pt-BR" dirty="0"/>
                  <a:t>Onde:</a:t>
                </a:r>
              </a:p>
              <a:p>
                <a:pPr marL="457200" lvl="1" indent="0">
                  <a:buNone/>
                </a:pPr>
                <a:r>
                  <a:rPr lang="pt-BR" dirty="0"/>
                  <a:t>	</a:t>
                </a:r>
                <a:r>
                  <a:rPr lang="pt-BR" i="1" dirty="0" err="1"/>
                  <a:t>T</a:t>
                </a:r>
                <a:r>
                  <a:rPr lang="pt-BR" i="1" baseline="-25000" dirty="0" err="1"/>
                  <a:t>j</a:t>
                </a:r>
                <a:r>
                  <a:rPr lang="pt-BR" dirty="0"/>
                  <a:t>: Torque devido a inércia</a:t>
                </a:r>
              </a:p>
              <a:p>
                <a:pPr marL="457200" lvl="1" indent="0">
                  <a:buNone/>
                </a:pPr>
                <a:r>
                  <a:rPr lang="pt-BR" dirty="0"/>
                  <a:t>	</a:t>
                </a:r>
                <a:r>
                  <a:rPr lang="pt-BR" i="1" dirty="0"/>
                  <a:t>J</a:t>
                </a:r>
                <a:r>
                  <a:rPr lang="pt-BR" i="1" baseline="-25000" dirty="0"/>
                  <a:t>RF</a:t>
                </a:r>
                <a:r>
                  <a:rPr lang="pt-BR" dirty="0"/>
                  <a:t>: Inércia refletida no fuso</a:t>
                </a:r>
              </a:p>
              <a:p>
                <a:pPr marL="457200" lvl="1" indent="0">
                  <a:buNone/>
                </a:pPr>
                <a:r>
                  <a:rPr lang="pt-BR" b="0" dirty="0"/>
                  <a:t>	</a:t>
                </a:r>
                <a:r>
                  <a:rPr lang="el-GR" b="0" i="1" dirty="0">
                    <a:latin typeface="Mathcad UniMath" panose="02000503020000020003" pitchFamily="50" charset="0"/>
                  </a:rPr>
                  <a:t>α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: Aceleração angular no fuso</a:t>
                </a:r>
              </a:p>
              <a:p>
                <a:pPr marL="457200" lvl="1" indent="0">
                  <a:buNone/>
                </a:pPr>
                <a:endParaRPr lang="pt-BR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𝑅𝐹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𝑅𝑡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  <a:p>
                <a:pPr marL="457200" lvl="1" indent="0">
                  <a:buNone/>
                </a:pPr>
                <a:endParaRPr lang="pt-BR" dirty="0"/>
              </a:p>
              <a:p>
                <a:pPr marL="457200" lvl="1" indent="0">
                  <a:buNone/>
                </a:pPr>
                <a:r>
                  <a:rPr lang="pt-BR" dirty="0"/>
                  <a:t>	</a:t>
                </a:r>
                <a:r>
                  <a:rPr lang="pt-BR" i="1" dirty="0"/>
                  <a:t>J</a:t>
                </a:r>
                <a:r>
                  <a:rPr lang="pt-BR" i="1" baseline="-25000" dirty="0"/>
                  <a:t>F</a:t>
                </a:r>
                <a:r>
                  <a:rPr lang="pt-BR" dirty="0"/>
                  <a:t>: Inércia do fuso</a:t>
                </a:r>
              </a:p>
              <a:p>
                <a:pPr marL="457200" lvl="1" indent="0">
                  <a:buNone/>
                </a:pPr>
                <a:r>
                  <a:rPr lang="pt-BR" dirty="0"/>
                  <a:t>	</a:t>
                </a:r>
                <a:r>
                  <a:rPr lang="pt-BR" i="1" dirty="0"/>
                  <a:t>M</a:t>
                </a:r>
                <a:r>
                  <a:rPr lang="pt-BR" dirty="0"/>
                  <a:t>: Massa transportada pelo fuso</a:t>
                </a:r>
              </a:p>
              <a:p>
                <a:pPr marL="914400" lvl="2" indent="0" algn="ctr">
                  <a:buNone/>
                </a:pPr>
                <a:endParaRPr lang="pt-BR" dirty="0"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573" y="835741"/>
                <a:ext cx="6218233" cy="5751872"/>
              </a:xfrm>
              <a:blipFill>
                <a:blip r:embed="rId2"/>
                <a:stretch>
                  <a:fillRect l="-1765" t="-1695" r="-205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6715433" y="1199535"/>
                <a:ext cx="5063611" cy="19074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𝑅𝑃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</m:oMath>
                  </m:oMathPara>
                </a14:m>
                <a:endParaRPr lang="pt-BR" dirty="0">
                  <a:latin typeface="Calibri" panose="020F0502020204030204" pitchFamily="34" charset="0"/>
                </a:endParaRPr>
              </a:p>
              <a:p>
                <a:pPr marL="88900" lvl="2" indent="0">
                  <a:buFont typeface="Arial" panose="020B0604020202020204" pitchFamily="34" charset="0"/>
                  <a:buNone/>
                </a:pPr>
                <a:r>
                  <a:rPr lang="pt-BR" dirty="0">
                    <a:latin typeface="Calibri" panose="020F0502020204030204" pitchFamily="34" charset="0"/>
                  </a:rPr>
                  <a:t>	</a:t>
                </a:r>
              </a:p>
              <a:p>
                <a:pPr marL="88900" lvl="2" indent="0">
                  <a:buFont typeface="Arial" panose="020B0604020202020204" pitchFamily="34" charset="0"/>
                  <a:buNone/>
                </a:pPr>
                <a:r>
                  <a:rPr lang="pt-BR" dirty="0">
                    <a:latin typeface="Calibri" panose="020F0502020204030204" pitchFamily="34" charset="0"/>
                  </a:rPr>
                  <a:t>Onde:</a:t>
                </a:r>
              </a:p>
              <a:p>
                <a:pPr marL="88900" lvl="2" indent="0">
                  <a:buFont typeface="Arial" panose="020B0604020202020204" pitchFamily="34" charset="0"/>
                  <a:buNone/>
                </a:pPr>
                <a:r>
                  <a:rPr lang="pt-BR" dirty="0">
                    <a:latin typeface="Calibri" panose="020F0502020204030204" pitchFamily="34" charset="0"/>
                  </a:rPr>
                  <a:t>	</a:t>
                </a:r>
                <a:r>
                  <a:rPr lang="pt-BR" i="1" dirty="0" err="1">
                    <a:latin typeface="Calibri" panose="020F0502020204030204" pitchFamily="34" charset="0"/>
                  </a:rPr>
                  <a:t>T</a:t>
                </a:r>
                <a:r>
                  <a:rPr lang="pt-BR" i="1" baseline="-25000" dirty="0" err="1">
                    <a:latin typeface="Calibri" panose="020F0502020204030204" pitchFamily="34" charset="0"/>
                  </a:rPr>
                  <a:t>p</a:t>
                </a:r>
                <a:r>
                  <a:rPr lang="pt-BR" dirty="0">
                    <a:latin typeface="Calibri" panose="020F0502020204030204" pitchFamily="34" charset="0"/>
                  </a:rPr>
                  <a:t>: Torque de Pico	</a:t>
                </a:r>
              </a:p>
              <a:p>
                <a:pPr marL="88900" lvl="2" indent="0">
                  <a:buFont typeface="Arial" panose="020B0604020202020204" pitchFamily="34" charset="0"/>
                  <a:buNone/>
                </a:pPr>
                <a:endParaRPr lang="pt-BR" dirty="0">
                  <a:latin typeface="Calibri" panose="020F0502020204030204" pitchFamily="34" charset="0"/>
                </a:endParaRPr>
              </a:p>
              <a:p>
                <a:pPr marL="914400" lvl="2" indent="0">
                  <a:buFont typeface="Arial" panose="020B0604020202020204" pitchFamily="34" charset="0"/>
                  <a:buNone/>
                </a:pPr>
                <a:endParaRPr lang="pt-BR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433" y="1199535"/>
                <a:ext cx="5063611" cy="19074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7295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572" y="143345"/>
            <a:ext cx="3662238" cy="692398"/>
          </a:xfrm>
        </p:spPr>
        <p:txBody>
          <a:bodyPr>
            <a:normAutofit fontScale="90000"/>
          </a:bodyPr>
          <a:lstStyle/>
          <a:p>
            <a:r>
              <a:rPr lang="pt-BR" dirty="0"/>
              <a:t>Fuso de esferas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23573" y="835741"/>
                <a:ext cx="6218233" cy="575187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pt-BR" dirty="0"/>
                  <a:t>Limites de carga compressiva:</a:t>
                </a:r>
              </a:p>
              <a:p>
                <a:pPr lvl="1"/>
                <a:r>
                  <a:rPr lang="pt-BR" dirty="0"/>
                  <a:t>Quanto a </a:t>
                </a:r>
                <a:r>
                  <a:rPr lang="pt-BR" dirty="0" err="1"/>
                  <a:t>Flambagem</a:t>
                </a:r>
                <a:endParaRPr lang="pt-BR" dirty="0"/>
              </a:p>
              <a:p>
                <a:endParaRPr lang="pt-BR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𝐹𝑙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sSubSup>
                            <m:sSub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𝐹𝑠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b="0" dirty="0"/>
              </a:p>
              <a:p>
                <a:pPr marL="457200" lvl="1" indent="0">
                  <a:buNone/>
                </a:pPr>
                <a:r>
                  <a:rPr lang="pt-BR" dirty="0"/>
                  <a:t>Onde:</a:t>
                </a:r>
              </a:p>
              <a:p>
                <a:pPr marL="1254125" lvl="1" indent="-450850">
                  <a:buNone/>
                  <a:tabLst>
                    <a:tab pos="1254125" algn="l"/>
                  </a:tabLst>
                </a:pPr>
                <a:r>
                  <a:rPr lang="pt-BR" dirty="0" err="1"/>
                  <a:t>F</a:t>
                </a:r>
                <a:r>
                  <a:rPr lang="pt-BR" i="1" baseline="-25000" dirty="0" err="1"/>
                  <a:t>Fl</a:t>
                </a:r>
                <a:r>
                  <a:rPr lang="pt-BR" dirty="0"/>
                  <a:t>:	Força compressiva segura quanto a </a:t>
                </a:r>
                <a:r>
                  <a:rPr lang="pt-BR" dirty="0" err="1"/>
                  <a:t>Flambagem</a:t>
                </a:r>
                <a:endParaRPr lang="pt-BR" dirty="0"/>
              </a:p>
              <a:p>
                <a:pPr marL="1254125" lvl="1" indent="-450850">
                  <a:buNone/>
                  <a:tabLst>
                    <a:tab pos="1254125" algn="l"/>
                  </a:tabLst>
                </a:pPr>
                <a:r>
                  <a:rPr lang="pt-BR" i="1" dirty="0"/>
                  <a:t>E</a:t>
                </a:r>
                <a:r>
                  <a:rPr lang="pt-BR" dirty="0"/>
                  <a:t>:	Módulo de elasticidade do material</a:t>
                </a:r>
              </a:p>
              <a:p>
                <a:pPr marL="1254125" lvl="1" indent="-450850">
                  <a:buNone/>
                  <a:tabLst>
                    <a:tab pos="1254125" algn="l"/>
                  </a:tabLst>
                </a:pPr>
                <a:r>
                  <a:rPr lang="pt-BR" i="1" dirty="0"/>
                  <a:t>I</a:t>
                </a:r>
                <a:r>
                  <a:rPr lang="pt-BR" dirty="0"/>
                  <a:t>:	Momento de inércia resistente do fuso</a:t>
                </a:r>
              </a:p>
              <a:p>
                <a:pPr marL="1254125" lvl="1" indent="-450850">
                  <a:buNone/>
                  <a:tabLst>
                    <a:tab pos="1254125" algn="l"/>
                  </a:tabLst>
                </a:pPr>
                <a:r>
                  <a:rPr lang="pt-BR" dirty="0" err="1"/>
                  <a:t>L</a:t>
                </a:r>
                <a:r>
                  <a:rPr lang="pt-BR" baseline="-25000" dirty="0" err="1"/>
                  <a:t>b</a:t>
                </a:r>
                <a:r>
                  <a:rPr lang="pt-BR" dirty="0"/>
                  <a:t>:	Distância entre apoios</a:t>
                </a:r>
              </a:p>
              <a:p>
                <a:pPr marL="1254125" lvl="1" indent="-450850">
                  <a:buNone/>
                  <a:tabLst>
                    <a:tab pos="1254125" algn="l"/>
                  </a:tabLst>
                </a:pPr>
                <a:r>
                  <a:rPr lang="pt-BR" dirty="0"/>
                  <a:t>FS</a:t>
                </a:r>
                <a:r>
                  <a:rPr lang="pt-BR" baseline="-25000" dirty="0"/>
                  <a:t>F</a:t>
                </a:r>
                <a:r>
                  <a:rPr lang="pt-BR" dirty="0"/>
                  <a:t>:	Fator de segurança para </a:t>
                </a:r>
                <a:r>
                  <a:rPr lang="pt-BR" dirty="0" err="1"/>
                  <a:t>Flambagem</a:t>
                </a:r>
                <a:endParaRPr lang="pt-BR" dirty="0"/>
              </a:p>
              <a:p>
                <a:pPr marL="1254125" lvl="1" indent="-450850">
                  <a:buNone/>
                  <a:tabLst>
                    <a:tab pos="1254125" algn="l"/>
                  </a:tabLst>
                </a:pPr>
                <a:r>
                  <a:rPr lang="el-GR" dirty="0">
                    <a:latin typeface="Calibri" panose="020F0502020204030204" pitchFamily="34" charset="0"/>
                  </a:rPr>
                  <a:t>Κ</a:t>
                </a:r>
                <a:r>
                  <a:rPr lang="el-GR" baseline="-25000" dirty="0">
                    <a:latin typeface="Calibri" panose="020F0502020204030204" pitchFamily="34" charset="0"/>
                  </a:rPr>
                  <a:t>1</a:t>
                </a:r>
                <a:r>
                  <a:rPr lang="pt-BR" dirty="0">
                    <a:latin typeface="Calibri" panose="020F0502020204030204" pitchFamily="34" charset="0"/>
                  </a:rPr>
                  <a:t>:	Conforme a tabela do catálogo da THK:</a:t>
                </a:r>
                <a:endParaRPr lang="pt-BR" dirty="0"/>
              </a:p>
              <a:p>
                <a:pPr marL="1347788" lvl="2" indent="0">
                  <a:buNone/>
                </a:pPr>
                <a:r>
                  <a:rPr lang="pt-BR" dirty="0">
                    <a:latin typeface="Calibri" panose="020F0502020204030204" pitchFamily="34" charset="0"/>
                  </a:rPr>
                  <a:t>Fixo – livre:	</a:t>
                </a:r>
                <a:r>
                  <a:rPr lang="el-GR" dirty="0">
                    <a:latin typeface="Calibri" panose="020F0502020204030204" pitchFamily="34" charset="0"/>
                  </a:rPr>
                  <a:t>κ</a:t>
                </a:r>
                <a:r>
                  <a:rPr lang="el-GR" baseline="-25000" dirty="0">
                    <a:latin typeface="Calibri" panose="020F0502020204030204" pitchFamily="34" charset="0"/>
                  </a:rPr>
                  <a:t>1</a:t>
                </a:r>
                <a:r>
                  <a:rPr lang="el-GR" dirty="0">
                    <a:latin typeface="Calibri" panose="020F0502020204030204" pitchFamily="34" charset="0"/>
                  </a:rPr>
                  <a:t>=0.25</a:t>
                </a:r>
              </a:p>
              <a:p>
                <a:pPr marL="1347788" lvl="2" indent="0">
                  <a:buNone/>
                </a:pPr>
                <a:r>
                  <a:rPr lang="pt-BR" dirty="0">
                    <a:latin typeface="Calibri" panose="020F0502020204030204" pitchFamily="34" charset="0"/>
                  </a:rPr>
                  <a:t>Fixo – suportado: </a:t>
                </a:r>
                <a:r>
                  <a:rPr lang="el-GR" dirty="0">
                    <a:latin typeface="Calibri" panose="020F0502020204030204" pitchFamily="34" charset="0"/>
                  </a:rPr>
                  <a:t>κ</a:t>
                </a:r>
                <a:r>
                  <a:rPr lang="el-GR" baseline="-25000" dirty="0">
                    <a:latin typeface="Calibri" panose="020F0502020204030204" pitchFamily="34" charset="0"/>
                  </a:rPr>
                  <a:t>1</a:t>
                </a:r>
                <a:r>
                  <a:rPr lang="el-GR" dirty="0">
                    <a:latin typeface="Calibri" panose="020F0502020204030204" pitchFamily="34" charset="0"/>
                  </a:rPr>
                  <a:t>=2</a:t>
                </a:r>
                <a:endParaRPr lang="pt-BR" dirty="0">
                  <a:latin typeface="Calibri" panose="020F0502020204030204" pitchFamily="34" charset="0"/>
                </a:endParaRPr>
              </a:p>
              <a:p>
                <a:pPr marL="1347788" lvl="2" indent="0">
                  <a:buNone/>
                </a:pPr>
                <a:r>
                  <a:rPr lang="pt-BR" dirty="0">
                    <a:latin typeface="Calibri" panose="020F0502020204030204" pitchFamily="34" charset="0"/>
                  </a:rPr>
                  <a:t>Fixo – fixo:	</a:t>
                </a:r>
                <a:r>
                  <a:rPr lang="el-GR" dirty="0">
                    <a:latin typeface="Calibri" panose="020F0502020204030204" pitchFamily="34" charset="0"/>
                  </a:rPr>
                  <a:t>κ</a:t>
                </a:r>
                <a:r>
                  <a:rPr lang="el-GR" baseline="-25000" dirty="0">
                    <a:latin typeface="Calibri" panose="020F0502020204030204" pitchFamily="34" charset="0"/>
                  </a:rPr>
                  <a:t>1</a:t>
                </a:r>
                <a:r>
                  <a:rPr lang="el-GR" dirty="0">
                    <a:latin typeface="Calibri" panose="020F0502020204030204" pitchFamily="34" charset="0"/>
                  </a:rPr>
                  <a:t>=4 </a:t>
                </a:r>
                <a:endParaRPr lang="pt-BR" dirty="0">
                  <a:latin typeface="Calibri" panose="020F0502020204030204" pitchFamily="34" charset="0"/>
                </a:endParaRPr>
              </a:p>
              <a:p>
                <a:pPr marL="1347788" lvl="2" indent="0">
                  <a:buNone/>
                </a:pPr>
                <a:r>
                  <a:rPr lang="pt-BR" dirty="0">
                    <a:latin typeface="Calibri" panose="020F0502020204030204" pitchFamily="34" charset="0"/>
                  </a:rPr>
                  <a:t>Dados do catálogo da THK</a:t>
                </a:r>
              </a:p>
              <a:p>
                <a:pPr marL="457200" lvl="1" indent="0">
                  <a:buNone/>
                </a:pPr>
                <a:r>
                  <a:rPr lang="pt-BR" dirty="0"/>
                  <a:t>	</a:t>
                </a:r>
                <a:endParaRPr lang="pt-BR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573" y="835741"/>
                <a:ext cx="6218233" cy="5751872"/>
              </a:xfrm>
              <a:blipFill>
                <a:blip r:embed="rId2"/>
                <a:stretch>
                  <a:fillRect l="-1471" t="-264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6723315" y="1254714"/>
                <a:ext cx="5063611" cy="25211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lnSpc>
                    <a:spcPct val="70000"/>
                  </a:lnSpc>
                </a:pPr>
                <a:r>
                  <a:rPr lang="pt-BR" sz="2200" dirty="0"/>
                  <a:t>Quanto a máxima tensão normal</a:t>
                </a:r>
              </a:p>
              <a:p>
                <a:pPr marL="457200" lvl="1" indent="0">
                  <a:buNone/>
                </a:pPr>
                <a:endParaRPr lang="pt-BR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t-BR" dirty="0">
                  <a:latin typeface="Calibri" panose="020F0502020204030204" pitchFamily="34" charset="0"/>
                </a:endParaRPr>
              </a:p>
              <a:p>
                <a:pPr marL="88900" lvl="2" indent="0">
                  <a:buFont typeface="Arial" panose="020B0604020202020204" pitchFamily="34" charset="0"/>
                  <a:buNone/>
                </a:pPr>
                <a:r>
                  <a:rPr lang="pt-BR" dirty="0">
                    <a:latin typeface="Calibri" panose="020F0502020204030204" pitchFamily="34" charset="0"/>
                  </a:rPr>
                  <a:t>	</a:t>
                </a:r>
              </a:p>
              <a:p>
                <a:pPr marL="88900" lvl="2" indent="0">
                  <a:buFont typeface="Arial" panose="020B0604020202020204" pitchFamily="34" charset="0"/>
                  <a:buNone/>
                </a:pPr>
                <a:r>
                  <a:rPr lang="pt-BR" dirty="0">
                    <a:latin typeface="Calibri" panose="020F0502020204030204" pitchFamily="34" charset="0"/>
                  </a:rPr>
                  <a:t>Onde:</a:t>
                </a:r>
              </a:p>
              <a:p>
                <a:pPr marL="88900" lvl="2" indent="0">
                  <a:buFont typeface="Arial" panose="020B0604020202020204" pitchFamily="34" charset="0"/>
                  <a:buNone/>
                </a:pPr>
                <a:r>
                  <a:rPr lang="pt-BR" dirty="0">
                    <a:latin typeface="Calibri" panose="020F0502020204030204" pitchFamily="34" charset="0"/>
                  </a:rPr>
                  <a:t>	</a:t>
                </a:r>
                <a:r>
                  <a:rPr lang="el-GR" dirty="0">
                    <a:latin typeface="Calibri" panose="020F0502020204030204" pitchFamily="34" charset="0"/>
                  </a:rPr>
                  <a:t>σ</a:t>
                </a:r>
                <a:r>
                  <a:rPr lang="pt-BR" i="1" baseline="-25000" dirty="0">
                    <a:latin typeface="Calibri" panose="020F0502020204030204" pitchFamily="34" charset="0"/>
                  </a:rPr>
                  <a:t>p</a:t>
                </a:r>
                <a:r>
                  <a:rPr lang="pt-BR" dirty="0">
                    <a:latin typeface="Calibri" panose="020F0502020204030204" pitchFamily="34" charset="0"/>
                  </a:rPr>
                  <a:t>: Tensão recomendada [MPa]</a:t>
                </a:r>
              </a:p>
              <a:p>
                <a:pPr marL="88900" lvl="2" indent="0">
                  <a:buFont typeface="Arial" panose="020B0604020202020204" pitchFamily="34" charset="0"/>
                  <a:buNone/>
                </a:pPr>
                <a:r>
                  <a:rPr lang="pt-BR" dirty="0">
                    <a:latin typeface="Calibri" panose="020F0502020204030204" pitchFamily="34" charset="0"/>
                  </a:rPr>
                  <a:t>	A: Área da secção mínima do fuso	</a:t>
                </a:r>
              </a:p>
              <a:p>
                <a:pPr marL="88900" lvl="2" indent="0">
                  <a:buFont typeface="Arial" panose="020B0604020202020204" pitchFamily="34" charset="0"/>
                  <a:buNone/>
                </a:pPr>
                <a:endParaRPr lang="pt-BR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315" y="1254714"/>
                <a:ext cx="5063611" cy="2521127"/>
              </a:xfrm>
              <a:prstGeom prst="rect">
                <a:avLst/>
              </a:prstGeom>
              <a:blipFill>
                <a:blip r:embed="rId3"/>
                <a:stretch>
                  <a:fillRect t="-5085" b="-7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949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572" y="143345"/>
            <a:ext cx="3662238" cy="692398"/>
          </a:xfrm>
        </p:spPr>
        <p:txBody>
          <a:bodyPr>
            <a:normAutofit fontScale="90000"/>
          </a:bodyPr>
          <a:lstStyle/>
          <a:p>
            <a:r>
              <a:rPr lang="pt-BR" dirty="0"/>
              <a:t>Fuso de esferas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65081" y="982170"/>
            <a:ext cx="5762297" cy="941223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Limite de comprimento de acordo com o diâmetro do fuso e a carga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>
                <a:latin typeface="Mathcad UniMath" panose="02000503020000020003" pitchFamily="50" charset="0"/>
              </a:rPr>
              <a:t> ⇒ </a:t>
            </a:r>
            <a:r>
              <a:rPr lang="pt-BR" dirty="0"/>
              <a:t>Ábaco do fabricante THK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218" y="0"/>
            <a:ext cx="5766782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857" y="3767793"/>
            <a:ext cx="3695700" cy="14478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857" y="5255694"/>
            <a:ext cx="3569555" cy="1375810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771857" y="2095238"/>
            <a:ext cx="3085340" cy="1651520"/>
            <a:chOff x="771857" y="2095238"/>
            <a:chExt cx="3085340" cy="1651520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1857" y="2095238"/>
              <a:ext cx="3085340" cy="1651520"/>
            </a:xfrm>
            <a:prstGeom prst="rect">
              <a:avLst/>
            </a:prstGeom>
          </p:spPr>
        </p:pic>
        <p:sp>
          <p:nvSpPr>
            <p:cNvPr id="11" name="Retângulo 10"/>
            <p:cNvSpPr/>
            <p:nvPr/>
          </p:nvSpPr>
          <p:spPr>
            <a:xfrm>
              <a:off x="2688021" y="2262351"/>
              <a:ext cx="1169176" cy="5595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373655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572" y="143345"/>
            <a:ext cx="3662238" cy="692398"/>
          </a:xfrm>
        </p:spPr>
        <p:txBody>
          <a:bodyPr>
            <a:normAutofit fontScale="90000"/>
          </a:bodyPr>
          <a:lstStyle/>
          <a:p>
            <a:r>
              <a:rPr lang="pt-BR" dirty="0"/>
              <a:t>Fuso de esferas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23573" y="835741"/>
                <a:ext cx="6218233" cy="5751872"/>
              </a:xfrm>
            </p:spPr>
            <p:txBody>
              <a:bodyPr>
                <a:normAutofit/>
              </a:bodyPr>
              <a:lstStyle/>
              <a:p>
                <a:r>
                  <a:rPr lang="pt-BR" dirty="0"/>
                  <a:t>Vida do fuso:</a:t>
                </a:r>
              </a:p>
              <a:p>
                <a:endParaRPr lang="pt-BR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pt-BR" b="0" dirty="0"/>
              </a:p>
              <a:p>
                <a:pPr marL="457200" lvl="1" indent="0">
                  <a:buNone/>
                </a:pPr>
                <a:r>
                  <a:rPr lang="pt-BR" dirty="0"/>
                  <a:t>Onde:</a:t>
                </a:r>
              </a:p>
              <a:p>
                <a:pPr marL="1254125" lvl="1" indent="-450850">
                  <a:buNone/>
                  <a:tabLst>
                    <a:tab pos="1254125" algn="l"/>
                  </a:tabLst>
                </a:pPr>
                <a:r>
                  <a:rPr lang="pt-BR" dirty="0"/>
                  <a:t>L:	Vida do Fuso em numero de revoluções</a:t>
                </a:r>
              </a:p>
              <a:p>
                <a:pPr marL="1254125" lvl="1" indent="-450850">
                  <a:buNone/>
                  <a:tabLst>
                    <a:tab pos="1254125" algn="l"/>
                  </a:tabLst>
                </a:pPr>
                <a:r>
                  <a:rPr lang="pt-BR" i="1" dirty="0"/>
                  <a:t>C</a:t>
                </a:r>
                <a:r>
                  <a:rPr lang="pt-BR" i="1" baseline="-25000" dirty="0"/>
                  <a:t>a</a:t>
                </a:r>
                <a:r>
                  <a:rPr lang="pt-BR" dirty="0"/>
                  <a:t>:	Carga axial dinâmica da castanha, conforme catálogo</a:t>
                </a:r>
              </a:p>
              <a:p>
                <a:pPr marL="1254125" lvl="1" indent="-450850">
                  <a:buNone/>
                  <a:tabLst>
                    <a:tab pos="1254125" algn="l"/>
                  </a:tabLst>
                </a:pPr>
                <a:r>
                  <a:rPr lang="pt-BR" i="1" dirty="0" err="1"/>
                  <a:t>F</a:t>
                </a:r>
                <a:r>
                  <a:rPr lang="pt-BR" i="1" baseline="-25000" dirty="0" err="1"/>
                  <a:t>a</a:t>
                </a:r>
                <a:r>
                  <a:rPr lang="pt-BR" dirty="0"/>
                  <a:t>:	Força axial equivalente do percurso</a:t>
                </a:r>
              </a:p>
              <a:p>
                <a:pPr marL="1254125" lvl="1" indent="-450850">
                  <a:buNone/>
                  <a:tabLst>
                    <a:tab pos="1254125" algn="l"/>
                  </a:tabLst>
                </a:pPr>
                <a:r>
                  <a:rPr lang="pt-BR" i="1" dirty="0" err="1"/>
                  <a:t>f</a:t>
                </a:r>
                <a:r>
                  <a:rPr lang="pt-BR" i="1" baseline="-25000" dirty="0" err="1"/>
                  <a:t>s</a:t>
                </a:r>
                <a:r>
                  <a:rPr lang="pt-BR" dirty="0"/>
                  <a:t>:	Fator de serviço conforme a tabela do fabricante THK</a:t>
                </a:r>
              </a:p>
              <a:p>
                <a:pPr marL="1254125" lvl="1" indent="-450850">
                  <a:buNone/>
                  <a:tabLst>
                    <a:tab pos="1254125" algn="l"/>
                  </a:tabLst>
                </a:pPr>
                <a:r>
                  <a:rPr lang="pt-BR" dirty="0"/>
                  <a:t>	</a:t>
                </a:r>
                <a:endParaRPr lang="pt-BR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573" y="835741"/>
                <a:ext cx="6218233" cy="5751872"/>
              </a:xfrm>
              <a:blipFill>
                <a:blip r:embed="rId2"/>
                <a:stretch>
                  <a:fillRect l="-1765" t="-1695" r="-8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839890"/>
              </p:ext>
            </p:extLst>
          </p:nvPr>
        </p:nvGraphicFramePr>
        <p:xfrm>
          <a:off x="6802819" y="1406196"/>
          <a:ext cx="4381938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0646">
                  <a:extLst>
                    <a:ext uri="{9D8B030D-6E8A-4147-A177-3AD203B41FA5}">
                      <a16:colId xmlns:a16="http://schemas.microsoft.com/office/drawing/2014/main" val="1777772050"/>
                    </a:ext>
                  </a:extLst>
                </a:gridCol>
                <a:gridCol w="1928941">
                  <a:extLst>
                    <a:ext uri="{9D8B030D-6E8A-4147-A177-3AD203B41FA5}">
                      <a16:colId xmlns:a16="http://schemas.microsoft.com/office/drawing/2014/main" val="4155512122"/>
                    </a:ext>
                  </a:extLst>
                </a:gridCol>
                <a:gridCol w="992351">
                  <a:extLst>
                    <a:ext uri="{9D8B030D-6E8A-4147-A177-3AD203B41FA5}">
                      <a16:colId xmlns:a16="http://schemas.microsoft.com/office/drawing/2014/main" val="3699623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Vibrações/</a:t>
                      </a:r>
                    </a:p>
                    <a:p>
                      <a:pPr algn="ctr"/>
                      <a:r>
                        <a:rPr lang="pt-BR" dirty="0"/>
                        <a:t>Impactos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Velocidade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F</a:t>
                      </a:r>
                      <a:r>
                        <a:rPr lang="pt-BR" baseline="-25000" dirty="0" err="1"/>
                        <a:t>s</a:t>
                      </a:r>
                      <a:endParaRPr lang="pt-BR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613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Nulas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Muito lenta:</a:t>
                      </a:r>
                      <a:r>
                        <a:rPr lang="pt-BR" baseline="0" dirty="0"/>
                        <a:t> V</a:t>
                      </a:r>
                      <a:r>
                        <a:rPr lang="pt-BR" baseline="0" dirty="0">
                          <a:latin typeface="Mathcad UniMath" panose="02000503020000020003" pitchFamily="50" charset="0"/>
                        </a:rPr>
                        <a:t>≦</a:t>
                      </a:r>
                      <a:r>
                        <a:rPr lang="pt-BR" baseline="0" dirty="0">
                          <a:latin typeface="Calibri" panose="020F0502020204030204" pitchFamily="34" charset="0"/>
                        </a:rPr>
                        <a:t>250 mm/s</a:t>
                      </a:r>
                      <a:endParaRPr lang="pt-B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 a 1,2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471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Fracas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Lenta:</a:t>
                      </a:r>
                      <a:br>
                        <a:rPr lang="pt-BR" dirty="0"/>
                      </a:br>
                      <a:r>
                        <a:rPr lang="pt-BR" dirty="0"/>
                        <a:t>250 &lt; V </a:t>
                      </a:r>
                      <a:r>
                        <a:rPr lang="pt-BR" baseline="0" dirty="0">
                          <a:latin typeface="Mathcad UniMath" panose="02000503020000020003" pitchFamily="50" charset="0"/>
                        </a:rPr>
                        <a:t>≦ </a:t>
                      </a:r>
                      <a:r>
                        <a:rPr lang="pt-BR" baseline="0" dirty="0">
                          <a:latin typeface="Calibri" panose="020F0502020204030204" pitchFamily="34" charset="0"/>
                        </a:rPr>
                        <a:t>1 m/s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1,2 a 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224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Médias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Media:</a:t>
                      </a:r>
                      <a:br>
                        <a:rPr lang="pt-BR" dirty="0"/>
                      </a:br>
                      <a:r>
                        <a:rPr lang="pt-BR" dirty="0"/>
                        <a:t>1 &lt; V </a:t>
                      </a:r>
                      <a:r>
                        <a:rPr lang="pt-BR" baseline="0" dirty="0">
                          <a:latin typeface="Mathcad UniMath" panose="02000503020000020003" pitchFamily="50" charset="0"/>
                        </a:rPr>
                        <a:t>≦ 2</a:t>
                      </a:r>
                      <a:r>
                        <a:rPr lang="pt-BR" baseline="0" dirty="0">
                          <a:latin typeface="Calibri" panose="020F0502020204030204" pitchFamily="34" charset="0"/>
                        </a:rPr>
                        <a:t> m/s</a:t>
                      </a:r>
                      <a:endParaRPr lang="pt-BR" dirty="0"/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1,5 a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773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Altas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Altas:</a:t>
                      </a:r>
                    </a:p>
                    <a:p>
                      <a:r>
                        <a:rPr lang="pt-BR" dirty="0"/>
                        <a:t>V&gt; 2 m/s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 a 3,5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869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780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009697" cy="856703"/>
          </a:xfrm>
        </p:spPr>
        <p:txBody>
          <a:bodyPr/>
          <a:lstStyle/>
          <a:p>
            <a:r>
              <a:rPr lang="pt-BR" dirty="0"/>
              <a:t>Fuso de esferas: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1221828"/>
            <a:ext cx="5626255" cy="1423050"/>
          </a:xfrm>
        </p:spPr>
        <p:txBody>
          <a:bodyPr/>
          <a:lstStyle/>
          <a:p>
            <a:r>
              <a:rPr lang="pt-BR" dirty="0"/>
              <a:t>Precisão:</a:t>
            </a:r>
          </a:p>
          <a:p>
            <a:pPr lvl="1"/>
            <a:r>
              <a:rPr lang="pt-BR" dirty="0"/>
              <a:t>Eliminação de folgas (</a:t>
            </a:r>
            <a:r>
              <a:rPr lang="pt-BR" dirty="0" err="1"/>
              <a:t>Backlash</a:t>
            </a:r>
            <a:r>
              <a:rPr lang="pt-BR" dirty="0"/>
              <a:t>) por </a:t>
            </a:r>
            <a:r>
              <a:rPr lang="pt-BR" dirty="0" err="1"/>
              <a:t>pré-carga</a:t>
            </a:r>
            <a:r>
              <a:rPr lang="pt-BR" dirty="0"/>
              <a:t>: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368" y="2772697"/>
            <a:ext cx="4621257" cy="320531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454" y="2181553"/>
            <a:ext cx="504825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83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009697" cy="856703"/>
          </a:xfrm>
        </p:spPr>
        <p:txBody>
          <a:bodyPr/>
          <a:lstStyle/>
          <a:p>
            <a:r>
              <a:rPr lang="pt-BR" dirty="0"/>
              <a:t>Fuso de esferas: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1221828"/>
            <a:ext cx="6830962" cy="990430"/>
          </a:xfrm>
        </p:spPr>
        <p:txBody>
          <a:bodyPr/>
          <a:lstStyle/>
          <a:p>
            <a:r>
              <a:rPr lang="pt-BR" dirty="0"/>
              <a:t>Precisão:</a:t>
            </a:r>
          </a:p>
          <a:p>
            <a:pPr lvl="1"/>
            <a:r>
              <a:rPr lang="pt-BR" dirty="0"/>
              <a:t>Eliminação de folgas (</a:t>
            </a:r>
            <a:r>
              <a:rPr lang="pt-BR" dirty="0" err="1"/>
              <a:t>Backlash</a:t>
            </a:r>
            <a:r>
              <a:rPr lang="pt-BR" dirty="0"/>
              <a:t>) por </a:t>
            </a:r>
            <a:r>
              <a:rPr lang="pt-BR" dirty="0" err="1"/>
              <a:t>pré-carga</a:t>
            </a:r>
            <a:r>
              <a:rPr lang="pt-BR" dirty="0"/>
              <a:t>: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334" y="2786719"/>
            <a:ext cx="762952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43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423" y="215349"/>
            <a:ext cx="4009697" cy="856703"/>
          </a:xfrm>
        </p:spPr>
        <p:txBody>
          <a:bodyPr/>
          <a:lstStyle/>
          <a:p>
            <a:r>
              <a:rPr lang="pt-BR" dirty="0"/>
              <a:t>Fuso de esferas: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8984" y="1213738"/>
            <a:ext cx="4238298" cy="2710463"/>
          </a:xfrm>
        </p:spPr>
        <p:txBody>
          <a:bodyPr>
            <a:normAutofit/>
          </a:bodyPr>
          <a:lstStyle/>
          <a:p>
            <a:r>
              <a:rPr lang="pt-BR" dirty="0"/>
              <a:t>Precisão:</a:t>
            </a:r>
          </a:p>
          <a:p>
            <a:pPr lvl="1"/>
            <a:r>
              <a:rPr lang="pt-BR" dirty="0"/>
              <a:t>Eliminação de folgas (</a:t>
            </a:r>
            <a:r>
              <a:rPr lang="pt-BR" dirty="0" err="1"/>
              <a:t>Backlash</a:t>
            </a:r>
            <a:r>
              <a:rPr lang="pt-BR" dirty="0"/>
              <a:t>) por </a:t>
            </a:r>
            <a:r>
              <a:rPr lang="pt-BR" dirty="0" err="1"/>
              <a:t>pré-carga</a:t>
            </a:r>
            <a:r>
              <a:rPr lang="pt-BR" dirty="0"/>
              <a:t>:</a:t>
            </a:r>
          </a:p>
          <a:p>
            <a:pPr lvl="2"/>
            <a:r>
              <a:rPr lang="pt-BR" dirty="0"/>
              <a:t>Dupla porca,</a:t>
            </a:r>
          </a:p>
          <a:p>
            <a:pPr lvl="2"/>
            <a:r>
              <a:rPr lang="pt-BR" dirty="0"/>
              <a:t>Deslocamento entre circuitos</a:t>
            </a:r>
          </a:p>
          <a:p>
            <a:pPr lvl="2"/>
            <a:r>
              <a:rPr lang="pt-BR" dirty="0"/>
              <a:t>Mola entre circuitos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94" y="4065887"/>
            <a:ext cx="4207426" cy="251189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590" y="1072052"/>
            <a:ext cx="4335083" cy="234346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632" y="3932290"/>
            <a:ext cx="3773461" cy="264549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7897" y="4631195"/>
            <a:ext cx="2709686" cy="138127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8700" y="1213738"/>
            <a:ext cx="3138029" cy="160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90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3950110" cy="1325563"/>
          </a:xfrm>
        </p:spPr>
        <p:txBody>
          <a:bodyPr/>
          <a:lstStyle/>
          <a:p>
            <a:r>
              <a:rPr lang="pt-BR" dirty="0"/>
              <a:t>Fusos de Esferas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56743"/>
            <a:ext cx="4308072" cy="2650016"/>
          </a:xfrm>
        </p:spPr>
        <p:txBody>
          <a:bodyPr/>
          <a:lstStyle/>
          <a:p>
            <a:r>
              <a:rPr lang="pt-BR" dirty="0"/>
              <a:t>Baseado na tecnologia de rolamentos.</a:t>
            </a:r>
          </a:p>
          <a:p>
            <a:r>
              <a:rPr lang="pt-BR" dirty="0"/>
              <a:t>Grande variedade:</a:t>
            </a:r>
          </a:p>
          <a:p>
            <a:pPr lvl="1"/>
            <a:r>
              <a:rPr lang="pt-BR" dirty="0"/>
              <a:t>Tamanho</a:t>
            </a:r>
          </a:p>
          <a:p>
            <a:pPr lvl="1"/>
            <a:r>
              <a:rPr lang="pt-BR" dirty="0"/>
              <a:t>Capacidade de carga</a:t>
            </a:r>
          </a:p>
          <a:p>
            <a:pPr lvl="1"/>
            <a:r>
              <a:rPr lang="pt-BR" dirty="0"/>
              <a:t>Velocidade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072" y="0"/>
            <a:ext cx="7883928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06760"/>
            <a:ext cx="4328865" cy="315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55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009697" cy="856703"/>
          </a:xfrm>
        </p:spPr>
        <p:txBody>
          <a:bodyPr/>
          <a:lstStyle/>
          <a:p>
            <a:r>
              <a:rPr lang="pt-BR" dirty="0"/>
              <a:t>Fuso de esferas: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221827"/>
                <a:ext cx="9496098" cy="5336628"/>
              </a:xfrm>
            </p:spPr>
            <p:txBody>
              <a:bodyPr>
                <a:normAutofit/>
              </a:bodyPr>
              <a:lstStyle/>
              <a:p>
                <a:r>
                  <a:rPr lang="pt-BR" dirty="0"/>
                  <a:t>Precisão:</a:t>
                </a:r>
              </a:p>
              <a:p>
                <a:pPr lvl="1"/>
                <a:r>
                  <a:rPr lang="pt-BR" dirty="0"/>
                  <a:t>Eliminação de folgas (</a:t>
                </a:r>
                <a:r>
                  <a:rPr lang="pt-BR" dirty="0" err="1"/>
                  <a:t>Backlash</a:t>
                </a:r>
                <a:r>
                  <a:rPr lang="pt-BR" dirty="0"/>
                  <a:t>) por </a:t>
                </a:r>
                <a:r>
                  <a:rPr lang="pt-BR" dirty="0" err="1"/>
                  <a:t>pré-carga</a:t>
                </a:r>
                <a:r>
                  <a:rPr lang="pt-BR" dirty="0"/>
                  <a:t>:</a:t>
                </a:r>
              </a:p>
              <a:p>
                <a:pPr lvl="2"/>
                <a:r>
                  <a:rPr lang="pt-BR" dirty="0"/>
                  <a:t>Interferência nas esferas</a:t>
                </a:r>
              </a:p>
              <a:p>
                <a:pPr lvl="2"/>
                <a:endParaRPr lang="pt-BR" dirty="0"/>
              </a:p>
              <a:p>
                <a:pPr lvl="1"/>
                <a:endParaRPr lang="pt-BR" dirty="0"/>
              </a:p>
              <a:p>
                <a:pPr lvl="1"/>
                <a:endParaRPr lang="pt-BR" dirty="0"/>
              </a:p>
              <a:p>
                <a:pPr lvl="1"/>
                <a:endParaRPr lang="pt-BR" dirty="0"/>
              </a:p>
              <a:p>
                <a:pPr lvl="1"/>
                <a:endParaRPr lang="pt-BR" dirty="0"/>
              </a:p>
              <a:p>
                <a:pPr lvl="1"/>
                <a:endParaRPr lang="pt-BR" dirty="0"/>
              </a:p>
              <a:p>
                <a:pPr lvl="1"/>
                <a:r>
                  <a:rPr lang="pt-BR" dirty="0"/>
                  <a:t>Considerar no torque um valor adicional do catálogo do fabricante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𝑅𝑃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𝑅𝑡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𝐹𝑎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𝑃𝐶</m:t>
                        </m:r>
                      </m:sub>
                    </m:sSub>
                  </m:oMath>
                </a14:m>
                <a:r>
                  <a:rPr lang="pt-BR" dirty="0"/>
                  <a:t> </a:t>
                </a:r>
              </a:p>
              <a:p>
                <a:pPr marL="457200" lvl="1" indent="0">
                  <a:buNone/>
                </a:pPr>
                <a:r>
                  <a:rPr lang="pt-BR" dirty="0"/>
                  <a:t> Onde:</a:t>
                </a:r>
              </a:p>
              <a:p>
                <a:pPr marL="457200" lvl="1" indent="0">
                  <a:buNone/>
                </a:pPr>
                <a:r>
                  <a:rPr lang="pt-BR" dirty="0"/>
                  <a:t>	T</a:t>
                </a:r>
                <a:r>
                  <a:rPr lang="pt-BR" baseline="-25000" dirty="0"/>
                  <a:t>PC</a:t>
                </a:r>
                <a:r>
                  <a:rPr lang="pt-BR" dirty="0"/>
                  <a:t>: Torque de </a:t>
                </a:r>
                <a:r>
                  <a:rPr lang="pt-BR" dirty="0" err="1"/>
                  <a:t>pré-carga</a:t>
                </a:r>
                <a:r>
                  <a:rPr lang="pt-BR" dirty="0"/>
                  <a:t> [N*m]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221827"/>
                <a:ext cx="9496098" cy="5336628"/>
              </a:xfrm>
              <a:blipFill>
                <a:blip r:embed="rId2"/>
                <a:stretch>
                  <a:fillRect l="-1091" t="-1826" b="-102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660" y="2784161"/>
            <a:ext cx="734377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82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973" y="793476"/>
            <a:ext cx="7904015" cy="55752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009697" cy="856703"/>
          </a:xfrm>
        </p:spPr>
        <p:txBody>
          <a:bodyPr/>
          <a:lstStyle/>
          <a:p>
            <a:r>
              <a:rPr lang="pt-BR" dirty="0"/>
              <a:t>Fuso de esferas: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1221827"/>
            <a:ext cx="9496098" cy="670035"/>
          </a:xfrm>
        </p:spPr>
        <p:txBody>
          <a:bodyPr>
            <a:normAutofit/>
          </a:bodyPr>
          <a:lstStyle/>
          <a:p>
            <a:r>
              <a:rPr lang="pt-BR" dirty="0"/>
              <a:t>Resolução:</a:t>
            </a:r>
          </a:p>
        </p:txBody>
      </p:sp>
    </p:spTree>
    <p:extLst>
      <p:ext uri="{BB962C8B-B14F-4D97-AF65-F5344CB8AC3E}">
        <p14:creationId xmlns:p14="http://schemas.microsoft.com/office/powerpoint/2010/main" val="1234941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009697" cy="856703"/>
          </a:xfrm>
        </p:spPr>
        <p:txBody>
          <a:bodyPr/>
          <a:lstStyle/>
          <a:p>
            <a:r>
              <a:rPr lang="pt-BR" dirty="0"/>
              <a:t>Fuso de esferas: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1221827"/>
            <a:ext cx="9496098" cy="670035"/>
          </a:xfrm>
        </p:spPr>
        <p:txBody>
          <a:bodyPr>
            <a:normAutofit/>
          </a:bodyPr>
          <a:lstStyle/>
          <a:p>
            <a:r>
              <a:rPr lang="pt-BR" dirty="0"/>
              <a:t>Exatidão: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663" y="1688387"/>
            <a:ext cx="790575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93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6035"/>
            <a:ext cx="4009697" cy="856703"/>
          </a:xfrm>
        </p:spPr>
        <p:txBody>
          <a:bodyPr/>
          <a:lstStyle/>
          <a:p>
            <a:r>
              <a:rPr lang="pt-BR" dirty="0"/>
              <a:t>Fuso de esferas: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4741" y="982738"/>
            <a:ext cx="2848898" cy="670035"/>
          </a:xfrm>
        </p:spPr>
        <p:txBody>
          <a:bodyPr>
            <a:normAutofit/>
          </a:bodyPr>
          <a:lstStyle/>
          <a:p>
            <a:r>
              <a:rPr lang="pt-BR" dirty="0"/>
              <a:t>Exatidão: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050" y="161925"/>
            <a:ext cx="8362950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1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8524" y="373007"/>
            <a:ext cx="3702269" cy="943413"/>
          </a:xfrm>
        </p:spPr>
        <p:txBody>
          <a:bodyPr/>
          <a:lstStyle/>
          <a:p>
            <a:r>
              <a:rPr lang="pt-BR" dirty="0"/>
              <a:t>Fuso de esferas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Fabricantes:</a:t>
            </a:r>
          </a:p>
          <a:p>
            <a:pPr lvl="1"/>
            <a:r>
              <a:rPr lang="pt-BR" dirty="0"/>
              <a:t>THK – Japão;</a:t>
            </a:r>
          </a:p>
          <a:p>
            <a:pPr lvl="1"/>
            <a:r>
              <a:rPr lang="pt-BR" dirty="0"/>
              <a:t>NSK – Japão;</a:t>
            </a:r>
          </a:p>
          <a:p>
            <a:pPr lvl="1"/>
            <a:r>
              <a:rPr lang="pt-BR" dirty="0"/>
              <a:t>Bosch </a:t>
            </a:r>
            <a:r>
              <a:rPr lang="pt-BR" dirty="0" err="1"/>
              <a:t>Rexroth</a:t>
            </a:r>
            <a:r>
              <a:rPr lang="pt-BR" dirty="0"/>
              <a:t> – Alemanha;</a:t>
            </a:r>
          </a:p>
          <a:p>
            <a:pPr lvl="1"/>
            <a:r>
              <a:rPr lang="pt-BR" dirty="0"/>
              <a:t>Rosa – Itália;</a:t>
            </a:r>
          </a:p>
          <a:p>
            <a:pPr lvl="1"/>
            <a:r>
              <a:rPr lang="pt-BR" dirty="0"/>
              <a:t>Ipiranga – Espanha;</a:t>
            </a:r>
          </a:p>
          <a:p>
            <a:pPr lvl="1"/>
            <a:r>
              <a:rPr lang="pt-BR" dirty="0" err="1"/>
              <a:t>Korta</a:t>
            </a:r>
            <a:r>
              <a:rPr lang="pt-BR" dirty="0"/>
              <a:t> – </a:t>
            </a:r>
            <a:r>
              <a:rPr lang="pt-BR" dirty="0" err="1"/>
              <a:t>Espenha</a:t>
            </a:r>
            <a:r>
              <a:rPr lang="pt-BR" dirty="0"/>
              <a:t>;</a:t>
            </a:r>
          </a:p>
          <a:p>
            <a:pPr lvl="1"/>
            <a:r>
              <a:rPr lang="pt-BR" dirty="0"/>
              <a:t>HIWIN – Taiwan;</a:t>
            </a:r>
          </a:p>
          <a:p>
            <a:pPr lvl="1"/>
            <a:r>
              <a:rPr lang="pt-BR" dirty="0"/>
              <a:t>LK – Brasil;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8201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8935" y="266802"/>
            <a:ext cx="2937388" cy="3351469"/>
          </a:xfrm>
        </p:spPr>
        <p:txBody>
          <a:bodyPr>
            <a:normAutofit/>
          </a:bodyPr>
          <a:lstStyle/>
          <a:p>
            <a:r>
              <a:rPr lang="pt-BR" dirty="0"/>
              <a:t>Aplicações:</a:t>
            </a:r>
            <a:br>
              <a:rPr lang="pt-BR" dirty="0"/>
            </a:br>
            <a:br>
              <a:rPr lang="pt-BR" dirty="0"/>
            </a:br>
            <a:r>
              <a:rPr lang="pt-BR" dirty="0"/>
              <a:t>Robô de cadeia paralela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256" y="619432"/>
            <a:ext cx="8390782" cy="5557531"/>
          </a:xfrm>
        </p:spPr>
      </p:pic>
    </p:spTree>
    <p:extLst>
      <p:ext uri="{BB962C8B-B14F-4D97-AF65-F5344CB8AC3E}">
        <p14:creationId xmlns:p14="http://schemas.microsoft.com/office/powerpoint/2010/main" val="1239772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406" y="4079405"/>
            <a:ext cx="3267536" cy="245983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650" y="0"/>
            <a:ext cx="6991350" cy="37528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3749703" cy="1325563"/>
          </a:xfrm>
        </p:spPr>
        <p:txBody>
          <a:bodyPr/>
          <a:lstStyle/>
          <a:p>
            <a:r>
              <a:rPr lang="pt-BR" dirty="0"/>
              <a:t>Fuso de Esferas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14591"/>
            <a:ext cx="5958348" cy="3970877"/>
          </a:xfrm>
        </p:spPr>
        <p:txBody>
          <a:bodyPr>
            <a:normAutofit/>
          </a:bodyPr>
          <a:lstStyle/>
          <a:p>
            <a:r>
              <a:rPr lang="pt-BR" dirty="0"/>
              <a:t>Componentes:</a:t>
            </a:r>
          </a:p>
          <a:p>
            <a:pPr lvl="1"/>
            <a:r>
              <a:rPr lang="pt-BR" dirty="0"/>
              <a:t>Fuso</a:t>
            </a:r>
          </a:p>
          <a:p>
            <a:pPr lvl="1"/>
            <a:r>
              <a:rPr lang="pt-BR" dirty="0"/>
              <a:t>Porca de esferas (castanha de esferas)</a:t>
            </a:r>
          </a:p>
          <a:p>
            <a:pPr lvl="2"/>
            <a:r>
              <a:rPr lang="pt-BR" dirty="0"/>
              <a:t>Carcaça com filetes</a:t>
            </a:r>
          </a:p>
          <a:p>
            <a:pPr lvl="2"/>
            <a:r>
              <a:rPr lang="pt-BR" dirty="0"/>
              <a:t>Esferas</a:t>
            </a:r>
          </a:p>
          <a:p>
            <a:pPr lvl="2"/>
            <a:r>
              <a:rPr lang="pt-BR" dirty="0"/>
              <a:t>Circuito de recirculação</a:t>
            </a:r>
          </a:p>
          <a:p>
            <a:r>
              <a:rPr lang="pt-BR" dirty="0"/>
              <a:t>Principal desvantagem:</a:t>
            </a:r>
          </a:p>
          <a:p>
            <a:pPr lvl="1"/>
            <a:r>
              <a:rPr lang="pt-BR" dirty="0"/>
              <a:t>Robustez</a:t>
            </a:r>
          </a:p>
          <a:p>
            <a:pPr lvl="1"/>
            <a:r>
              <a:rPr lang="pt-BR" dirty="0"/>
              <a:t>Ruído</a:t>
            </a:r>
          </a:p>
          <a:p>
            <a:pPr lvl="1"/>
            <a:r>
              <a:rPr lang="pt-BR" dirty="0"/>
              <a:t>Contaminação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870" y="4164022"/>
            <a:ext cx="2541946" cy="233584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1221" y="4203558"/>
            <a:ext cx="2642483" cy="229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32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517" y="801324"/>
            <a:ext cx="7543800" cy="522922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3749703" cy="1325563"/>
          </a:xfrm>
        </p:spPr>
        <p:txBody>
          <a:bodyPr/>
          <a:lstStyle/>
          <a:p>
            <a:r>
              <a:rPr lang="pt-BR" dirty="0"/>
              <a:t>Fuso de Esferas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14592"/>
            <a:ext cx="5958348" cy="784712"/>
          </a:xfrm>
        </p:spPr>
        <p:txBody>
          <a:bodyPr>
            <a:normAutofit/>
          </a:bodyPr>
          <a:lstStyle/>
          <a:p>
            <a:r>
              <a:rPr lang="pt-BR" dirty="0"/>
              <a:t>Recirculação por tubo</a:t>
            </a:r>
          </a:p>
        </p:txBody>
      </p:sp>
    </p:spTree>
    <p:extLst>
      <p:ext uri="{BB962C8B-B14F-4D97-AF65-F5344CB8AC3E}">
        <p14:creationId xmlns:p14="http://schemas.microsoft.com/office/powerpoint/2010/main" val="505765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365" y="1325563"/>
            <a:ext cx="7334250" cy="46863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3749703" cy="1325563"/>
          </a:xfrm>
        </p:spPr>
        <p:txBody>
          <a:bodyPr/>
          <a:lstStyle/>
          <a:p>
            <a:r>
              <a:rPr lang="pt-BR" dirty="0"/>
              <a:t>Fuso de Esferas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14592"/>
            <a:ext cx="5958348" cy="784712"/>
          </a:xfrm>
        </p:spPr>
        <p:txBody>
          <a:bodyPr>
            <a:normAutofit/>
          </a:bodyPr>
          <a:lstStyle/>
          <a:p>
            <a:r>
              <a:rPr lang="pt-BR" dirty="0"/>
              <a:t>Recirculação por canal defletor</a:t>
            </a:r>
          </a:p>
        </p:txBody>
      </p:sp>
    </p:spTree>
    <p:extLst>
      <p:ext uri="{BB962C8B-B14F-4D97-AF65-F5344CB8AC3E}">
        <p14:creationId xmlns:p14="http://schemas.microsoft.com/office/powerpoint/2010/main" val="834412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965" y="1325563"/>
            <a:ext cx="7886700" cy="51244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3749703" cy="1325563"/>
          </a:xfrm>
        </p:spPr>
        <p:txBody>
          <a:bodyPr/>
          <a:lstStyle/>
          <a:p>
            <a:r>
              <a:rPr lang="pt-BR" dirty="0"/>
              <a:t>Fuso de Esferas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014592"/>
            <a:ext cx="7806813" cy="784712"/>
          </a:xfrm>
        </p:spPr>
        <p:txBody>
          <a:bodyPr>
            <a:normAutofit/>
          </a:bodyPr>
          <a:lstStyle/>
          <a:p>
            <a:r>
              <a:rPr lang="pt-BR" dirty="0"/>
              <a:t>Recirculação pelas tampas de fechamento</a:t>
            </a:r>
          </a:p>
        </p:txBody>
      </p:sp>
    </p:spTree>
    <p:extLst>
      <p:ext uri="{BB962C8B-B14F-4D97-AF65-F5344CB8AC3E}">
        <p14:creationId xmlns:p14="http://schemas.microsoft.com/office/powerpoint/2010/main" val="564883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583" y="222003"/>
            <a:ext cx="3662238" cy="692398"/>
          </a:xfrm>
        </p:spPr>
        <p:txBody>
          <a:bodyPr>
            <a:normAutofit fontScale="90000"/>
          </a:bodyPr>
          <a:lstStyle/>
          <a:p>
            <a:r>
              <a:rPr lang="pt-BR" dirty="0"/>
              <a:t>Fuso de esferas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23572" y="1141813"/>
                <a:ext cx="5783992" cy="4893227"/>
              </a:xfrm>
            </p:spPr>
            <p:txBody>
              <a:bodyPr/>
              <a:lstStyle/>
              <a:p>
                <a:r>
                  <a:rPr lang="pt-BR" dirty="0"/>
                  <a:t>Geometria básica:</a:t>
                </a:r>
              </a:p>
              <a:p>
                <a:pPr lvl="1"/>
                <a:r>
                  <a:rPr lang="pt-BR" dirty="0" err="1"/>
                  <a:t>Dn</a:t>
                </a:r>
                <a:r>
                  <a:rPr lang="pt-BR" dirty="0"/>
                  <a:t>: Diâmetro nominal do fuso</a:t>
                </a:r>
                <a:br>
                  <a:rPr lang="pt-BR" dirty="0"/>
                </a:br>
                <a:r>
                  <a:rPr lang="pt-BR" dirty="0"/>
                  <a:t>(Valor de referencia nos catálogos)</a:t>
                </a:r>
              </a:p>
              <a:p>
                <a:pPr lvl="1"/>
                <a:r>
                  <a:rPr lang="pt-BR" dirty="0" err="1"/>
                  <a:t>Ph</a:t>
                </a:r>
                <a:r>
                  <a:rPr lang="pt-BR" dirty="0"/>
                  <a:t>: Passo do fuso (hélice)</a:t>
                </a:r>
              </a:p>
              <a:p>
                <a:pPr lvl="1"/>
                <a:r>
                  <a:rPr lang="pt-BR" dirty="0"/>
                  <a:t>De: Diâmetro das esferas (tabelado)</a:t>
                </a:r>
              </a:p>
              <a:p>
                <a:pPr lvl="1"/>
                <a:r>
                  <a:rPr lang="pt-BR" dirty="0" err="1"/>
                  <a:t>Dp</a:t>
                </a:r>
                <a:r>
                  <a:rPr lang="pt-BR" dirty="0"/>
                  <a:t>: Diâmetro primitivo do fuso</a:t>
                </a:r>
                <a:br>
                  <a:rPr lang="pt-BR" dirty="0"/>
                </a:br>
                <a:r>
                  <a:rPr lang="pt-BR" dirty="0"/>
                  <a:t>(Distância entre centros das esferas</a:t>
                </a:r>
                <a:br>
                  <a:rPr lang="pt-BR" dirty="0"/>
                </a:br>
                <a:r>
                  <a:rPr lang="pt-BR" dirty="0"/>
                  <a:t>B.C.D “Ball Center </a:t>
                </a:r>
                <a:r>
                  <a:rPr lang="pt-BR" dirty="0" err="1"/>
                  <a:t>Distance</a:t>
                </a:r>
                <a:r>
                  <a:rPr lang="pt-BR" dirty="0"/>
                  <a:t>”, tabelado)</a:t>
                </a:r>
              </a:p>
              <a:p>
                <a:pPr lvl="1"/>
                <a:r>
                  <a:rPr lang="pt-BR" dirty="0" err="1"/>
                  <a:t>Db</a:t>
                </a:r>
                <a:r>
                  <a:rPr lang="pt-BR" dirty="0"/>
                  <a:t>: Diâmetro de base do filete: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𝐷𝑏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𝐷𝑝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𝐷𝑒</m:t>
                      </m:r>
                    </m:oMath>
                  </m:oMathPara>
                </a14:m>
                <a:endParaRPr lang="pt-BR" dirty="0"/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572" y="1141813"/>
                <a:ext cx="5783992" cy="4893227"/>
              </a:xfrm>
              <a:blipFill>
                <a:blip r:embed="rId2"/>
                <a:stretch>
                  <a:fillRect l="-1897" t="-199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Agrupar 51"/>
          <p:cNvGrpSpPr/>
          <p:nvPr/>
        </p:nvGrpSpPr>
        <p:grpSpPr>
          <a:xfrm>
            <a:off x="6100101" y="1042639"/>
            <a:ext cx="5760211" cy="4646990"/>
            <a:chOff x="6100101" y="1042639"/>
            <a:chExt cx="5760211" cy="4646990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r="26998"/>
            <a:stretch/>
          </p:blipFill>
          <p:spPr>
            <a:xfrm>
              <a:off x="6749479" y="1042639"/>
              <a:ext cx="5110833" cy="4646990"/>
            </a:xfrm>
            <a:prstGeom prst="rect">
              <a:avLst/>
            </a:prstGeom>
          </p:spPr>
        </p:pic>
        <p:cxnSp>
          <p:nvCxnSpPr>
            <p:cNvPr id="6" name="Conector reto 5"/>
            <p:cNvCxnSpPr/>
            <p:nvPr/>
          </p:nvCxnSpPr>
          <p:spPr>
            <a:xfrm flipH="1">
              <a:off x="6619248" y="2818609"/>
              <a:ext cx="745800" cy="6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 flipH="1" flipV="1">
              <a:off x="6619248" y="4114820"/>
              <a:ext cx="876031" cy="9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flipH="1">
              <a:off x="6992148" y="2912700"/>
              <a:ext cx="51822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flipH="1">
              <a:off x="6992148" y="4029857"/>
              <a:ext cx="431210" cy="6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flipH="1" flipV="1">
              <a:off x="6269391" y="4199785"/>
              <a:ext cx="2424850" cy="85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 flipH="1">
              <a:off x="6180267" y="2709942"/>
              <a:ext cx="2706131" cy="85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de Seta Reta 22"/>
            <p:cNvCxnSpPr/>
            <p:nvPr/>
          </p:nvCxnSpPr>
          <p:spPr>
            <a:xfrm flipV="1">
              <a:off x="7057263" y="2912700"/>
              <a:ext cx="0" cy="111715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de Seta Reta 24"/>
            <p:cNvCxnSpPr/>
            <p:nvPr/>
          </p:nvCxnSpPr>
          <p:spPr>
            <a:xfrm flipV="1">
              <a:off x="6749479" y="2818609"/>
              <a:ext cx="0" cy="129621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de Seta Reta 26"/>
            <p:cNvCxnSpPr/>
            <p:nvPr/>
          </p:nvCxnSpPr>
          <p:spPr>
            <a:xfrm flipV="1">
              <a:off x="6448516" y="2718533"/>
              <a:ext cx="5080" cy="148125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aixaDeTexto 27"/>
            <p:cNvSpPr txBox="1"/>
            <p:nvPr/>
          </p:nvSpPr>
          <p:spPr>
            <a:xfrm rot="16200000">
              <a:off x="6610129" y="3235686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err="1"/>
                <a:t>Db</a:t>
              </a:r>
              <a:endParaRPr lang="pt-BR" dirty="0"/>
            </a:p>
          </p:txBody>
        </p:sp>
        <p:sp>
          <p:nvSpPr>
            <p:cNvPr id="29" name="CaixaDeTexto 28"/>
            <p:cNvSpPr txBox="1"/>
            <p:nvPr/>
          </p:nvSpPr>
          <p:spPr>
            <a:xfrm rot="16200000">
              <a:off x="5979967" y="3235685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err="1"/>
                <a:t>Dp</a:t>
              </a:r>
              <a:endParaRPr lang="pt-BR" dirty="0"/>
            </a:p>
          </p:txBody>
        </p:sp>
        <p:sp>
          <p:nvSpPr>
            <p:cNvPr id="30" name="CaixaDeTexto 29"/>
            <p:cNvSpPr txBox="1"/>
            <p:nvPr/>
          </p:nvSpPr>
          <p:spPr>
            <a:xfrm rot="16200000">
              <a:off x="6296738" y="3235685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err="1"/>
                <a:t>Dn</a:t>
              </a:r>
              <a:endParaRPr lang="pt-BR" dirty="0"/>
            </a:p>
          </p:txBody>
        </p:sp>
        <p:cxnSp>
          <p:nvCxnSpPr>
            <p:cNvPr id="35" name="Conector de Seta Reta 34"/>
            <p:cNvCxnSpPr/>
            <p:nvPr/>
          </p:nvCxnSpPr>
          <p:spPr>
            <a:xfrm flipH="1" flipV="1">
              <a:off x="8426246" y="1877961"/>
              <a:ext cx="371659" cy="686891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/>
            <p:cNvCxnSpPr/>
            <p:nvPr/>
          </p:nvCxnSpPr>
          <p:spPr>
            <a:xfrm flipH="1">
              <a:off x="8072284" y="1868129"/>
              <a:ext cx="363794" cy="98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aixaDeTexto 39"/>
            <p:cNvSpPr txBox="1"/>
            <p:nvPr/>
          </p:nvSpPr>
          <p:spPr>
            <a:xfrm>
              <a:off x="7962520" y="1548205"/>
              <a:ext cx="473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De</a:t>
              </a:r>
            </a:p>
          </p:txBody>
        </p:sp>
        <p:cxnSp>
          <p:nvCxnSpPr>
            <p:cNvPr id="44" name="Conector reto 43"/>
            <p:cNvCxnSpPr/>
            <p:nvPr/>
          </p:nvCxnSpPr>
          <p:spPr>
            <a:xfrm flipH="1" flipV="1">
              <a:off x="8884420" y="1732871"/>
              <a:ext cx="1978" cy="9764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5"/>
            <p:cNvCxnSpPr/>
            <p:nvPr/>
          </p:nvCxnSpPr>
          <p:spPr>
            <a:xfrm flipH="1" flipV="1">
              <a:off x="9332762" y="1732870"/>
              <a:ext cx="1978" cy="9764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de Seta Reta 47"/>
            <p:cNvCxnSpPr/>
            <p:nvPr/>
          </p:nvCxnSpPr>
          <p:spPr>
            <a:xfrm>
              <a:off x="8899804" y="1917537"/>
              <a:ext cx="432958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CaixaDeTexto 50"/>
            <p:cNvSpPr txBox="1"/>
            <p:nvPr/>
          </p:nvSpPr>
          <p:spPr>
            <a:xfrm>
              <a:off x="8892928" y="1508629"/>
              <a:ext cx="473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err="1"/>
                <a:t>Ph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304787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572" y="143345"/>
            <a:ext cx="3662238" cy="692398"/>
          </a:xfrm>
        </p:spPr>
        <p:txBody>
          <a:bodyPr>
            <a:normAutofit fontScale="90000"/>
          </a:bodyPr>
          <a:lstStyle/>
          <a:p>
            <a:r>
              <a:rPr lang="pt-BR" dirty="0"/>
              <a:t>Fuso de esferas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23572" y="835741"/>
                <a:ext cx="6749176" cy="5820697"/>
              </a:xfrm>
            </p:spPr>
            <p:txBody>
              <a:bodyPr>
                <a:normAutofit/>
              </a:bodyPr>
              <a:lstStyle/>
              <a:p>
                <a:r>
                  <a:rPr lang="pt-BR" dirty="0"/>
                  <a:t>Cinemática do movimento:</a:t>
                </a:r>
              </a:p>
              <a:p>
                <a:pPr lvl="1"/>
                <a:r>
                  <a:rPr lang="pt-BR" dirty="0"/>
                  <a:t>Relação de Transmissão: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𝑅𝑡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𝑃h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pt-BR" dirty="0"/>
              </a:p>
              <a:p>
                <a:pPr marL="914400" lvl="2" indent="0">
                  <a:buNone/>
                </a:pPr>
                <a:r>
                  <a:rPr lang="pt-BR" dirty="0"/>
                  <a:t>Onde:</a:t>
                </a:r>
              </a:p>
              <a:p>
                <a:pPr marL="914400" lvl="2" indent="0">
                  <a:buNone/>
                </a:pPr>
                <a:r>
                  <a:rPr lang="pt-BR" dirty="0"/>
                  <a:t>	</a:t>
                </a:r>
                <a:r>
                  <a:rPr lang="pt-BR" dirty="0" err="1"/>
                  <a:t>Rt</a:t>
                </a:r>
                <a:r>
                  <a:rPr lang="pt-BR" dirty="0"/>
                  <a:t>: Relação de transmissão [m/</a:t>
                </a:r>
                <a:r>
                  <a:rPr lang="pt-BR" dirty="0" err="1"/>
                  <a:t>rad</a:t>
                </a:r>
                <a:r>
                  <a:rPr lang="pt-BR" dirty="0"/>
                  <a:t>]</a:t>
                </a:r>
              </a:p>
              <a:p>
                <a:pPr lvl="2"/>
                <a:endParaRPr lang="pt-BR" dirty="0"/>
              </a:p>
              <a:p>
                <a:pPr marL="1258888" lvl="2" indent="-363538">
                  <a:buNone/>
                </a:pPr>
                <a:r>
                  <a:rPr lang="pt-BR" dirty="0">
                    <a:latin typeface="Mathcad UniMath" panose="02000503020000020003" pitchFamily="50" charset="0"/>
                  </a:rPr>
                  <a:t>⇒	</a:t>
                </a:r>
                <a:r>
                  <a:rPr lang="pt-BR" dirty="0"/>
                  <a:t>Apenas o passo define a relação entre o movimento linear e o movimento rotativo!</a:t>
                </a:r>
              </a:p>
              <a:p>
                <a:pPr marL="1258888" lvl="2" indent="-363538">
                  <a:buNone/>
                </a:pPr>
                <a:endParaRPr lang="pt-BR" dirty="0"/>
              </a:p>
              <a:p>
                <a:pPr marL="914400" lvl="2" indent="0" algn="ctr">
                  <a:buNone/>
                </a:pPr>
                <a14:m>
                  <m:oMath xmlns:m="http://schemas.openxmlformats.org/officeDocument/2006/math">
                    <m:r>
                      <a:rPr 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𝑅𝑡</m:t>
                        </m:r>
                      </m:den>
                    </m:f>
                  </m:oMath>
                </a14:m>
                <a:r>
                  <a:rPr lang="pt-BR" sz="2800" dirty="0"/>
                  <a:t>  </a:t>
                </a:r>
                <a:r>
                  <a:rPr lang="pt-BR" sz="2800" dirty="0">
                    <a:latin typeface="Mathcad UniMath" panose="02000503020000020003" pitchFamily="50" charset="0"/>
                  </a:rPr>
                  <a:t>⇔</a:t>
                </a:r>
                <a:r>
                  <a:rPr lang="pt-BR" sz="2800" dirty="0"/>
                  <a:t> </a:t>
                </a:r>
                <a14:m>
                  <m:oMath xmlns:m="http://schemas.openxmlformats.org/officeDocument/2006/math">
                    <m:r>
                      <a:rPr lang="pt-BR" sz="2800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BR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pt-BR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pt-BR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𝑅𝑡</m:t>
                    </m:r>
                  </m:oMath>
                </a14:m>
                <a:endParaRPr lang="pt-BR" sz="2800" dirty="0"/>
              </a:p>
              <a:p>
                <a:pPr marL="914400" lvl="2" indent="0" algn="ctr">
                  <a:buNone/>
                </a:pPr>
                <a14:m>
                  <m:oMath xmlns:m="http://schemas.openxmlformats.org/officeDocument/2006/math">
                    <m:r>
                      <a:rPr 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𝑅𝑡</m:t>
                        </m:r>
                      </m:den>
                    </m:f>
                  </m:oMath>
                </a14:m>
                <a:r>
                  <a:rPr lang="pt-BR" sz="2800" dirty="0"/>
                  <a:t>  </a:t>
                </a:r>
                <a:r>
                  <a:rPr lang="pt-BR" sz="2800" dirty="0">
                    <a:latin typeface="Mathcad UniMath" panose="02000503020000020003" pitchFamily="50" charset="0"/>
                  </a:rPr>
                  <a:t>⇔ </a:t>
                </a:r>
                <a14:m>
                  <m:oMath xmlns:m="http://schemas.openxmlformats.org/officeDocument/2006/math"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𝑅𝑡</m:t>
                    </m:r>
                  </m:oMath>
                </a14:m>
                <a:endParaRPr lang="pt-BR" sz="2800" dirty="0"/>
              </a:p>
              <a:p>
                <a:pPr marL="914400" lvl="2" indent="0" algn="ctr">
                  <a:buNone/>
                </a:pPr>
                <a14:m>
                  <m:oMath xmlns:m="http://schemas.openxmlformats.org/officeDocument/2006/math"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𝑅𝑡</m:t>
                        </m:r>
                      </m:den>
                    </m:f>
                  </m:oMath>
                </a14:m>
                <a:r>
                  <a:rPr lang="pt-BR" sz="2800" dirty="0"/>
                  <a:t> </a:t>
                </a:r>
                <a:r>
                  <a:rPr lang="pt-BR" sz="2800" dirty="0">
                    <a:latin typeface="Mathcad UniMath" panose="02000503020000020003" pitchFamily="50" charset="0"/>
                  </a:rPr>
                  <a:t>⇔ </a:t>
                </a:r>
                <a14:m>
                  <m:oMath xmlns:m="http://schemas.openxmlformats.org/officeDocument/2006/math"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𝑅𝑡</m:t>
                    </m:r>
                  </m:oMath>
                </a14:m>
                <a:endParaRPr lang="pt-BR" sz="2800" dirty="0"/>
              </a:p>
              <a:p>
                <a:pPr marL="914400" lvl="2" indent="0">
                  <a:buNone/>
                </a:pPr>
                <a:endParaRPr lang="pt-BR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572" y="835741"/>
                <a:ext cx="6749176" cy="5820697"/>
              </a:xfrm>
              <a:blipFill>
                <a:blip r:embed="rId2"/>
                <a:stretch>
                  <a:fillRect l="-1626" t="-16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Espaço Reservado para Conteúdo 2"/>
              <p:cNvSpPr txBox="1">
                <a:spLocks/>
              </p:cNvSpPr>
              <p:nvPr/>
            </p:nvSpPr>
            <p:spPr>
              <a:xfrm>
                <a:off x="6774424" y="835742"/>
                <a:ext cx="4984955" cy="602225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88900" lvl="2" indent="0">
                  <a:buFont typeface="Arial" panose="020B0604020202020204" pitchFamily="34" charset="0"/>
                  <a:buNone/>
                </a:pPr>
                <a:r>
                  <a:rPr lang="pt-BR" dirty="0"/>
                  <a:t>Onde:</a:t>
                </a:r>
              </a:p>
              <a:p>
                <a:pPr marL="88900" lvl="2" indent="0">
                  <a:buFont typeface="Arial" panose="020B0604020202020204" pitchFamily="34" charset="0"/>
                  <a:buNone/>
                </a:pPr>
                <a:r>
                  <a:rPr lang="pt-BR" dirty="0"/>
                  <a:t>	</a:t>
                </a:r>
                <a:r>
                  <a:rPr lang="el-GR" dirty="0">
                    <a:latin typeface="Mathcad UniMath" panose="02000503020000020003" pitchFamily="50" charset="0"/>
                  </a:rPr>
                  <a:t>φ</a:t>
                </a:r>
                <a:r>
                  <a:rPr lang="pt-BR" dirty="0">
                    <a:latin typeface="Mathcad UniMath" panose="02000503020000020003" pitchFamily="50" charset="0"/>
                  </a:rPr>
                  <a:t>: </a:t>
                </a:r>
                <a:r>
                  <a:rPr lang="pt-BR" dirty="0">
                    <a:latin typeface="Calibri" panose="020F0502020204030204" pitchFamily="34" charset="0"/>
                  </a:rPr>
                  <a:t>ângulo do fuso ou da porca [</a:t>
                </a:r>
                <a:r>
                  <a:rPr lang="pt-BR" dirty="0" err="1">
                    <a:latin typeface="Calibri" panose="020F0502020204030204" pitchFamily="34" charset="0"/>
                  </a:rPr>
                  <a:t>rad</a:t>
                </a:r>
                <a:r>
                  <a:rPr lang="pt-BR" dirty="0">
                    <a:latin typeface="Calibri" panose="020F0502020204030204" pitchFamily="34" charset="0"/>
                  </a:rPr>
                  <a:t>];</a:t>
                </a:r>
              </a:p>
              <a:p>
                <a:pPr marL="88900" lvl="2" indent="0">
                  <a:buFont typeface="Arial" panose="020B0604020202020204" pitchFamily="34" charset="0"/>
                  <a:buNone/>
                </a:pPr>
                <a:r>
                  <a:rPr lang="pt-BR" dirty="0">
                    <a:latin typeface="Calibri" panose="020F0502020204030204" pitchFamily="34" charset="0"/>
                  </a:rPr>
                  <a:t>	d: Deslocamento linear [m/</a:t>
                </a:r>
                <a:r>
                  <a:rPr lang="pt-BR" dirty="0" err="1">
                    <a:latin typeface="Calibri" panose="020F0502020204030204" pitchFamily="34" charset="0"/>
                  </a:rPr>
                  <a:t>rad</a:t>
                </a:r>
                <a:r>
                  <a:rPr lang="pt-BR" dirty="0">
                    <a:latin typeface="Calibri" panose="020F0502020204030204" pitchFamily="34" charset="0"/>
                  </a:rPr>
                  <a:t>];</a:t>
                </a:r>
              </a:p>
              <a:p>
                <a:pPr marL="88900" lvl="2" indent="0">
                  <a:buFont typeface="Arial" panose="020B0604020202020204" pitchFamily="34" charset="0"/>
                  <a:buNone/>
                </a:pPr>
                <a:r>
                  <a:rPr lang="pt-BR" dirty="0">
                    <a:latin typeface="Calibri" panose="020F0502020204030204" pitchFamily="34" charset="0"/>
                  </a:rPr>
                  <a:t>	</a:t>
                </a:r>
                <a:r>
                  <a:rPr lang="el-GR" dirty="0">
                    <a:latin typeface="Mathcad UniMath" panose="02000503020000020003" pitchFamily="50" charset="0"/>
                  </a:rPr>
                  <a:t>ω</a:t>
                </a:r>
                <a:r>
                  <a:rPr lang="pt-BR" dirty="0">
                    <a:latin typeface="Calibri" panose="020F0502020204030204" pitchFamily="34" charset="0"/>
                  </a:rPr>
                  <a:t>: velocidade angular [</a:t>
                </a:r>
                <a:r>
                  <a:rPr lang="pt-BR" dirty="0" err="1">
                    <a:latin typeface="Calibri" panose="020F0502020204030204" pitchFamily="34" charset="0"/>
                  </a:rPr>
                  <a:t>rad</a:t>
                </a:r>
                <a:r>
                  <a:rPr lang="pt-BR" dirty="0">
                    <a:latin typeface="Calibri" panose="020F0502020204030204" pitchFamily="34" charset="0"/>
                  </a:rPr>
                  <a:t>/s];</a:t>
                </a:r>
              </a:p>
              <a:p>
                <a:pPr marL="88900" lvl="2" indent="0">
                  <a:buFont typeface="Arial" panose="020B0604020202020204" pitchFamily="34" charset="0"/>
                  <a:buNone/>
                </a:pPr>
                <a:r>
                  <a:rPr lang="pt-BR" dirty="0">
                    <a:latin typeface="Calibri" panose="020F0502020204030204" pitchFamily="34" charset="0"/>
                  </a:rPr>
                  <a:t>	v: Velocidade linear [m/s];</a:t>
                </a:r>
              </a:p>
              <a:p>
                <a:pPr marL="88900" lvl="2" indent="0">
                  <a:buFont typeface="Arial" panose="020B0604020202020204" pitchFamily="34" charset="0"/>
                  <a:buNone/>
                </a:pPr>
                <a:r>
                  <a:rPr lang="pt-BR" dirty="0">
                    <a:latin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acc>
                  </m:oMath>
                </a14:m>
                <a:r>
                  <a:rPr lang="pt-BR" dirty="0">
                    <a:latin typeface="Calibri" panose="020F0502020204030204" pitchFamily="34" charset="0"/>
                  </a:rPr>
                  <a:t>: Aceleração angular[</a:t>
                </a:r>
                <a:r>
                  <a:rPr lang="pt-BR" dirty="0" err="1">
                    <a:latin typeface="Calibri" panose="020F0502020204030204" pitchFamily="34" charset="0"/>
                  </a:rPr>
                  <a:t>rad</a:t>
                </a:r>
                <a:r>
                  <a:rPr lang="pt-BR" dirty="0">
                    <a:latin typeface="Calibri" panose="020F0502020204030204" pitchFamily="34" charset="0"/>
                  </a:rPr>
                  <a:t>/s</a:t>
                </a:r>
                <a:r>
                  <a:rPr lang="pt-BR" baseline="30000" dirty="0">
                    <a:latin typeface="Calibri" panose="020F0502020204030204" pitchFamily="34" charset="0"/>
                  </a:rPr>
                  <a:t>2</a:t>
                </a:r>
                <a:r>
                  <a:rPr lang="pt-BR" dirty="0">
                    <a:latin typeface="Calibri" panose="020F0502020204030204" pitchFamily="34" charset="0"/>
                  </a:rPr>
                  <a:t>];</a:t>
                </a:r>
              </a:p>
              <a:p>
                <a:pPr marL="88900" lvl="2" indent="0">
                  <a:buFont typeface="Arial" panose="020B0604020202020204" pitchFamily="34" charset="0"/>
                  <a:buNone/>
                </a:pPr>
                <a:r>
                  <a:rPr lang="pt-BR" dirty="0">
                    <a:latin typeface="Calibri" panose="020F0502020204030204" pitchFamily="34" charset="0"/>
                  </a:rPr>
                  <a:t>	a: Aceleração linear [m/s</a:t>
                </a:r>
                <a:r>
                  <a:rPr lang="pt-BR" baseline="30000" dirty="0">
                    <a:latin typeface="Calibri" panose="020F0502020204030204" pitchFamily="34" charset="0"/>
                  </a:rPr>
                  <a:t>2</a:t>
                </a:r>
                <a:r>
                  <a:rPr lang="pt-BR" dirty="0">
                    <a:latin typeface="Calibri" panose="020F0502020204030204" pitchFamily="34" charset="0"/>
                  </a:rPr>
                  <a:t>].</a:t>
                </a:r>
              </a:p>
              <a:p>
                <a:pPr marL="88900" lvl="2" indent="0">
                  <a:buFont typeface="Arial" panose="020B0604020202020204" pitchFamily="34" charset="0"/>
                  <a:buNone/>
                </a:pPr>
                <a:endParaRPr lang="pt-BR" dirty="0">
                  <a:latin typeface="Calibri" panose="020F0502020204030204" pitchFamily="34" charset="0"/>
                </a:endParaRPr>
              </a:p>
              <a:p>
                <a:pPr marL="88900" lvl="2" indent="0">
                  <a:buFont typeface="Arial" panose="020B0604020202020204" pitchFamily="34" charset="0"/>
                  <a:buNone/>
                </a:pPr>
                <a:r>
                  <a:rPr lang="pt-BR" dirty="0">
                    <a:latin typeface="Calibri" panose="020F0502020204030204" pitchFamily="34" charset="0"/>
                  </a:rPr>
                  <a:t>Usual em engenharia:</a:t>
                </a:r>
              </a:p>
              <a:p>
                <a:pPr marL="88900" lvl="2" indent="0">
                  <a:buNone/>
                </a:pPr>
                <a:r>
                  <a:rPr lang="pt-BR" dirty="0">
                    <a:latin typeface="Calibri" panose="020F0502020204030204" pitchFamily="34" charset="0"/>
                  </a:rPr>
                  <a:t>	</a:t>
                </a:r>
                <a:r>
                  <a:rPr lang="el-GR" dirty="0">
                    <a:latin typeface="Mathcad UniMath" panose="02000503020000020003" pitchFamily="50" charset="0"/>
                  </a:rPr>
                  <a:t> φ</a:t>
                </a:r>
                <a:r>
                  <a:rPr lang="pt-BR" dirty="0">
                    <a:latin typeface="Mathcad UniMath" panose="02000503020000020003" pitchFamily="50" charset="0"/>
                  </a:rPr>
                  <a:t>[°]: </a:t>
                </a:r>
                <a:r>
                  <a:rPr lang="pt-BR" dirty="0">
                    <a:latin typeface="Calibri" panose="020F0502020204030204" pitchFamily="34" charset="0"/>
                  </a:rPr>
                  <a:t>ângulo em graus:</a:t>
                </a:r>
              </a:p>
              <a:p>
                <a:pPr marL="88900" lvl="2" indent="0" algn="ctr">
                  <a:buNone/>
                </a:pP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begChr m:val="["/>
                        <m:endChr m:val="]"/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180°</m:t>
                        </m:r>
                      </m:den>
                    </m:f>
                  </m:oMath>
                </a14:m>
                <a:r>
                  <a:rPr lang="pt-BR" dirty="0">
                    <a:latin typeface="Calibri" panose="020F0502020204030204" pitchFamily="34" charset="0"/>
                  </a:rPr>
                  <a:t> </a:t>
                </a:r>
                <a:r>
                  <a:rPr lang="pt-BR" dirty="0">
                    <a:latin typeface="Mathcad UniMath" panose="02000503020000020003" pitchFamily="50" charset="0"/>
                  </a:rPr>
                  <a:t>⇔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begChr m:val="["/>
                        <m:endChr m:val="]"/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180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endParaRPr lang="pt-BR" dirty="0">
                  <a:latin typeface="Calibri" panose="020F0502020204030204" pitchFamily="34" charset="0"/>
                </a:endParaRPr>
              </a:p>
              <a:p>
                <a:pPr marL="88900" lvl="2" indent="0">
                  <a:buNone/>
                </a:pPr>
                <a:r>
                  <a:rPr lang="pt-BR" dirty="0">
                    <a:latin typeface="Calibri" panose="020F0502020204030204" pitchFamily="34" charset="0"/>
                  </a:rPr>
                  <a:t> ou [</a:t>
                </a:r>
                <a:r>
                  <a:rPr lang="pt-BR" dirty="0" err="1">
                    <a:latin typeface="Calibri" panose="020F0502020204030204" pitchFamily="34" charset="0"/>
                  </a:rPr>
                  <a:t>G°</a:t>
                </a:r>
                <a:r>
                  <a:rPr lang="pt-BR" dirty="0">
                    <a:latin typeface="Calibri" panose="020F0502020204030204" pitchFamily="34" charset="0"/>
                  </a:rPr>
                  <a:t> MIN‘ S“] graus, minutos e segundos:</a:t>
                </a:r>
              </a:p>
              <a:p>
                <a:pPr marL="889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𝑀𝐼𝑁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3600</m:t>
                          </m:r>
                        </m:den>
                      </m:f>
                    </m:oMath>
                  </m:oMathPara>
                </a14:m>
                <a:endParaRPr lang="pt-BR" dirty="0">
                  <a:latin typeface="Calibri" panose="020F0502020204030204" pitchFamily="34" charset="0"/>
                </a:endParaRPr>
              </a:p>
              <a:p>
                <a:pPr marL="88900" lvl="2" indent="0">
                  <a:buNone/>
                </a:pPr>
                <a:endParaRPr lang="pt-BR" dirty="0">
                  <a:latin typeface="Calibri" panose="020F0502020204030204" pitchFamily="34" charset="0"/>
                </a:endParaRPr>
              </a:p>
              <a:p>
                <a:pPr marL="88900" lvl="2" indent="0">
                  <a:buNone/>
                </a:pPr>
                <a:r>
                  <a:rPr lang="pt-BR" dirty="0">
                    <a:latin typeface="Calibri" panose="020F0502020204030204" pitchFamily="34" charset="0"/>
                  </a:rPr>
                  <a:t>	n[rpm]: Rotações por minuto:</a:t>
                </a:r>
              </a:p>
              <a:p>
                <a:pPr marL="88900" lvl="2" indent="0" algn="ctr">
                  <a:buNone/>
                </a:pP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pt-BR" dirty="0">
                    <a:latin typeface="Calibri" panose="020F0502020204030204" pitchFamily="34" charset="0"/>
                  </a:rPr>
                  <a:t> </a:t>
                </a:r>
                <a:r>
                  <a:rPr lang="pt-BR" dirty="0">
                    <a:latin typeface="Mathcad UniMath" panose="02000503020000020003" pitchFamily="50" charset="0"/>
                  </a:rPr>
                  <a:t>⇔ </a:t>
                </a:r>
                <a14:m>
                  <m:oMath xmlns:m="http://schemas.openxmlformats.org/officeDocument/2006/math"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pt-B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endParaRPr lang="pt-BR" dirty="0">
                  <a:latin typeface="Calibri" panose="020F0502020204030204" pitchFamily="34" charset="0"/>
                </a:endParaRPr>
              </a:p>
              <a:p>
                <a:pPr marL="914400" lvl="2" indent="0">
                  <a:buFont typeface="Arial" panose="020B0604020202020204" pitchFamily="34" charset="0"/>
                  <a:buNone/>
                </a:pPr>
                <a:endParaRPr lang="pt-BR" dirty="0"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4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424" y="835742"/>
                <a:ext cx="4984955" cy="6022257"/>
              </a:xfrm>
              <a:prstGeom prst="rect">
                <a:avLst/>
              </a:prstGeom>
              <a:blipFill>
                <a:blip r:embed="rId3"/>
                <a:stretch>
                  <a:fillRect t="-10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8914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572" y="143345"/>
            <a:ext cx="3662238" cy="692398"/>
          </a:xfrm>
        </p:spPr>
        <p:txBody>
          <a:bodyPr>
            <a:normAutofit fontScale="90000"/>
          </a:bodyPr>
          <a:lstStyle/>
          <a:p>
            <a:r>
              <a:rPr lang="pt-BR" dirty="0"/>
              <a:t>Fuso de esferas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23573" y="835741"/>
                <a:ext cx="6086727" cy="5751872"/>
              </a:xfrm>
            </p:spPr>
            <p:txBody>
              <a:bodyPr>
                <a:normAutofit/>
              </a:bodyPr>
              <a:lstStyle/>
              <a:p>
                <a:r>
                  <a:rPr lang="pt-BR" dirty="0"/>
                  <a:t>Limites de velocidade:</a:t>
                </a:r>
              </a:p>
              <a:p>
                <a:endParaRPr lang="pt-BR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.8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ra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∗80%</m:t>
                      </m:r>
                    </m:oMath>
                  </m:oMathPara>
                </a14:m>
                <a:endParaRPr lang="pt-BR" b="0" dirty="0"/>
              </a:p>
              <a:p>
                <a:pPr marL="457200" lvl="1" indent="0">
                  <a:buNone/>
                </a:pPr>
                <a:r>
                  <a:rPr lang="pt-BR" dirty="0"/>
                  <a:t>Onde:</a:t>
                </a:r>
              </a:p>
              <a:p>
                <a:pPr marL="457200" lvl="1" indent="0">
                  <a:buNone/>
                </a:pPr>
                <a:r>
                  <a:rPr lang="pt-BR" sz="1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.8</m:t>
                        </m:r>
                        <m:r>
                          <a:rPr lang="pt-B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pt-BR" sz="1800" dirty="0"/>
                  <a:t>: Rotação máxima a 80% da rotação crítica [</a:t>
                </a:r>
                <a:r>
                  <a:rPr lang="pt-BR" sz="1800" dirty="0" err="1"/>
                  <a:t>rad</a:t>
                </a:r>
                <a:r>
                  <a:rPr lang="pt-BR" sz="1800" dirty="0"/>
                  <a:t>/s]</a:t>
                </a:r>
              </a:p>
              <a:p>
                <a:pPr marL="457200" lvl="1" indent="0">
                  <a:buNone/>
                </a:pPr>
                <a:r>
                  <a:rPr lang="pt-BR" sz="1800" dirty="0"/>
                  <a:t>	</a:t>
                </a:r>
                <a:r>
                  <a:rPr lang="pt-BR" sz="1800" dirty="0" err="1"/>
                  <a:t>L</a:t>
                </a:r>
                <a:r>
                  <a:rPr lang="pt-BR" sz="1800" baseline="-25000" dirty="0" err="1"/>
                  <a:t>b</a:t>
                </a:r>
                <a:r>
                  <a:rPr lang="pt-BR" sz="1800" dirty="0"/>
                  <a:t>: Distância entre mancais [m]</a:t>
                </a:r>
              </a:p>
              <a:p>
                <a:pPr marL="457200" lvl="1" indent="0">
                  <a:buNone/>
                </a:pPr>
                <a:r>
                  <a:rPr lang="pt-BR" sz="1800" b="0" dirty="0"/>
                  <a:t>	</a:t>
                </a:r>
                <a:r>
                  <a:rPr lang="pt-BR" sz="1800" b="0" i="1" dirty="0">
                    <a:latin typeface="Mathcad UniMath" panose="02000503020000020003" pitchFamily="50" charset="0"/>
                  </a:rPr>
                  <a:t>E </a:t>
                </a:r>
                <a:r>
                  <a:rPr lang="pt-BR" sz="1800" dirty="0"/>
                  <a:t>: Módulo de elasticidade do material do fuso [</a:t>
                </a:r>
                <a:r>
                  <a:rPr lang="pt-BR" sz="1800" dirty="0" err="1"/>
                  <a:t>Pa</a:t>
                </a:r>
                <a:r>
                  <a:rPr lang="pt-BR" sz="1800" dirty="0"/>
                  <a:t>]</a:t>
                </a:r>
              </a:p>
              <a:p>
                <a:pPr marL="457200" lvl="1" indent="0">
                  <a:buNone/>
                </a:pPr>
                <a:r>
                  <a:rPr lang="pt-BR" sz="1800" dirty="0"/>
                  <a:t>	</a:t>
                </a:r>
                <a14:m>
                  <m:oMath xmlns:m="http://schemas.openxmlformats.org/officeDocument/2006/math">
                    <m:r>
                      <a:rPr lang="pt-B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pt-BR" sz="1800" dirty="0"/>
                  <a:t>: Densidade do Material [kg/m</a:t>
                </a:r>
                <a:r>
                  <a:rPr lang="pt-BR" sz="1800" baseline="30000" dirty="0"/>
                  <a:t>3</a:t>
                </a:r>
                <a:r>
                  <a:rPr lang="pt-BR" sz="1800" dirty="0"/>
                  <a:t>]</a:t>
                </a:r>
              </a:p>
              <a:p>
                <a:pPr marL="457200" lvl="1" indent="0">
                  <a:buNone/>
                </a:pPr>
                <a:r>
                  <a:rPr lang="pt-BR" sz="1800" dirty="0"/>
                  <a:t>	I: Momento de inércia resistente do fuso [m</a:t>
                </a:r>
                <a:r>
                  <a:rPr lang="pt-BR" sz="1800" baseline="30000" dirty="0"/>
                  <a:t>4</a:t>
                </a:r>
                <a:r>
                  <a:rPr lang="pt-BR" sz="1800" dirty="0"/>
                  <a:t>]</a:t>
                </a:r>
              </a:p>
              <a:p>
                <a:pPr marL="457200" lvl="1" indent="0">
                  <a:buNone/>
                </a:pPr>
                <a:r>
                  <a:rPr lang="pt-BR" sz="1800" dirty="0"/>
                  <a:t>	A: Área da secção do fuso [m</a:t>
                </a:r>
                <a:r>
                  <a:rPr lang="pt-BR" sz="1800" baseline="30000" dirty="0"/>
                  <a:t>2</a:t>
                </a:r>
                <a:r>
                  <a:rPr lang="pt-BR" sz="1800" dirty="0"/>
                  <a:t>]</a:t>
                </a:r>
              </a:p>
              <a:p>
                <a:pPr marL="898525" lvl="1" indent="-441325">
                  <a:buNone/>
                </a:pPr>
                <a:r>
                  <a:rPr lang="pt-BR" sz="1800" dirty="0">
                    <a:latin typeface="Mathcad UniMath" panose="02000503020000020003" pitchFamily="50" charset="0"/>
                  </a:rPr>
                  <a:t>⇒	</a:t>
                </a:r>
                <a:r>
                  <a:rPr lang="pt-BR" sz="1800" dirty="0"/>
                  <a:t>Usar o diâmetro do fundo do filete </a:t>
                </a:r>
                <a:r>
                  <a:rPr lang="pt-BR" sz="1800" dirty="0" err="1"/>
                  <a:t>Db</a:t>
                </a:r>
                <a:r>
                  <a:rPr lang="pt-BR" sz="1800" dirty="0"/>
                  <a:t> para o cálculo do I e de A</a:t>
                </a:r>
              </a:p>
              <a:p>
                <a:pPr marL="457200" lvl="1" indent="0">
                  <a:buNone/>
                </a:pPr>
                <a:endParaRPr lang="pt-BR" dirty="0"/>
              </a:p>
              <a:p>
                <a:pPr marL="914400" lvl="2" indent="0" algn="ctr">
                  <a:buNone/>
                </a:pPr>
                <a:endParaRPr lang="pt-BR" dirty="0"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573" y="835741"/>
                <a:ext cx="6086727" cy="5751872"/>
              </a:xfrm>
              <a:blipFill>
                <a:blip r:embed="rId2"/>
                <a:stretch>
                  <a:fillRect l="-1802" t="-1695" r="-80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707813" y="3333135"/>
            <a:ext cx="5063611" cy="2334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pt-BR" sz="2000" dirty="0">
                <a:latin typeface="Calibri" panose="020F0502020204030204" pitchFamily="34" charset="0"/>
              </a:rPr>
              <a:t>Tipo de </a:t>
            </a:r>
            <a:r>
              <a:rPr lang="pt-BR" sz="2000" dirty="0" err="1">
                <a:latin typeface="Calibri" panose="020F0502020204030204" pitchFamily="34" charset="0"/>
              </a:rPr>
              <a:t>mancalização</a:t>
            </a:r>
            <a:r>
              <a:rPr lang="pt-BR" sz="2000" dirty="0">
                <a:latin typeface="Calibri" panose="020F0502020204030204" pitchFamily="34" charset="0"/>
              </a:rPr>
              <a:t>:</a:t>
            </a:r>
          </a:p>
          <a:p>
            <a:pPr marL="88900" lvl="2" indent="0">
              <a:buFont typeface="Arial" panose="020B0604020202020204" pitchFamily="34" charset="0"/>
              <a:buNone/>
            </a:pPr>
            <a:r>
              <a:rPr lang="pt-BR" sz="1800" dirty="0">
                <a:latin typeface="Calibri" panose="020F0502020204030204" pitchFamily="34" charset="0"/>
              </a:rPr>
              <a:t>	</a:t>
            </a:r>
          </a:p>
          <a:p>
            <a:pPr marL="88900" lvl="2" indent="0">
              <a:buNone/>
            </a:pPr>
            <a:r>
              <a:rPr lang="en-US" sz="1800" dirty="0" err="1">
                <a:latin typeface="Calibri" panose="020F0502020204030204" pitchFamily="34" charset="0"/>
              </a:rPr>
              <a:t>Fixo</a:t>
            </a:r>
            <a:r>
              <a:rPr lang="en-US" sz="1800" dirty="0">
                <a:latin typeface="Calibri" panose="020F0502020204030204" pitchFamily="34" charset="0"/>
              </a:rPr>
              <a:t> – livre: 		</a:t>
            </a:r>
            <a:r>
              <a:rPr lang="el-GR" sz="1800" dirty="0">
                <a:latin typeface="Mathcad UniMath" panose="02000503020000020003" pitchFamily="50" charset="0"/>
              </a:rPr>
              <a:t>β</a:t>
            </a:r>
            <a:r>
              <a:rPr lang="en-US" sz="1800" baseline="-25000" dirty="0">
                <a:latin typeface="Calibri" panose="020F0502020204030204" pitchFamily="34" charset="0"/>
              </a:rPr>
              <a:t>1</a:t>
            </a:r>
            <a:r>
              <a:rPr lang="en-US" sz="1800" dirty="0">
                <a:latin typeface="Calibri" panose="020F0502020204030204" pitchFamily="34" charset="0"/>
              </a:rPr>
              <a:t>=1.875</a:t>
            </a:r>
          </a:p>
          <a:p>
            <a:pPr marL="88900" lvl="2" indent="0">
              <a:buNone/>
            </a:pPr>
            <a:r>
              <a:rPr lang="en-US" sz="1800" dirty="0" err="1">
                <a:latin typeface="Calibri" panose="020F0502020204030204" pitchFamily="34" charset="0"/>
              </a:rPr>
              <a:t>Suportado</a:t>
            </a:r>
            <a:r>
              <a:rPr lang="en-US" sz="1800" dirty="0">
                <a:latin typeface="Calibri" panose="020F0502020204030204" pitchFamily="34" charset="0"/>
              </a:rPr>
              <a:t> – </a:t>
            </a:r>
            <a:r>
              <a:rPr lang="en-US" sz="1800" dirty="0" err="1">
                <a:latin typeface="Calibri" panose="020F0502020204030204" pitchFamily="34" charset="0"/>
              </a:rPr>
              <a:t>suportado</a:t>
            </a:r>
            <a:r>
              <a:rPr lang="en-US" sz="1800" dirty="0">
                <a:latin typeface="Calibri" panose="020F0502020204030204" pitchFamily="34" charset="0"/>
              </a:rPr>
              <a:t>: 	</a:t>
            </a:r>
            <a:r>
              <a:rPr lang="el-GR" sz="1800" dirty="0">
                <a:latin typeface="Mathcad UniMath" panose="02000503020000020003" pitchFamily="50" charset="0"/>
              </a:rPr>
              <a:t>β</a:t>
            </a:r>
            <a:r>
              <a:rPr lang="en-US" sz="1800" baseline="-25000" dirty="0">
                <a:latin typeface="Calibri" panose="020F0502020204030204" pitchFamily="34" charset="0"/>
              </a:rPr>
              <a:t>1</a:t>
            </a:r>
            <a:r>
              <a:rPr lang="en-US" sz="1800" dirty="0">
                <a:latin typeface="Calibri" panose="020F0502020204030204" pitchFamily="34" charset="0"/>
              </a:rPr>
              <a:t>=3.142 </a:t>
            </a:r>
          </a:p>
          <a:p>
            <a:pPr marL="88900" lvl="2" indent="0">
              <a:buNone/>
            </a:pPr>
            <a:r>
              <a:rPr lang="en-US" sz="1800" dirty="0" err="1">
                <a:latin typeface="Calibri" panose="020F0502020204030204" pitchFamily="34" charset="0"/>
              </a:rPr>
              <a:t>Fixo</a:t>
            </a:r>
            <a:r>
              <a:rPr lang="en-US" sz="1800" dirty="0">
                <a:latin typeface="Calibri" panose="020F0502020204030204" pitchFamily="34" charset="0"/>
              </a:rPr>
              <a:t> – </a:t>
            </a:r>
            <a:r>
              <a:rPr lang="en-US" sz="1800" dirty="0" err="1">
                <a:latin typeface="Calibri" panose="020F0502020204030204" pitchFamily="34" charset="0"/>
              </a:rPr>
              <a:t>suportado</a:t>
            </a:r>
            <a:r>
              <a:rPr lang="en-US" sz="1800" dirty="0">
                <a:latin typeface="Calibri" panose="020F0502020204030204" pitchFamily="34" charset="0"/>
              </a:rPr>
              <a:t>:		</a:t>
            </a:r>
            <a:r>
              <a:rPr lang="el-GR" sz="1800" dirty="0">
                <a:latin typeface="Mathcad UniMath" panose="02000503020000020003" pitchFamily="50" charset="0"/>
              </a:rPr>
              <a:t>β</a:t>
            </a:r>
            <a:r>
              <a:rPr lang="en-US" sz="1800" baseline="-25000" dirty="0">
                <a:latin typeface="Calibri" panose="020F0502020204030204" pitchFamily="34" charset="0"/>
              </a:rPr>
              <a:t>1</a:t>
            </a:r>
            <a:r>
              <a:rPr lang="en-US" sz="1800" dirty="0">
                <a:latin typeface="Calibri" panose="020F0502020204030204" pitchFamily="34" charset="0"/>
              </a:rPr>
              <a:t>=3.927 </a:t>
            </a:r>
          </a:p>
          <a:p>
            <a:pPr marL="88900" lvl="2" indent="0">
              <a:buNone/>
            </a:pPr>
            <a:r>
              <a:rPr lang="en-US" sz="1800" dirty="0" err="1">
                <a:latin typeface="Calibri" panose="020F0502020204030204" pitchFamily="34" charset="0"/>
              </a:rPr>
              <a:t>Fixo</a:t>
            </a:r>
            <a:r>
              <a:rPr lang="en-US" sz="1800" dirty="0">
                <a:latin typeface="Calibri" panose="020F0502020204030204" pitchFamily="34" charset="0"/>
              </a:rPr>
              <a:t> – </a:t>
            </a:r>
            <a:r>
              <a:rPr lang="en-US" sz="1800" dirty="0" err="1">
                <a:latin typeface="Calibri" panose="020F0502020204030204" pitchFamily="34" charset="0"/>
              </a:rPr>
              <a:t>Fixo</a:t>
            </a:r>
            <a:r>
              <a:rPr lang="en-US" sz="1800" dirty="0">
                <a:latin typeface="Calibri" panose="020F0502020204030204" pitchFamily="34" charset="0"/>
              </a:rPr>
              <a:t>: 		</a:t>
            </a:r>
            <a:r>
              <a:rPr lang="el-GR" sz="1800" dirty="0">
                <a:latin typeface="Mathcad UniMath" panose="02000503020000020003" pitchFamily="50" charset="0"/>
              </a:rPr>
              <a:t>β</a:t>
            </a:r>
            <a:r>
              <a:rPr lang="en-US" sz="1800" baseline="-25000" dirty="0">
                <a:latin typeface="Calibri" panose="020F0502020204030204" pitchFamily="34" charset="0"/>
              </a:rPr>
              <a:t>1</a:t>
            </a:r>
            <a:r>
              <a:rPr lang="en-US" sz="1800" dirty="0">
                <a:latin typeface="Calibri" panose="020F0502020204030204" pitchFamily="34" charset="0"/>
              </a:rPr>
              <a:t>=4.73</a:t>
            </a:r>
          </a:p>
          <a:p>
            <a:pPr marL="88900" lvl="2" indent="0">
              <a:buNone/>
            </a:pPr>
            <a:r>
              <a:rPr lang="en-US" sz="1800" dirty="0">
                <a:latin typeface="Calibri" panose="020F0502020204030204" pitchFamily="34" charset="0"/>
              </a:rPr>
              <a:t>Dados do </a:t>
            </a:r>
            <a:r>
              <a:rPr lang="en-US" sz="1800" dirty="0" err="1">
                <a:latin typeface="Calibri" panose="020F0502020204030204" pitchFamily="34" charset="0"/>
              </a:rPr>
              <a:t>catálogo</a:t>
            </a:r>
            <a:r>
              <a:rPr lang="en-US" sz="1800" dirty="0">
                <a:latin typeface="Calibri" panose="020F0502020204030204" pitchFamily="34" charset="0"/>
              </a:rPr>
              <a:t> da THK</a:t>
            </a:r>
            <a:endParaRPr lang="pt-BR" sz="1800" dirty="0">
              <a:latin typeface="Calibri" panose="020F0502020204030204" pitchFamily="34" charset="0"/>
            </a:endParaRPr>
          </a:p>
          <a:p>
            <a:pPr marL="914400" lvl="2" indent="0">
              <a:buFont typeface="Arial" panose="020B0604020202020204" pitchFamily="34" charset="0"/>
              <a:buNone/>
            </a:pPr>
            <a:endParaRPr lang="pt-B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7741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646</Words>
  <Application>Microsoft Office PowerPoint</Application>
  <PresentationFormat>Widescreen</PresentationFormat>
  <Paragraphs>241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Mathcad UniMath</vt:lpstr>
      <vt:lpstr>Tema do Office</vt:lpstr>
      <vt:lpstr>Transmissão por fuso de rolamento</vt:lpstr>
      <vt:lpstr>Fusos de Esferas</vt:lpstr>
      <vt:lpstr>Fuso de Esferas</vt:lpstr>
      <vt:lpstr>Fuso de Esferas</vt:lpstr>
      <vt:lpstr>Fuso de Esferas</vt:lpstr>
      <vt:lpstr>Fuso de Esferas</vt:lpstr>
      <vt:lpstr>Fuso de esferas</vt:lpstr>
      <vt:lpstr>Fuso de esferas</vt:lpstr>
      <vt:lpstr>Fuso de esferas</vt:lpstr>
      <vt:lpstr>Fuso de esferas</vt:lpstr>
      <vt:lpstr>Fuso de esferas</vt:lpstr>
      <vt:lpstr>Fuso de Esferas</vt:lpstr>
      <vt:lpstr>Fuso de esferas</vt:lpstr>
      <vt:lpstr>Fuso de esferas</vt:lpstr>
      <vt:lpstr>Fuso de esferas</vt:lpstr>
      <vt:lpstr>Fuso de esferas</vt:lpstr>
      <vt:lpstr>Fuso de esferas:</vt:lpstr>
      <vt:lpstr>Fuso de esferas:</vt:lpstr>
      <vt:lpstr>Fuso de esferas:</vt:lpstr>
      <vt:lpstr>Fuso de esferas:</vt:lpstr>
      <vt:lpstr>Fuso de esferas:</vt:lpstr>
      <vt:lpstr>Fuso de esferas:</vt:lpstr>
      <vt:lpstr>Fuso de esferas:</vt:lpstr>
      <vt:lpstr>Fuso de esferas</vt:lpstr>
      <vt:lpstr>Aplicações:  Robô de cadeia paralela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Transmissão por fuso de rolamento</dc:title>
  <dc:creator>Walter Kapp</dc:creator>
  <cp:lastModifiedBy>Walter Kapp</cp:lastModifiedBy>
  <cp:revision>51</cp:revision>
  <dcterms:created xsi:type="dcterms:W3CDTF">2016-11-15T11:53:52Z</dcterms:created>
  <dcterms:modified xsi:type="dcterms:W3CDTF">2016-11-16T11:24:26Z</dcterms:modified>
</cp:coreProperties>
</file>