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366" r:id="rId2"/>
    <p:sldId id="329" r:id="rId3"/>
    <p:sldId id="330" r:id="rId4"/>
    <p:sldId id="331" r:id="rId5"/>
    <p:sldId id="332" r:id="rId6"/>
    <p:sldId id="333" r:id="rId7"/>
    <p:sldId id="334" r:id="rId8"/>
    <p:sldId id="335" r:id="rId9"/>
    <p:sldId id="336" r:id="rId10"/>
    <p:sldId id="337" r:id="rId11"/>
    <p:sldId id="338" r:id="rId12"/>
    <p:sldId id="339" r:id="rId13"/>
    <p:sldId id="342" r:id="rId14"/>
    <p:sldId id="343" r:id="rId15"/>
    <p:sldId id="344" r:id="rId16"/>
    <p:sldId id="341" r:id="rId17"/>
    <p:sldId id="340" r:id="rId18"/>
    <p:sldId id="362" r:id="rId19"/>
    <p:sldId id="363" r:id="rId20"/>
    <p:sldId id="364" r:id="rId21"/>
    <p:sldId id="3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9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A9C7-AAA9-44E4-861E-BB29C1D6B150}" type="datetimeFigureOut">
              <a:rPr lang="en-US" smtClean="0"/>
              <a:pPr/>
              <a:t>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BE1AA-4FC7-4F76-96EA-17E9F9E091A4}" type="slidenum">
              <a:rPr lang="en-US" smtClean="0"/>
              <a:pPr/>
              <a:t>‹nº›</a:t>
            </a:fld>
            <a:endParaRPr lang="en-US"/>
          </a:p>
        </p:txBody>
      </p:sp>
    </p:spTree>
    <p:extLst>
      <p:ext uri="{BB962C8B-B14F-4D97-AF65-F5344CB8AC3E}">
        <p14:creationId xmlns:p14="http://schemas.microsoft.com/office/powerpoint/2010/main" val="158938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higley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3177"/>
            <a:ext cx="7498080" cy="461665"/>
          </a:xfrm>
        </p:spPr>
        <p:txBody>
          <a:bodyPr/>
          <a:lstStyle>
            <a:lvl1pPr>
              <a:defRPr sz="2400" b="1">
                <a:latin typeface="+mn-lt"/>
              </a:defRPr>
            </a:lvl1pPr>
            <a:extLst/>
          </a:lstStyle>
          <a:p>
            <a:r>
              <a:rPr kumimoji="0" lang="en-US" dirty="0"/>
              <a:t>Click to edit Master title style</a:t>
            </a:r>
          </a:p>
        </p:txBody>
      </p:sp>
      <p:sp>
        <p:nvSpPr>
          <p:cNvPr id="3" name="Content Placeholder 2"/>
          <p:cNvSpPr>
            <a:spLocks noGrp="1"/>
          </p:cNvSpPr>
          <p:nvPr>
            <p:ph idx="1"/>
          </p:nvPr>
        </p:nvSpPr>
        <p:spPr>
          <a:xfrm>
            <a:off x="381000" y="838200"/>
            <a:ext cx="4191000" cy="6019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err="1"/>
              <a:t>Shigley’s</a:t>
            </a:r>
            <a:r>
              <a:rPr lang="en-US" dirty="0"/>
              <a:t> Mechanical Engineering Design</a:t>
            </a:r>
          </a:p>
        </p:txBody>
      </p:sp>
      <p:cxnSp>
        <p:nvCxnSpPr>
          <p:cNvPr id="8" name="Straight Connector 7"/>
          <p:cNvCxnSpPr/>
          <p:nvPr userDrawn="1"/>
        </p:nvCxnSpPr>
        <p:spPr>
          <a:xfrm rot="10800000">
            <a:off x="609600" y="685800"/>
            <a:ext cx="8229600" cy="0"/>
          </a:xfrm>
          <a:prstGeom prst="line">
            <a:avLst/>
          </a:prstGeom>
          <a:ln w="349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igley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83177"/>
            <a:ext cx="7498080" cy="461665"/>
          </a:xfrm>
        </p:spPr>
        <p:txBody>
          <a:bodyPr/>
          <a:lstStyle>
            <a:lvl1pPr>
              <a:defRPr sz="2400" b="1">
                <a:latin typeface="+mn-lt"/>
              </a:defRPr>
            </a:lvl1pPr>
            <a:extLst/>
          </a:lstStyle>
          <a:p>
            <a:r>
              <a:rPr kumimoji="0" lang="en-US" dirty="0"/>
              <a:t>Click to edit Master title style</a:t>
            </a:r>
          </a:p>
        </p:txBody>
      </p:sp>
      <p:sp>
        <p:nvSpPr>
          <p:cNvPr id="5" name="Footer Placeholder 4"/>
          <p:cNvSpPr>
            <a:spLocks noGrp="1"/>
          </p:cNvSpPr>
          <p:nvPr>
            <p:ph type="ftr" sz="quarter" idx="11"/>
          </p:nvPr>
        </p:nvSpPr>
        <p:spPr/>
        <p:txBody>
          <a:bodyPr/>
          <a:lstStyle/>
          <a:p>
            <a:r>
              <a:rPr lang="en-US" dirty="0" err="1"/>
              <a:t>Shigley’s</a:t>
            </a:r>
            <a:r>
              <a:rPr lang="en-US" dirty="0"/>
              <a:t> Mechanical Engineering Design</a:t>
            </a:r>
          </a:p>
        </p:txBody>
      </p:sp>
      <p:cxnSp>
        <p:nvCxnSpPr>
          <p:cNvPr id="8" name="Straight Connector 7"/>
          <p:cNvCxnSpPr/>
          <p:nvPr userDrawn="1"/>
        </p:nvCxnSpPr>
        <p:spPr>
          <a:xfrm rot="10800000">
            <a:off x="609600" y="685800"/>
            <a:ext cx="8229600" cy="0"/>
          </a:xfrm>
          <a:prstGeom prst="line">
            <a:avLst/>
          </a:prstGeom>
          <a:ln w="349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igley 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a:t>Shigley’s</a:t>
            </a:r>
            <a:r>
              <a:rPr lang="en-US" dirty="0"/>
              <a:t> Mechanical Engineering Design</a:t>
            </a:r>
          </a:p>
        </p:txBody>
      </p: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accent6">
                <a:lumMod val="20000"/>
                <a:lumOff val="80000"/>
              </a:schemeClr>
            </a:gs>
            <a:gs pos="40000">
              <a:schemeClr val="accent6">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12" name="Rectangle 11"/>
          <p:cNvSpPr/>
          <p:nvPr/>
        </p:nvSpPr>
        <p:spPr>
          <a:xfrm>
            <a:off x="381000" y="0"/>
            <a:ext cx="8763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838200" y="152400"/>
            <a:ext cx="7498080" cy="523220"/>
          </a:xfrm>
          <a:prstGeom prst="rect">
            <a:avLst/>
          </a:prstGeom>
          <a:noFill/>
          <a:ln>
            <a:noFill/>
          </a:ln>
        </p:spPr>
        <p:txBody>
          <a:bodyPr anchor="ctr">
            <a:spAutoFit/>
          </a:bodyPr>
          <a:lstStyle/>
          <a:p>
            <a:r>
              <a:rPr kumimoji="0" lang="en-US" dirty="0"/>
              <a:t>Click to edit Master title style</a:t>
            </a:r>
          </a:p>
        </p:txBody>
      </p:sp>
      <p:sp>
        <p:nvSpPr>
          <p:cNvPr id="9" name="Text Placeholder 8"/>
          <p:cNvSpPr>
            <a:spLocks noGrp="1"/>
          </p:cNvSpPr>
          <p:nvPr>
            <p:ph type="body" idx="1"/>
          </p:nvPr>
        </p:nvSpPr>
        <p:spPr>
          <a:xfrm>
            <a:off x="381000" y="685800"/>
            <a:ext cx="4191000" cy="5334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Footer Placeholder 9"/>
          <p:cNvSpPr>
            <a:spLocks noGrp="1"/>
          </p:cNvSpPr>
          <p:nvPr>
            <p:ph type="ftr" sz="quarter" idx="3"/>
          </p:nvPr>
        </p:nvSpPr>
        <p:spPr>
          <a:xfrm>
            <a:off x="6629400" y="6553200"/>
            <a:ext cx="2514600" cy="304800"/>
          </a:xfrm>
          <a:prstGeom prst="rect">
            <a:avLst/>
          </a:prstGeom>
        </p:spPr>
        <p:txBody>
          <a:bodyPr anchor="b"/>
          <a:lstStyle>
            <a:lvl1pPr eaLnBrk="1" latinLnBrk="0" hangingPunct="1">
              <a:defRPr kumimoji="0" sz="1000" i="1">
                <a:solidFill>
                  <a:schemeClr val="accent6">
                    <a:lumMod val="60000"/>
                    <a:lumOff val="40000"/>
                  </a:schemeClr>
                </a:solidFill>
                <a:effectLst/>
                <a:latin typeface="+mj-lt"/>
              </a:defRPr>
            </a:lvl1pPr>
            <a:extLst/>
          </a:lstStyle>
          <a:p>
            <a:pPr algn="r"/>
            <a:r>
              <a:rPr lang="en-US" dirty="0" err="1"/>
              <a:t>Shigley’s</a:t>
            </a:r>
            <a:r>
              <a:rPr lang="en-US" dirty="0"/>
              <a:t> Mechanical Engineering Design</a:t>
            </a:r>
          </a:p>
        </p:txBody>
      </p:sp>
      <p:sp>
        <p:nvSpPr>
          <p:cNvPr id="15" name="Rectangle 14"/>
          <p:cNvSpPr/>
          <p:nvPr/>
        </p:nvSpPr>
        <p:spPr bwMode="invGray">
          <a:xfrm>
            <a:off x="381000" y="0"/>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2" r:id="rId1"/>
    <p:sldLayoutId id="2147483733" r:id="rId2"/>
    <p:sldLayoutId id="2147483734" r:id="rId3"/>
  </p:sldLayoutIdLst>
  <p:hf sldNum="0" hdr="0" dt="0"/>
  <p:txStyles>
    <p:titleStyle>
      <a:lvl1pPr algn="ctr" rtl="0" eaLnBrk="1" latinLnBrk="0" hangingPunct="1">
        <a:spcBef>
          <a:spcPct val="0"/>
        </a:spcBef>
        <a:buNone/>
        <a:defRPr kumimoji="0" sz="2800" kern="1200">
          <a:solidFill>
            <a:schemeClr val="tx1"/>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4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Budnyas"/>
          <p:cNvPicPr>
            <a:picLocks noChangeAspect="1" noChangeArrowheads="1"/>
          </p:cNvPicPr>
          <p:nvPr/>
        </p:nvPicPr>
        <p:blipFill>
          <a:blip r:embed="rId2" cstate="print"/>
          <a:srcRect/>
          <a:stretch>
            <a:fillRect/>
          </a:stretch>
        </p:blipFill>
        <p:spPr bwMode="auto">
          <a:xfrm>
            <a:off x="-3175" y="-3175"/>
            <a:ext cx="9147175" cy="6861175"/>
          </a:xfrm>
          <a:prstGeom prst="rect">
            <a:avLst/>
          </a:prstGeom>
          <a:noFill/>
        </p:spPr>
      </p:pic>
      <p:sp>
        <p:nvSpPr>
          <p:cNvPr id="55298" name="Rectangle 2"/>
          <p:cNvSpPr>
            <a:spLocks noGrp="1" noChangeArrowheads="1"/>
          </p:cNvSpPr>
          <p:nvPr>
            <p:ph type="body" idx="1"/>
          </p:nvPr>
        </p:nvSpPr>
        <p:spPr>
          <a:xfrm>
            <a:off x="0" y="3733800"/>
            <a:ext cx="3810000" cy="2169825"/>
          </a:xfrm>
        </p:spPr>
        <p:txBody>
          <a:bodyPr wrap="square">
            <a:spAutoFit/>
          </a:bodyPr>
          <a:lstStyle/>
          <a:p>
            <a:pPr algn="ctr">
              <a:buFontTx/>
              <a:buNone/>
            </a:pPr>
            <a:r>
              <a:rPr lang="en-US" b="1" dirty="0">
                <a:solidFill>
                  <a:schemeClr val="bg1"/>
                </a:solidFill>
              </a:rPr>
              <a:t>Chapter 7</a:t>
            </a:r>
          </a:p>
          <a:p>
            <a:pPr algn="ctr">
              <a:buFontTx/>
              <a:buNone/>
            </a:pPr>
            <a:endParaRPr lang="en-US" b="1" dirty="0">
              <a:solidFill>
                <a:schemeClr val="bg1"/>
              </a:solidFill>
            </a:endParaRPr>
          </a:p>
          <a:p>
            <a:pPr marL="1588" indent="-1588" algn="ctr">
              <a:buFontTx/>
              <a:buNone/>
            </a:pPr>
            <a:r>
              <a:rPr lang="en-US" b="1" dirty="0">
                <a:solidFill>
                  <a:schemeClr val="bg1"/>
                </a:solidFill>
              </a:rPr>
              <a:t>Shafts and Shaft Components</a:t>
            </a:r>
          </a:p>
          <a:p>
            <a:pPr marL="1588" indent="-1588" algn="ctr">
              <a:buFontTx/>
              <a:buNone/>
            </a:pPr>
            <a:endParaRPr lang="en-US" b="1" dirty="0">
              <a:solidFill>
                <a:schemeClr val="bg1"/>
              </a:solidFill>
            </a:endParaRPr>
          </a:p>
        </p:txBody>
      </p:sp>
      <p:sp>
        <p:nvSpPr>
          <p:cNvPr id="6" name="Rectangle 2"/>
          <p:cNvSpPr txBox="1">
            <a:spLocks noChangeArrowheads="1"/>
          </p:cNvSpPr>
          <p:nvPr/>
        </p:nvSpPr>
        <p:spPr>
          <a:xfrm>
            <a:off x="228600" y="914400"/>
            <a:ext cx="3505200" cy="685800"/>
          </a:xfrm>
          <a:prstGeom prst="rect">
            <a:avLst/>
          </a:prstGeom>
        </p:spPr>
        <p:txBody>
          <a:bodyPr>
            <a:normAutofit/>
          </a:bodyPr>
          <a:lstStyle/>
          <a:p>
            <a:pPr marL="365760" marR="0" lvl="0" indent="-283464" algn="ctr" defTabSz="914400" rtl="0" eaLnBrk="1" fontAlgn="auto" latinLnBrk="0" hangingPunct="1">
              <a:lnSpc>
                <a:spcPct val="100000"/>
              </a:lnSpc>
              <a:spcBef>
                <a:spcPts val="600"/>
              </a:spcBef>
              <a:spcAft>
                <a:spcPts val="0"/>
              </a:spcAft>
              <a:buClr>
                <a:schemeClr val="accent1"/>
              </a:buClr>
              <a:buSzPct val="80000"/>
              <a:buFontTx/>
              <a:buNone/>
              <a:tabLst/>
              <a:defRPr/>
            </a:pPr>
            <a:r>
              <a:rPr kumimoji="0" lang="en-US" sz="2400" b="1" i="0" u="none" strike="noStrike" kern="1200" cap="none" spc="0" normalizeH="0" baseline="0" noProof="0" dirty="0">
                <a:ln>
                  <a:noFill/>
                </a:ln>
                <a:solidFill>
                  <a:schemeClr val="accent6">
                    <a:lumMod val="75000"/>
                  </a:schemeClr>
                </a:solidFill>
                <a:effectLst/>
                <a:uLnTx/>
                <a:uFillTx/>
                <a:latin typeface="+mn-lt"/>
                <a:ea typeface="+mn-ea"/>
                <a:cs typeface="+mn-cs"/>
              </a:rPr>
              <a:t>Lecture Slides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03632"/>
            <a:ext cx="609600" cy="609600"/>
          </a:xfrm>
          <a:prstGeom prst="rect">
            <a:avLst/>
          </a:prstGeom>
        </p:spPr>
      </p:pic>
      <p:sp>
        <p:nvSpPr>
          <p:cNvPr id="8" name="Rectangle 7"/>
          <p:cNvSpPr/>
          <p:nvPr/>
        </p:nvSpPr>
        <p:spPr>
          <a:xfrm>
            <a:off x="0" y="6477000"/>
            <a:ext cx="9144000" cy="369332"/>
          </a:xfrm>
          <a:prstGeom prst="rect">
            <a:avLst/>
          </a:prstGeom>
        </p:spPr>
        <p:txBody>
          <a:bodyPr wrap="square">
            <a:spAutoFit/>
          </a:bodyPr>
          <a:lstStyle/>
          <a:p>
            <a:r>
              <a:rPr lang="en-US" sz="900" b="1" i="1" dirty="0">
                <a:solidFill>
                  <a:schemeClr val="bg1"/>
                </a:solidFill>
              </a:rPr>
              <a:t>© 2015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sz="900"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342" y="-1"/>
            <a:ext cx="5083499" cy="6456603"/>
          </a:xfrm>
          <a:prstGeom prst="rect">
            <a:avLst/>
          </a:prstGeom>
        </p:spPr>
      </p:pic>
    </p:spTree>
    <p:extLst>
      <p:ext uri="{BB962C8B-B14F-4D97-AF65-F5344CB8AC3E}">
        <p14:creationId xmlns:p14="http://schemas.microsoft.com/office/powerpoint/2010/main" val="141468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Woodruff </a:t>
            </a:r>
            <a:r>
              <a:rPr lang="en-US" dirty="0"/>
              <a:t>Key</a:t>
            </a:r>
          </a:p>
        </p:txBody>
      </p:sp>
      <p:sp>
        <p:nvSpPr>
          <p:cNvPr id="4" name="Footer Placeholder 3"/>
          <p:cNvSpPr>
            <a:spLocks noGrp="1"/>
          </p:cNvSpPr>
          <p:nvPr>
            <p:ph type="ftr" sz="quarter" idx="11"/>
          </p:nvPr>
        </p:nvSpPr>
        <p:spPr/>
        <p:txBody>
          <a:bodyPr/>
          <a:lstStyle/>
          <a:p>
            <a:r>
              <a:rPr lang="en-US" dirty="0"/>
              <a:t>Shi</a:t>
            </a:r>
          </a:p>
        </p:txBody>
      </p:sp>
      <p:pic>
        <p:nvPicPr>
          <p:cNvPr id="5" name="Picture 4" descr="Table 7-7.jpg"/>
          <p:cNvPicPr>
            <a:picLocks noChangeAspect="1"/>
          </p:cNvPicPr>
          <p:nvPr/>
        </p:nvPicPr>
        <p:blipFill>
          <a:blip r:embed="rId2" cstate="print"/>
          <a:stretch>
            <a:fillRect/>
          </a:stretch>
        </p:blipFill>
        <p:spPr>
          <a:xfrm>
            <a:off x="1371600" y="762000"/>
            <a:ext cx="6096000" cy="57047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Woodruff Key</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4" descr="Table 7.8.jpg"/>
          <p:cNvPicPr>
            <a:picLocks noChangeAspect="1"/>
          </p:cNvPicPr>
          <p:nvPr/>
        </p:nvPicPr>
        <p:blipFill>
          <a:blip r:embed="rId2" cstate="print"/>
          <a:stretch>
            <a:fillRect/>
          </a:stretch>
        </p:blipFill>
        <p:spPr>
          <a:xfrm>
            <a:off x="685800" y="914400"/>
            <a:ext cx="7757348" cy="434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Concentration Factors for Keys</a:t>
            </a:r>
          </a:p>
        </p:txBody>
      </p:sp>
      <p:sp>
        <p:nvSpPr>
          <p:cNvPr id="3" name="Content Placeholder 2"/>
          <p:cNvSpPr>
            <a:spLocks noGrp="1"/>
          </p:cNvSpPr>
          <p:nvPr>
            <p:ph idx="1"/>
          </p:nvPr>
        </p:nvSpPr>
        <p:spPr>
          <a:xfrm>
            <a:off x="381000" y="838200"/>
            <a:ext cx="8458200" cy="5715000"/>
          </a:xfrm>
        </p:spPr>
        <p:txBody>
          <a:bodyPr/>
          <a:lstStyle/>
          <a:p>
            <a:r>
              <a:rPr lang="en-US" dirty="0"/>
              <a:t>For </a:t>
            </a:r>
            <a:r>
              <a:rPr lang="en-US" dirty="0" err="1"/>
              <a:t>keyseats</a:t>
            </a:r>
            <a:r>
              <a:rPr lang="en-US" dirty="0"/>
              <a:t> cut by standard end-mill cutters, with a ratio of </a:t>
            </a:r>
            <a:br>
              <a:rPr lang="en-US" dirty="0"/>
            </a:br>
            <a:r>
              <a:rPr lang="en-US" i="1" dirty="0"/>
              <a:t>r/d</a:t>
            </a:r>
            <a:r>
              <a:rPr lang="en-US" dirty="0"/>
              <a:t> = 0.02, Peterson’s charts give </a:t>
            </a:r>
          </a:p>
          <a:p>
            <a:pPr lvl="1"/>
            <a:r>
              <a:rPr lang="en-US" i="1" dirty="0"/>
              <a:t>K</a:t>
            </a:r>
            <a:r>
              <a:rPr lang="en-US" i="1" baseline="-25000" dirty="0"/>
              <a:t>t</a:t>
            </a:r>
            <a:r>
              <a:rPr lang="en-US" dirty="0"/>
              <a:t> = 2.14 for bending</a:t>
            </a:r>
          </a:p>
          <a:p>
            <a:pPr lvl="1"/>
            <a:r>
              <a:rPr lang="en-US" i="1" dirty="0"/>
              <a:t>K</a:t>
            </a:r>
            <a:r>
              <a:rPr lang="en-US" i="1" baseline="-25000" dirty="0"/>
              <a:t>t</a:t>
            </a:r>
            <a:r>
              <a:rPr lang="en-US" dirty="0"/>
              <a:t> = 2.62 for torsion without the key in place</a:t>
            </a:r>
          </a:p>
          <a:p>
            <a:pPr lvl="1"/>
            <a:r>
              <a:rPr lang="en-US" i="1" dirty="0"/>
              <a:t>K</a:t>
            </a:r>
            <a:r>
              <a:rPr lang="en-US" i="1" baseline="-25000" dirty="0"/>
              <a:t>t</a:t>
            </a:r>
            <a:r>
              <a:rPr lang="en-US" dirty="0"/>
              <a:t> = 3.0 for torsion with the key in place</a:t>
            </a:r>
          </a:p>
          <a:p>
            <a:r>
              <a:rPr lang="en-US" dirty="0"/>
              <a:t>Keeping the end of the </a:t>
            </a:r>
            <a:r>
              <a:rPr lang="en-US" dirty="0" err="1"/>
              <a:t>keyseat</a:t>
            </a:r>
            <a:r>
              <a:rPr lang="en-US" dirty="0"/>
              <a:t> at least a distance of </a:t>
            </a:r>
            <a:r>
              <a:rPr lang="en-US" i="1" dirty="0"/>
              <a:t>d</a:t>
            </a:r>
            <a:r>
              <a:rPr lang="en-US" dirty="0"/>
              <a:t>/10 from the shoulder fillet will prevent the two stress concentrations from combining.</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7–6</a:t>
            </a:r>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6" name="TextBox 5"/>
          <p:cNvSpPr txBox="1"/>
          <p:nvPr/>
        </p:nvSpPr>
        <p:spPr>
          <a:xfrm>
            <a:off x="3733800" y="5334000"/>
            <a:ext cx="1371600" cy="400110"/>
          </a:xfrm>
          <a:prstGeom prst="rect">
            <a:avLst/>
          </a:prstGeom>
          <a:noFill/>
        </p:spPr>
        <p:txBody>
          <a:bodyPr wrap="square" rtlCol="0">
            <a:spAutoFit/>
          </a:bodyPr>
          <a:lstStyle/>
          <a:p>
            <a:r>
              <a:rPr lang="en-US" sz="2000" dirty="0"/>
              <a:t>Fig. 7–19</a:t>
            </a:r>
          </a:p>
        </p:txBody>
      </p:sp>
      <p:pic>
        <p:nvPicPr>
          <p:cNvPr id="143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286000"/>
            <a:ext cx="28003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Ex 7.6.jpg"/>
          <p:cNvPicPr>
            <a:picLocks noChangeAspect="1"/>
          </p:cNvPicPr>
          <p:nvPr/>
        </p:nvPicPr>
        <p:blipFill>
          <a:blip r:embed="rId3" cstate="print"/>
          <a:stretch>
            <a:fillRect/>
          </a:stretch>
        </p:blipFill>
        <p:spPr>
          <a:xfrm>
            <a:off x="680873" y="914399"/>
            <a:ext cx="8082127" cy="9530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7–6 (continued)</a:t>
            </a:r>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5" name="Picture 4" descr="Ex7-6(1).jpg"/>
          <p:cNvPicPr>
            <a:picLocks noChangeAspect="1"/>
          </p:cNvPicPr>
          <p:nvPr/>
        </p:nvPicPr>
        <p:blipFill>
          <a:blip r:embed="rId2" cstate="print"/>
          <a:stretch>
            <a:fillRect/>
          </a:stretch>
        </p:blipFill>
        <p:spPr>
          <a:xfrm>
            <a:off x="605307" y="838199"/>
            <a:ext cx="8211125" cy="369272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7–6 (continued)</a:t>
            </a:r>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grpSp>
        <p:nvGrpSpPr>
          <p:cNvPr id="5" name="Agrupar 4"/>
          <p:cNvGrpSpPr/>
          <p:nvPr/>
        </p:nvGrpSpPr>
        <p:grpSpPr>
          <a:xfrm>
            <a:off x="636666" y="838199"/>
            <a:ext cx="8146726" cy="3381127"/>
            <a:chOff x="636666" y="838199"/>
            <a:chExt cx="8146726" cy="3381127"/>
          </a:xfrm>
        </p:grpSpPr>
        <p:pic>
          <p:nvPicPr>
            <p:cNvPr id="6" name="Picture 5" descr="Ex7-6(2).jpg"/>
            <p:cNvPicPr>
              <a:picLocks noChangeAspect="1"/>
            </p:cNvPicPr>
            <p:nvPr/>
          </p:nvPicPr>
          <p:blipFill>
            <a:blip r:embed="rId2" cstate="print"/>
            <a:stretch>
              <a:fillRect/>
            </a:stretch>
          </p:blipFill>
          <p:spPr>
            <a:xfrm>
              <a:off x="636666" y="838199"/>
              <a:ext cx="8146726" cy="3381127"/>
            </a:xfrm>
            <a:prstGeom prst="rect">
              <a:avLst/>
            </a:prstGeom>
          </p:spPr>
        </p:pic>
        <p:sp>
          <p:nvSpPr>
            <p:cNvPr id="4" name="CaixaDeTexto 3"/>
            <p:cNvSpPr txBox="1"/>
            <p:nvPr/>
          </p:nvSpPr>
          <p:spPr>
            <a:xfrm>
              <a:off x="1676400" y="3352800"/>
              <a:ext cx="609600" cy="338554"/>
            </a:xfrm>
            <a:prstGeom prst="rect">
              <a:avLst/>
            </a:prstGeom>
            <a:solidFill>
              <a:schemeClr val="accent6">
                <a:lumMod val="20000"/>
                <a:lumOff val="80000"/>
              </a:schemeClr>
            </a:solidFill>
          </p:spPr>
          <p:txBody>
            <a:bodyPr wrap="square" rtlCol="0">
              <a:spAutoFit/>
            </a:bodyPr>
            <a:lstStyle/>
            <a:p>
              <a:r>
                <a:rPr lang="pt-BR" sz="1600" dirty="0"/>
                <a:t>32,7</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Retaining Rings</a:t>
            </a:r>
          </a:p>
        </p:txBody>
      </p:sp>
      <p:sp>
        <p:nvSpPr>
          <p:cNvPr id="3" name="Content Placeholder 2"/>
          <p:cNvSpPr>
            <a:spLocks noGrp="1"/>
          </p:cNvSpPr>
          <p:nvPr>
            <p:ph idx="1"/>
          </p:nvPr>
        </p:nvSpPr>
        <p:spPr>
          <a:xfrm>
            <a:off x="381000" y="762000"/>
            <a:ext cx="8534400" cy="5791200"/>
          </a:xfrm>
        </p:spPr>
        <p:txBody>
          <a:bodyPr>
            <a:normAutofit/>
          </a:bodyPr>
          <a:lstStyle/>
          <a:p>
            <a:r>
              <a:rPr lang="en-US" dirty="0"/>
              <a:t>Retaining rings are often used instead of a shoulder to provide axial positioning</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4" descr="bud29281_0718"/>
          <p:cNvPicPr>
            <a:picLocks noChangeAspect="1" noChangeArrowheads="1"/>
          </p:cNvPicPr>
          <p:nvPr/>
        </p:nvPicPr>
        <p:blipFill>
          <a:blip r:embed="rId2" cstate="print"/>
          <a:srcRect t="8306"/>
          <a:stretch>
            <a:fillRect/>
          </a:stretch>
        </p:blipFill>
        <p:spPr bwMode="auto">
          <a:xfrm>
            <a:off x="609600" y="1828800"/>
            <a:ext cx="8351975" cy="3429000"/>
          </a:xfrm>
          <a:prstGeom prst="rect">
            <a:avLst/>
          </a:prstGeom>
          <a:noFill/>
        </p:spPr>
      </p:pic>
      <p:sp>
        <p:nvSpPr>
          <p:cNvPr id="6" name="TextBox 5"/>
          <p:cNvSpPr txBox="1"/>
          <p:nvPr/>
        </p:nvSpPr>
        <p:spPr>
          <a:xfrm>
            <a:off x="3733800" y="5257800"/>
            <a:ext cx="1371600" cy="400110"/>
          </a:xfrm>
          <a:prstGeom prst="rect">
            <a:avLst/>
          </a:prstGeom>
          <a:noFill/>
        </p:spPr>
        <p:txBody>
          <a:bodyPr wrap="square" rtlCol="0">
            <a:spAutoFit/>
          </a:bodyPr>
          <a:lstStyle/>
          <a:p>
            <a:r>
              <a:rPr lang="en-US" sz="2000" dirty="0"/>
              <a:t>Fig. 7–18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Retaining Rings</a:t>
            </a:r>
          </a:p>
        </p:txBody>
      </p:sp>
      <p:sp>
        <p:nvSpPr>
          <p:cNvPr id="3" name="Content Placeholder 2"/>
          <p:cNvSpPr>
            <a:spLocks noGrp="1"/>
          </p:cNvSpPr>
          <p:nvPr>
            <p:ph idx="1"/>
          </p:nvPr>
        </p:nvSpPr>
        <p:spPr>
          <a:xfrm>
            <a:off x="381000" y="762000"/>
            <a:ext cx="8534400" cy="5791200"/>
          </a:xfrm>
        </p:spPr>
        <p:txBody>
          <a:bodyPr>
            <a:normAutofit/>
          </a:bodyPr>
          <a:lstStyle/>
          <a:p>
            <a:r>
              <a:rPr lang="en-US" dirty="0"/>
              <a:t>Retaining ring must seat well in bottom of groove to support axial loads against the sides of the groove.</a:t>
            </a:r>
          </a:p>
          <a:p>
            <a:r>
              <a:rPr lang="en-US" dirty="0"/>
              <a:t>This requires sharp radius in bottom of groove.</a:t>
            </a:r>
          </a:p>
          <a:p>
            <a:r>
              <a:rPr lang="en-US" dirty="0"/>
              <a:t>Stress concentrations for flat-bottomed grooves are available in Table A–15–16 and A–15–17.</a:t>
            </a:r>
          </a:p>
          <a:p>
            <a:r>
              <a:rPr lang="en-US" dirty="0"/>
              <a:t>Typical stress concentration factors are high, around 5 for bending and axial, and 3 for torsion</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in Interference Fits</a:t>
            </a:r>
          </a:p>
        </p:txBody>
      </p:sp>
      <p:sp>
        <p:nvSpPr>
          <p:cNvPr id="3" name="Content Placeholder 2"/>
          <p:cNvSpPr>
            <a:spLocks noGrp="1"/>
          </p:cNvSpPr>
          <p:nvPr>
            <p:ph idx="1"/>
          </p:nvPr>
        </p:nvSpPr>
        <p:spPr>
          <a:xfrm>
            <a:off x="381000" y="838200"/>
            <a:ext cx="8534400" cy="5715000"/>
          </a:xfrm>
        </p:spPr>
        <p:txBody>
          <a:bodyPr/>
          <a:lstStyle/>
          <a:p>
            <a:r>
              <a:rPr lang="en-US" dirty="0"/>
              <a:t>Interference fit generates pressure at interface</a:t>
            </a:r>
          </a:p>
          <a:p>
            <a:r>
              <a:rPr lang="en-US" dirty="0"/>
              <a:t>Need to ensure stresses are acceptable</a:t>
            </a:r>
          </a:p>
          <a:p>
            <a:r>
              <a:rPr lang="en-US" dirty="0"/>
              <a:t>Treat shaft as cylinder with uniform external pressure</a:t>
            </a:r>
          </a:p>
          <a:p>
            <a:r>
              <a:rPr lang="en-US" dirty="0"/>
              <a:t>Treat hub as hollow cylinder with uniform internal pressure</a:t>
            </a:r>
          </a:p>
          <a:p>
            <a:r>
              <a:rPr lang="en-US" dirty="0"/>
              <a:t>These situations were developed in Ch. 3 and will be adapted here</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in Interference Fits</a:t>
            </a:r>
          </a:p>
        </p:txBody>
      </p:sp>
      <p:sp>
        <p:nvSpPr>
          <p:cNvPr id="3" name="Content Placeholder 2"/>
          <p:cNvSpPr>
            <a:spLocks noGrp="1"/>
          </p:cNvSpPr>
          <p:nvPr>
            <p:ph idx="1"/>
          </p:nvPr>
        </p:nvSpPr>
        <p:spPr>
          <a:xfrm>
            <a:off x="381000" y="838200"/>
            <a:ext cx="8534400" cy="5715000"/>
          </a:xfrm>
        </p:spPr>
        <p:txBody>
          <a:bodyPr/>
          <a:lstStyle/>
          <a:p>
            <a:r>
              <a:rPr lang="en-US" dirty="0"/>
              <a:t>The pressure at the interface, from Eq. (3–56) converted into terms of diameters,</a:t>
            </a:r>
          </a:p>
          <a:p>
            <a:endParaRPr lang="en-US" dirty="0"/>
          </a:p>
          <a:p>
            <a:endParaRPr lang="en-US" dirty="0"/>
          </a:p>
          <a:p>
            <a:r>
              <a:rPr lang="en-US" dirty="0"/>
              <a:t>If both members are of the same material,</a:t>
            </a:r>
          </a:p>
          <a:p>
            <a:endParaRPr lang="en-US" dirty="0"/>
          </a:p>
          <a:p>
            <a:endParaRPr lang="en-US" dirty="0"/>
          </a:p>
          <a:p>
            <a:r>
              <a:rPr lang="en-US" i="1" dirty="0">
                <a:latin typeface="Symbol" pitchFamily="18" charset="2"/>
              </a:rPr>
              <a:t>d</a:t>
            </a:r>
            <a:r>
              <a:rPr lang="en-US" dirty="0"/>
              <a:t> is </a:t>
            </a:r>
            <a:r>
              <a:rPr lang="en-US" i="1" dirty="0" err="1"/>
              <a:t>diametral</a:t>
            </a:r>
            <a:r>
              <a:rPr lang="en-US" dirty="0"/>
              <a:t> interference</a:t>
            </a:r>
          </a:p>
          <a:p>
            <a:endParaRPr lang="en-US" i="1" dirty="0"/>
          </a:p>
          <a:p>
            <a:r>
              <a:rPr lang="en-US" dirty="0"/>
              <a:t>Taking into account the tolerances,</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676400" y="1581150"/>
            <a:ext cx="7058025" cy="104775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2571750" y="2971800"/>
            <a:ext cx="6191250" cy="771525"/>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3352800" y="4343400"/>
            <a:ext cx="5372100" cy="400050"/>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3200400" y="5257800"/>
            <a:ext cx="5543550" cy="40005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3200400" y="5715000"/>
            <a:ext cx="5562600" cy="3238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Setscrews</a:t>
            </a:r>
          </a:p>
        </p:txBody>
      </p:sp>
      <p:sp>
        <p:nvSpPr>
          <p:cNvPr id="3" name="Content Placeholder 2"/>
          <p:cNvSpPr>
            <a:spLocks noGrp="1"/>
          </p:cNvSpPr>
          <p:nvPr>
            <p:ph idx="1"/>
          </p:nvPr>
        </p:nvSpPr>
        <p:spPr>
          <a:xfrm>
            <a:off x="381000" y="762000"/>
            <a:ext cx="8610600" cy="1905000"/>
          </a:xfrm>
        </p:spPr>
        <p:txBody>
          <a:bodyPr/>
          <a:lstStyle/>
          <a:p>
            <a:r>
              <a:rPr lang="en-US" dirty="0"/>
              <a:t>Setscrews resist axial and rotational motion</a:t>
            </a:r>
          </a:p>
          <a:p>
            <a:r>
              <a:rPr lang="en-US" dirty="0"/>
              <a:t>They apply a compressive force to create friction</a:t>
            </a:r>
          </a:p>
          <a:p>
            <a:r>
              <a:rPr lang="en-US" dirty="0"/>
              <a:t>The tip of the set screw may also provide a slight penetration</a:t>
            </a:r>
          </a:p>
          <a:p>
            <a:r>
              <a:rPr lang="en-US" dirty="0"/>
              <a:t>Various tips are available</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4" descr="bud29281_0715"/>
          <p:cNvPicPr>
            <a:picLocks noChangeAspect="1" noChangeArrowheads="1"/>
          </p:cNvPicPr>
          <p:nvPr/>
        </p:nvPicPr>
        <p:blipFill>
          <a:blip r:embed="rId2" cstate="print"/>
          <a:srcRect t="6061"/>
          <a:stretch>
            <a:fillRect/>
          </a:stretch>
        </p:blipFill>
        <p:spPr bwMode="auto">
          <a:xfrm>
            <a:off x="914400" y="3124200"/>
            <a:ext cx="7597775" cy="3162669"/>
          </a:xfrm>
          <a:prstGeom prst="rect">
            <a:avLst/>
          </a:prstGeom>
          <a:noFill/>
        </p:spPr>
      </p:pic>
      <p:sp>
        <p:nvSpPr>
          <p:cNvPr id="6" name="TextBox 5"/>
          <p:cNvSpPr txBox="1"/>
          <p:nvPr/>
        </p:nvSpPr>
        <p:spPr>
          <a:xfrm>
            <a:off x="3962400" y="6172200"/>
            <a:ext cx="1371600" cy="400110"/>
          </a:xfrm>
          <a:prstGeom prst="rect">
            <a:avLst/>
          </a:prstGeom>
          <a:noFill/>
        </p:spPr>
        <p:txBody>
          <a:bodyPr wrap="square" rtlCol="0">
            <a:spAutoFit/>
          </a:bodyPr>
          <a:lstStyle/>
          <a:p>
            <a:r>
              <a:rPr lang="en-US" sz="2000" dirty="0"/>
              <a:t>Fig. 7–15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in Interference Fits</a:t>
            </a:r>
          </a:p>
        </p:txBody>
      </p:sp>
      <p:sp>
        <p:nvSpPr>
          <p:cNvPr id="3" name="Content Placeholder 2"/>
          <p:cNvSpPr>
            <a:spLocks noGrp="1"/>
          </p:cNvSpPr>
          <p:nvPr>
            <p:ph idx="1"/>
          </p:nvPr>
        </p:nvSpPr>
        <p:spPr>
          <a:xfrm>
            <a:off x="381000" y="838200"/>
            <a:ext cx="8610600" cy="5791200"/>
          </a:xfrm>
        </p:spPr>
        <p:txBody>
          <a:bodyPr/>
          <a:lstStyle/>
          <a:p>
            <a:r>
              <a:rPr lang="en-US" dirty="0"/>
              <a:t>From </a:t>
            </a:r>
            <a:r>
              <a:rPr lang="en-US" dirty="0" err="1"/>
              <a:t>Eqs</a:t>
            </a:r>
            <a:r>
              <a:rPr lang="en-US" dirty="0"/>
              <a:t>. (3–58) and (3–59), with radii converted to diameters, the tangential stresses at the interface are</a:t>
            </a:r>
          </a:p>
          <a:p>
            <a:endParaRPr lang="en-US" dirty="0"/>
          </a:p>
          <a:p>
            <a:endParaRPr lang="en-US" dirty="0"/>
          </a:p>
          <a:p>
            <a:endParaRPr lang="en-US" dirty="0"/>
          </a:p>
          <a:p>
            <a:endParaRPr lang="en-US" dirty="0"/>
          </a:p>
          <a:p>
            <a:r>
              <a:rPr lang="en-US" dirty="0"/>
              <a:t>The radial stresses at the interface are simply</a:t>
            </a:r>
          </a:p>
          <a:p>
            <a:endParaRPr lang="en-US" dirty="0"/>
          </a:p>
          <a:p>
            <a:endParaRPr lang="en-US" dirty="0"/>
          </a:p>
          <a:p>
            <a:endParaRPr lang="en-US" dirty="0"/>
          </a:p>
          <a:p>
            <a:r>
              <a:rPr lang="en-US" dirty="0"/>
              <a:t>The tangential and radial stresses are orthogonal and can be combined using a failure theory</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3124200" y="1600200"/>
            <a:ext cx="5648325" cy="7620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3381375" y="2611438"/>
            <a:ext cx="5391150" cy="628650"/>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3581400" y="3875088"/>
            <a:ext cx="5200650" cy="314325"/>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3648075" y="4438650"/>
            <a:ext cx="5133975" cy="3619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Torque Transmission from Interference Fit</a:t>
            </a:r>
          </a:p>
        </p:txBody>
      </p:sp>
      <p:sp>
        <p:nvSpPr>
          <p:cNvPr id="3" name="Content Placeholder 2"/>
          <p:cNvSpPr>
            <a:spLocks noGrp="1"/>
          </p:cNvSpPr>
          <p:nvPr>
            <p:ph idx="1"/>
          </p:nvPr>
        </p:nvSpPr>
        <p:spPr>
          <a:xfrm>
            <a:off x="381000" y="838200"/>
            <a:ext cx="8610600" cy="5638800"/>
          </a:xfrm>
        </p:spPr>
        <p:txBody>
          <a:bodyPr/>
          <a:lstStyle/>
          <a:p>
            <a:r>
              <a:rPr lang="en-US" dirty="0"/>
              <a:t>Estimate the torque that can be transmitted through interference fit by friction analysis at interface</a:t>
            </a:r>
          </a:p>
          <a:p>
            <a:endParaRPr lang="en-US" dirty="0"/>
          </a:p>
          <a:p>
            <a:endParaRPr lang="en-US" dirty="0"/>
          </a:p>
          <a:p>
            <a:endParaRPr lang="en-US" dirty="0"/>
          </a:p>
          <a:p>
            <a:r>
              <a:rPr lang="en-US" dirty="0"/>
              <a:t>Use the minimum interference to determine the minimum pressure to find the maximum torque that the joint should be expected to transmit.</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7"/>
          <p:cNvPicPr>
            <a:picLocks noChangeAspect="1" noChangeArrowheads="1"/>
          </p:cNvPicPr>
          <p:nvPr/>
        </p:nvPicPr>
        <p:blipFill>
          <a:blip r:embed="rId2" cstate="print"/>
          <a:srcRect/>
          <a:stretch>
            <a:fillRect/>
          </a:stretch>
        </p:blipFill>
        <p:spPr bwMode="auto">
          <a:xfrm>
            <a:off x="1600200" y="1676400"/>
            <a:ext cx="6972300" cy="342900"/>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2667000" y="2133600"/>
            <a:ext cx="5915025" cy="733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Setscrews</a:t>
            </a:r>
          </a:p>
        </p:txBody>
      </p:sp>
      <p:sp>
        <p:nvSpPr>
          <p:cNvPr id="3" name="Content Placeholder 2"/>
          <p:cNvSpPr>
            <a:spLocks noGrp="1"/>
          </p:cNvSpPr>
          <p:nvPr>
            <p:ph idx="1"/>
          </p:nvPr>
        </p:nvSpPr>
        <p:spPr>
          <a:xfrm>
            <a:off x="381000" y="762000"/>
            <a:ext cx="3200400" cy="5715000"/>
          </a:xfrm>
        </p:spPr>
        <p:txBody>
          <a:bodyPr>
            <a:normAutofit lnSpcReduction="10000"/>
          </a:bodyPr>
          <a:lstStyle/>
          <a:p>
            <a:r>
              <a:rPr lang="en-US" dirty="0"/>
              <a:t>Resistance to axial motion of collar or hub relative to shaft is called </a:t>
            </a:r>
            <a:r>
              <a:rPr lang="en-US" i="1" dirty="0"/>
              <a:t>holding power</a:t>
            </a:r>
          </a:p>
          <a:p>
            <a:r>
              <a:rPr lang="en-US" dirty="0"/>
              <a:t>Typical values listed in Table 7–4 apply to axial and </a:t>
            </a:r>
            <a:r>
              <a:rPr lang="en-US" dirty="0" err="1"/>
              <a:t>torsional</a:t>
            </a:r>
            <a:r>
              <a:rPr lang="en-US" dirty="0"/>
              <a:t> resistance</a:t>
            </a:r>
          </a:p>
          <a:p>
            <a:r>
              <a:rPr lang="en-US" dirty="0"/>
              <a:t>Typical factors of safety are 1.5 to 2.0 for static, and 4 to 8 for dynamic loads</a:t>
            </a:r>
          </a:p>
          <a:p>
            <a:r>
              <a:rPr lang="en-US" dirty="0"/>
              <a:t>Length should be about half the shaft diameter</a:t>
            </a:r>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6" name="Picture 5" descr="Table 7-5.jpg"/>
          <p:cNvPicPr>
            <a:picLocks noChangeAspect="1"/>
          </p:cNvPicPr>
          <p:nvPr/>
        </p:nvPicPr>
        <p:blipFill>
          <a:blip r:embed="rId2" cstate="print"/>
          <a:stretch>
            <a:fillRect/>
          </a:stretch>
        </p:blipFill>
        <p:spPr>
          <a:xfrm>
            <a:off x="4038600" y="762000"/>
            <a:ext cx="4710602" cy="5638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and Pins</a:t>
            </a:r>
          </a:p>
        </p:txBody>
      </p:sp>
      <p:sp>
        <p:nvSpPr>
          <p:cNvPr id="3" name="Content Placeholder 2"/>
          <p:cNvSpPr>
            <a:spLocks noGrp="1"/>
          </p:cNvSpPr>
          <p:nvPr>
            <p:ph idx="1"/>
          </p:nvPr>
        </p:nvSpPr>
        <p:spPr>
          <a:xfrm>
            <a:off x="381000" y="838200"/>
            <a:ext cx="3276600" cy="6019800"/>
          </a:xfrm>
        </p:spPr>
        <p:txBody>
          <a:bodyPr/>
          <a:lstStyle/>
          <a:p>
            <a:r>
              <a:rPr lang="en-US" dirty="0"/>
              <a:t>Used to secure rotating elements and to transmit torque</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4" descr="bud29281_0716"/>
          <p:cNvPicPr>
            <a:picLocks noChangeAspect="1" noChangeArrowheads="1"/>
          </p:cNvPicPr>
          <p:nvPr/>
        </p:nvPicPr>
        <p:blipFill>
          <a:blip r:embed="rId2" cstate="print"/>
          <a:srcRect t="5904"/>
          <a:stretch>
            <a:fillRect/>
          </a:stretch>
        </p:blipFill>
        <p:spPr bwMode="auto">
          <a:xfrm>
            <a:off x="3698875" y="755497"/>
            <a:ext cx="5445125" cy="4045103"/>
          </a:xfrm>
          <a:prstGeom prst="rect">
            <a:avLst/>
          </a:prstGeom>
          <a:noFill/>
        </p:spPr>
      </p:pic>
      <p:sp>
        <p:nvSpPr>
          <p:cNvPr id="6" name="TextBox 5"/>
          <p:cNvSpPr txBox="1"/>
          <p:nvPr/>
        </p:nvSpPr>
        <p:spPr>
          <a:xfrm>
            <a:off x="5562600" y="4876800"/>
            <a:ext cx="1371600" cy="400110"/>
          </a:xfrm>
          <a:prstGeom prst="rect">
            <a:avLst/>
          </a:prstGeom>
          <a:noFill/>
        </p:spPr>
        <p:txBody>
          <a:bodyPr wrap="square" rtlCol="0">
            <a:spAutoFit/>
          </a:bodyPr>
          <a:lstStyle/>
          <a:p>
            <a:r>
              <a:rPr lang="en-US" sz="2000" dirty="0"/>
              <a:t>Fig. 7–16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Tapered Pins</a:t>
            </a:r>
          </a:p>
        </p:txBody>
      </p:sp>
      <p:sp>
        <p:nvSpPr>
          <p:cNvPr id="3" name="Content Placeholder 2"/>
          <p:cNvSpPr>
            <a:spLocks noGrp="1"/>
          </p:cNvSpPr>
          <p:nvPr>
            <p:ph idx="1"/>
          </p:nvPr>
        </p:nvSpPr>
        <p:spPr>
          <a:xfrm>
            <a:off x="381000" y="838200"/>
            <a:ext cx="8382000" cy="2057400"/>
          </a:xfrm>
        </p:spPr>
        <p:txBody>
          <a:bodyPr/>
          <a:lstStyle/>
          <a:p>
            <a:r>
              <a:rPr lang="en-US" dirty="0"/>
              <a:t>Taper pins are sized by diameter at large end</a:t>
            </a:r>
          </a:p>
          <a:p>
            <a:r>
              <a:rPr lang="en-US" dirty="0"/>
              <a:t>Small end diameter is </a:t>
            </a:r>
          </a:p>
          <a:p>
            <a:endParaRPr lang="en-US" dirty="0"/>
          </a:p>
          <a:p>
            <a:r>
              <a:rPr lang="en-US" dirty="0"/>
              <a:t>Table 7–5 shows some standard sizes in inches</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6" name="Picture 5"/>
          <p:cNvPicPr>
            <a:picLocks noChangeAspect="1" noChangeArrowheads="1"/>
          </p:cNvPicPr>
          <p:nvPr/>
        </p:nvPicPr>
        <p:blipFill>
          <a:blip r:embed="rId2" cstate="print"/>
          <a:srcRect/>
          <a:stretch>
            <a:fillRect/>
          </a:stretch>
        </p:blipFill>
        <p:spPr bwMode="auto">
          <a:xfrm>
            <a:off x="2590800" y="1676400"/>
            <a:ext cx="5505450" cy="495300"/>
          </a:xfrm>
          <a:prstGeom prst="rect">
            <a:avLst/>
          </a:prstGeom>
          <a:noFill/>
          <a:ln w="9525">
            <a:noFill/>
            <a:miter lim="800000"/>
            <a:headEnd/>
            <a:tailEnd/>
          </a:ln>
        </p:spPr>
      </p:pic>
      <p:sp>
        <p:nvSpPr>
          <p:cNvPr id="8" name="TextBox 7"/>
          <p:cNvSpPr txBox="1"/>
          <p:nvPr/>
        </p:nvSpPr>
        <p:spPr>
          <a:xfrm>
            <a:off x="4191000" y="6248400"/>
            <a:ext cx="1371600" cy="400110"/>
          </a:xfrm>
          <a:prstGeom prst="rect">
            <a:avLst/>
          </a:prstGeom>
          <a:noFill/>
        </p:spPr>
        <p:txBody>
          <a:bodyPr wrap="square" rtlCol="0">
            <a:spAutoFit/>
          </a:bodyPr>
          <a:lstStyle/>
          <a:p>
            <a:r>
              <a:rPr lang="en-US" sz="2000" dirty="0"/>
              <a:t>Table 7–5</a:t>
            </a:r>
          </a:p>
        </p:txBody>
      </p:sp>
      <p:pic>
        <p:nvPicPr>
          <p:cNvPr id="9" name="Picture 8" descr="Table 7-5(1).jpg"/>
          <p:cNvPicPr>
            <a:picLocks noChangeAspect="1"/>
          </p:cNvPicPr>
          <p:nvPr/>
        </p:nvPicPr>
        <p:blipFill>
          <a:blip r:embed="rId3" cstate="print"/>
          <a:stretch>
            <a:fillRect/>
          </a:stretch>
        </p:blipFill>
        <p:spPr>
          <a:xfrm>
            <a:off x="609600" y="2590800"/>
            <a:ext cx="8229600" cy="36010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a:t>
            </a:r>
          </a:p>
        </p:txBody>
      </p:sp>
      <p:sp>
        <p:nvSpPr>
          <p:cNvPr id="3" name="Content Placeholder 2"/>
          <p:cNvSpPr>
            <a:spLocks noGrp="1"/>
          </p:cNvSpPr>
          <p:nvPr>
            <p:ph idx="1"/>
          </p:nvPr>
        </p:nvSpPr>
        <p:spPr>
          <a:xfrm>
            <a:off x="381000" y="838200"/>
            <a:ext cx="2819400" cy="5867400"/>
          </a:xfrm>
        </p:spPr>
        <p:txBody>
          <a:bodyPr>
            <a:normAutofit/>
          </a:bodyPr>
          <a:lstStyle/>
          <a:p>
            <a:r>
              <a:rPr lang="en-US" dirty="0"/>
              <a:t>Keys come in standard square and rectangular sizes</a:t>
            </a:r>
          </a:p>
          <a:p>
            <a:r>
              <a:rPr lang="en-US" dirty="0"/>
              <a:t>Shaft diameter determines key size</a:t>
            </a:r>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
        <p:nvSpPr>
          <p:cNvPr id="9" name="TextBox 8"/>
          <p:cNvSpPr txBox="1"/>
          <p:nvPr/>
        </p:nvSpPr>
        <p:spPr>
          <a:xfrm>
            <a:off x="2057400" y="5715000"/>
            <a:ext cx="1371600" cy="400110"/>
          </a:xfrm>
          <a:prstGeom prst="rect">
            <a:avLst/>
          </a:prstGeom>
          <a:noFill/>
        </p:spPr>
        <p:txBody>
          <a:bodyPr wrap="square" rtlCol="0">
            <a:spAutoFit/>
          </a:bodyPr>
          <a:lstStyle/>
          <a:p>
            <a:r>
              <a:rPr lang="en-US" sz="2000" dirty="0"/>
              <a:t>Table 7–6</a:t>
            </a:r>
          </a:p>
        </p:txBody>
      </p:sp>
      <p:pic>
        <p:nvPicPr>
          <p:cNvPr id="7" name="Picture 6" descr="Table 7-6.jpg"/>
          <p:cNvPicPr>
            <a:picLocks noChangeAspect="1"/>
          </p:cNvPicPr>
          <p:nvPr/>
        </p:nvPicPr>
        <p:blipFill>
          <a:blip r:embed="rId2" cstate="print"/>
          <a:stretch>
            <a:fillRect/>
          </a:stretch>
        </p:blipFill>
        <p:spPr>
          <a:xfrm>
            <a:off x="3581400" y="838200"/>
            <a:ext cx="5320830" cy="5486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a:t>
            </a:r>
          </a:p>
        </p:txBody>
      </p:sp>
      <p:sp>
        <p:nvSpPr>
          <p:cNvPr id="3" name="Content Placeholder 2"/>
          <p:cNvSpPr>
            <a:spLocks noGrp="1"/>
          </p:cNvSpPr>
          <p:nvPr>
            <p:ph idx="1"/>
          </p:nvPr>
        </p:nvSpPr>
        <p:spPr>
          <a:xfrm>
            <a:off x="381000" y="762000"/>
            <a:ext cx="8382000" cy="5791200"/>
          </a:xfrm>
        </p:spPr>
        <p:txBody>
          <a:bodyPr>
            <a:normAutofit/>
          </a:bodyPr>
          <a:lstStyle/>
          <a:p>
            <a:r>
              <a:rPr lang="en-US" dirty="0"/>
              <a:t>Failure of keys is by either direct shear or bearing stress</a:t>
            </a:r>
          </a:p>
          <a:p>
            <a:r>
              <a:rPr lang="en-US" dirty="0"/>
              <a:t>Key length is designed to provide desired factor of safety</a:t>
            </a:r>
          </a:p>
          <a:p>
            <a:r>
              <a:rPr lang="en-US" dirty="0"/>
              <a:t>Factor of safety should not be excessive, so the inexpensive key is the weak link</a:t>
            </a:r>
          </a:p>
          <a:p>
            <a:r>
              <a:rPr lang="en-US" dirty="0"/>
              <a:t>Key length is limited to hub length</a:t>
            </a:r>
          </a:p>
          <a:p>
            <a:r>
              <a:rPr lang="en-US" dirty="0"/>
              <a:t>Key length should not exceed 1.5 times shaft diameter to avoid problems from twisting</a:t>
            </a:r>
          </a:p>
          <a:p>
            <a:r>
              <a:rPr lang="en-US" dirty="0"/>
              <a:t>Multiple keys may be used to carry greater torque, typically oriented 90º from one another</a:t>
            </a:r>
          </a:p>
          <a:p>
            <a:r>
              <a:rPr lang="en-US" dirty="0"/>
              <a:t>Stock key material is typically low carbon cold-rolled steel, with dimensions slightly under the nominal dimensions to easily fit end-milled keyway</a:t>
            </a:r>
          </a:p>
          <a:p>
            <a:r>
              <a:rPr lang="en-US" dirty="0"/>
              <a:t>A setscrew is sometimes used with a key for axial positioning, and to minimize rotational backlash</a:t>
            </a:r>
          </a:p>
          <a:p>
            <a:endParaRPr lang="en-US" dirty="0"/>
          </a:p>
          <a:p>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Gib</a:t>
            </a:r>
            <a:r>
              <a:rPr lang="en-US" dirty="0"/>
              <a:t>-head Key</a:t>
            </a:r>
          </a:p>
        </p:txBody>
      </p:sp>
      <p:sp>
        <p:nvSpPr>
          <p:cNvPr id="3" name="Content Placeholder 2"/>
          <p:cNvSpPr>
            <a:spLocks noGrp="1"/>
          </p:cNvSpPr>
          <p:nvPr>
            <p:ph idx="1"/>
          </p:nvPr>
        </p:nvSpPr>
        <p:spPr>
          <a:xfrm>
            <a:off x="381000" y="838200"/>
            <a:ext cx="8382000" cy="2590800"/>
          </a:xfrm>
        </p:spPr>
        <p:txBody>
          <a:bodyPr/>
          <a:lstStyle/>
          <a:p>
            <a:r>
              <a:rPr lang="en-US" dirty="0" err="1"/>
              <a:t>Gib</a:t>
            </a:r>
            <a:r>
              <a:rPr lang="en-US" dirty="0"/>
              <a:t>-head key is tapered so that when firmly driven it prevents axial motion</a:t>
            </a:r>
          </a:p>
          <a:p>
            <a:r>
              <a:rPr lang="en-US" dirty="0"/>
              <a:t>Head makes removal easy</a:t>
            </a:r>
          </a:p>
          <a:p>
            <a:r>
              <a:rPr lang="en-US" dirty="0"/>
              <a:t>Projection of head may be hazardous</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sp>
        <p:nvSpPr>
          <p:cNvPr id="6" name="TextBox 5"/>
          <p:cNvSpPr txBox="1"/>
          <p:nvPr/>
        </p:nvSpPr>
        <p:spPr>
          <a:xfrm>
            <a:off x="3352800" y="5886450"/>
            <a:ext cx="1371600" cy="400110"/>
          </a:xfrm>
          <a:prstGeom prst="rect">
            <a:avLst/>
          </a:prstGeom>
          <a:noFill/>
        </p:spPr>
        <p:txBody>
          <a:bodyPr wrap="square" rtlCol="0">
            <a:spAutoFit/>
          </a:bodyPr>
          <a:lstStyle/>
          <a:p>
            <a:r>
              <a:rPr lang="en-US" sz="2000" dirty="0"/>
              <a:t>Fig. 7–17</a:t>
            </a:r>
          </a:p>
        </p:txBody>
      </p:sp>
      <p:pic>
        <p:nvPicPr>
          <p:cNvPr id="7" name="Picture 6" descr="Fig 7-17.jpg"/>
          <p:cNvPicPr>
            <a:picLocks noChangeAspect="1"/>
          </p:cNvPicPr>
          <p:nvPr/>
        </p:nvPicPr>
        <p:blipFill>
          <a:blip r:embed="rId2" cstate="print"/>
          <a:stretch>
            <a:fillRect/>
          </a:stretch>
        </p:blipFill>
        <p:spPr>
          <a:xfrm>
            <a:off x="533400" y="2895600"/>
            <a:ext cx="7848600" cy="25908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Woodruff Key</a:t>
            </a:r>
          </a:p>
        </p:txBody>
      </p:sp>
      <p:sp>
        <p:nvSpPr>
          <p:cNvPr id="3" name="Content Placeholder 2"/>
          <p:cNvSpPr>
            <a:spLocks noGrp="1"/>
          </p:cNvSpPr>
          <p:nvPr>
            <p:ph idx="1"/>
          </p:nvPr>
        </p:nvSpPr>
        <p:spPr>
          <a:xfrm>
            <a:off x="381000" y="838200"/>
            <a:ext cx="8382000" cy="2590800"/>
          </a:xfrm>
        </p:spPr>
        <p:txBody>
          <a:bodyPr/>
          <a:lstStyle/>
          <a:p>
            <a:r>
              <a:rPr lang="en-US" dirty="0"/>
              <a:t>Woodruff keys have deeper penetration</a:t>
            </a:r>
          </a:p>
          <a:p>
            <a:r>
              <a:rPr lang="en-US" dirty="0"/>
              <a:t>Useful for smaller shafts to prevent key from rolling</a:t>
            </a:r>
          </a:p>
          <a:p>
            <a:r>
              <a:rPr lang="en-US" dirty="0"/>
              <a:t>When used near a shoulder, the keyway stress concentration interferes less with shoulder than square keyway</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140290" name="Picture 2"/>
          <p:cNvPicPr>
            <a:picLocks noChangeAspect="1" noChangeArrowheads="1"/>
          </p:cNvPicPr>
          <p:nvPr/>
        </p:nvPicPr>
        <p:blipFill>
          <a:blip r:embed="rId2" cstate="print"/>
          <a:srcRect/>
          <a:stretch>
            <a:fillRect/>
          </a:stretch>
        </p:blipFill>
        <p:spPr bwMode="auto">
          <a:xfrm>
            <a:off x="1371600" y="3200400"/>
            <a:ext cx="6638925" cy="2647950"/>
          </a:xfrm>
          <a:prstGeom prst="rect">
            <a:avLst/>
          </a:prstGeom>
          <a:noFill/>
          <a:ln w="9525">
            <a:noFill/>
            <a:miter lim="800000"/>
            <a:headEnd/>
            <a:tailEnd/>
          </a:ln>
        </p:spPr>
      </p:pic>
      <p:sp>
        <p:nvSpPr>
          <p:cNvPr id="7" name="TextBox 6"/>
          <p:cNvSpPr txBox="1"/>
          <p:nvPr/>
        </p:nvSpPr>
        <p:spPr>
          <a:xfrm>
            <a:off x="3657600" y="5448300"/>
            <a:ext cx="1371600" cy="400110"/>
          </a:xfrm>
          <a:prstGeom prst="rect">
            <a:avLst/>
          </a:prstGeom>
          <a:noFill/>
        </p:spPr>
        <p:txBody>
          <a:bodyPr wrap="square" rtlCol="0">
            <a:spAutoFit/>
          </a:bodyPr>
          <a:lstStyle/>
          <a:p>
            <a:r>
              <a:rPr lang="en-US" sz="2000" dirty="0"/>
              <a:t>Fig. 7–17</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igle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53298</TotalTime>
  <Words>714</Words>
  <Application>Microsoft Office PowerPoint</Application>
  <PresentationFormat>Apresentação na tela (4:3)</PresentationFormat>
  <Paragraphs>124</Paragraphs>
  <Slides>21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21</vt:i4>
      </vt:variant>
    </vt:vector>
  </HeadingPairs>
  <TitlesOfParts>
    <vt:vector size="28" baseType="lpstr">
      <vt:lpstr>Arial</vt:lpstr>
      <vt:lpstr>Calibri</vt:lpstr>
      <vt:lpstr>Symbol</vt:lpstr>
      <vt:lpstr>Times New Roman</vt:lpstr>
      <vt:lpstr>Verdana</vt:lpstr>
      <vt:lpstr>Wingdings 2</vt:lpstr>
      <vt:lpstr>Shigley</vt:lpstr>
      <vt:lpstr>Apresentação do PowerPoint</vt:lpstr>
      <vt:lpstr>Setscrews</vt:lpstr>
      <vt:lpstr>Setscrews</vt:lpstr>
      <vt:lpstr>Keys and Pins</vt:lpstr>
      <vt:lpstr>Tapered Pins</vt:lpstr>
      <vt:lpstr>Keys</vt:lpstr>
      <vt:lpstr>Keys</vt:lpstr>
      <vt:lpstr>Gib-head Key</vt:lpstr>
      <vt:lpstr>Woodruff Key</vt:lpstr>
      <vt:lpstr>Woodruff Key</vt:lpstr>
      <vt:lpstr>Woodruff Key</vt:lpstr>
      <vt:lpstr>Stress Concentration Factors for Keys</vt:lpstr>
      <vt:lpstr>Example 7–6</vt:lpstr>
      <vt:lpstr>Example 7–6 (continued)</vt:lpstr>
      <vt:lpstr>Example 7–6 (continued)</vt:lpstr>
      <vt:lpstr>Retaining Rings</vt:lpstr>
      <vt:lpstr>Retaining Rings</vt:lpstr>
      <vt:lpstr>Stress in Interference Fits</vt:lpstr>
      <vt:lpstr>Stress in Interference Fits</vt:lpstr>
      <vt:lpstr>Stress in Interference Fits</vt:lpstr>
      <vt:lpstr>Torque Transmission from Interference Fit</vt:lpstr>
    </vt:vector>
  </TitlesOfParts>
  <Company>Missouri S&amp;T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nisbett</dc:creator>
  <cp:lastModifiedBy>Walter Kapp</cp:lastModifiedBy>
  <cp:revision>2352</cp:revision>
  <dcterms:created xsi:type="dcterms:W3CDTF">2010-11-01T14:25:24Z</dcterms:created>
  <dcterms:modified xsi:type="dcterms:W3CDTF">2016-12-03T21:10:18Z</dcterms:modified>
</cp:coreProperties>
</file>