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6" r:id="rId11"/>
    <p:sldId id="272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571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24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61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71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08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78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8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2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21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40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3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50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F77A-838C-4B4C-9812-5C072B668191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F8618-EDC3-45A5-9236-2CB0A4B79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Ligação com conectores</a:t>
            </a:r>
            <a:br>
              <a:rPr lang="pt-BR" dirty="0"/>
            </a:br>
            <a:r>
              <a:rPr lang="pt-BR" dirty="0"/>
              <a:t>ou prendedores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Walter </a:t>
            </a:r>
            <a:r>
              <a:rPr lang="pt-BR" dirty="0" err="1"/>
              <a:t>Antonio</a:t>
            </a:r>
            <a:r>
              <a:rPr lang="pt-BR" dirty="0"/>
              <a:t> Kapp</a:t>
            </a:r>
          </a:p>
        </p:txBody>
      </p:sp>
    </p:spTree>
    <p:extLst>
      <p:ext uri="{BB962C8B-B14F-4D97-AF65-F5344CB8AC3E}">
        <p14:creationId xmlns:p14="http://schemas.microsoft.com/office/powerpoint/2010/main" val="148818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Disposição dos furos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603810"/>
          </a:xfrm>
        </p:spPr>
        <p:txBody>
          <a:bodyPr/>
          <a:lstStyle/>
          <a:p>
            <a:r>
              <a:rPr lang="pt-BR" dirty="0"/>
              <a:t>Distâncias mínimas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59045"/>
            <a:ext cx="10868259" cy="39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Ligação de juntas por esforço normal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199965" cy="603810"/>
          </a:xfrm>
        </p:spPr>
        <p:txBody>
          <a:bodyPr/>
          <a:lstStyle/>
          <a:p>
            <a:r>
              <a:rPr lang="pt-BR" dirty="0"/>
              <a:t>Caso do Vaso de pressão</a:t>
            </a:r>
          </a:p>
          <a:p>
            <a:pPr lvl="1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286" y="2205318"/>
            <a:ext cx="4669232" cy="359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75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Ligação de juntas por esforço cortante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0942"/>
          </a:xfrm>
        </p:spPr>
        <p:txBody>
          <a:bodyPr/>
          <a:lstStyle/>
          <a:p>
            <a:r>
              <a:rPr lang="pt-BR" dirty="0"/>
              <a:t>Concentrador de tensão devido ao corte da rosca</a:t>
            </a:r>
          </a:p>
        </p:txBody>
      </p:sp>
      <p:pic>
        <p:nvPicPr>
          <p:cNvPr id="4" name="Picture 6" descr="bud29281_ta0816"/>
          <p:cNvPicPr>
            <a:picLocks noChangeAspect="1" noChangeArrowheads="1"/>
          </p:cNvPicPr>
          <p:nvPr/>
        </p:nvPicPr>
        <p:blipFill>
          <a:blip r:embed="rId2" cstate="print"/>
          <a:srcRect t="16456"/>
          <a:stretch>
            <a:fillRect/>
          </a:stretch>
        </p:blipFill>
        <p:spPr bwMode="auto">
          <a:xfrm>
            <a:off x="1522675" y="3480021"/>
            <a:ext cx="8534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47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Junta montada para suportar esforço cortante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t-BR" dirty="0"/>
              <a:t>Deseja-se uma ligação de um conjunto de chapas para uma carga de 100kN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492" t="20785" r="2307" b="23268"/>
          <a:stretch/>
        </p:blipFill>
        <p:spPr>
          <a:xfrm>
            <a:off x="1311739" y="2510118"/>
            <a:ext cx="8805160" cy="41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5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89612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Junta montada para suportar esforço cortante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3226" y="2748523"/>
            <a:ext cx="4782671" cy="2155172"/>
          </a:xfrm>
        </p:spPr>
        <p:txBody>
          <a:bodyPr/>
          <a:lstStyle/>
          <a:p>
            <a:r>
              <a:rPr lang="pt-BR" dirty="0"/>
              <a:t>Como as chapas são finas, o parafuso precisa de arruelas de trava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15" t="8627" r="9177" b="15555"/>
          <a:stretch/>
        </p:blipFill>
        <p:spPr>
          <a:xfrm>
            <a:off x="3807867" y="161365"/>
            <a:ext cx="8312416" cy="65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3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Ligação por esforço cortante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2522723"/>
            <a:ext cx="7286625" cy="3228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544235" y="4258235"/>
                <a:ext cx="5271247" cy="2214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Tensão no corpo do parafuso: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∗4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  <a:p>
                <a:r>
                  <a:rPr lang="pt-BR" sz="2400" dirty="0"/>
                  <a:t>Tensão na superfície interna do furo: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35" y="4258235"/>
                <a:ext cx="5271247" cy="2214902"/>
              </a:xfrm>
              <a:prstGeom prst="rect">
                <a:avLst/>
              </a:prstGeom>
              <a:blipFill>
                <a:blip r:embed="rId3"/>
                <a:stretch>
                  <a:fillRect l="-1852" t="-22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914400" y="1521930"/>
            <a:ext cx="1148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Aplicação de parafuso de baixa resistência (classes 4.6 4.8 5.8 e 8.8)</a:t>
            </a:r>
          </a:p>
        </p:txBody>
      </p:sp>
    </p:spTree>
    <p:extLst>
      <p:ext uri="{BB962C8B-B14F-4D97-AF65-F5344CB8AC3E}">
        <p14:creationId xmlns:p14="http://schemas.microsoft.com/office/powerpoint/2010/main" val="132608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Classes de resistência de parafusos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35" y="1825625"/>
            <a:ext cx="11427329" cy="4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1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dirty="0"/>
              <a:t>Ligação por atrito – junta pré-carregada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67" y="1905723"/>
            <a:ext cx="8279622" cy="451412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32329" y="1102659"/>
            <a:ext cx="1079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Para parafusos de alta resistência mecânica (classes 8.8 , 9.8, 10.9 e 12.9)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8175812" y="2142565"/>
                <a:ext cx="33976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Força retentiva de atrito: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812" y="2142565"/>
                <a:ext cx="3397623" cy="830997"/>
              </a:xfrm>
              <a:prstGeom prst="rect">
                <a:avLst/>
              </a:prstGeom>
              <a:blipFill>
                <a:blip r:embed="rId3"/>
                <a:stretch>
                  <a:fillRect l="-2688" t="-5839" b="-36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38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entre furos por conector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2351"/>
          </a:xfrm>
        </p:spPr>
        <p:txBody>
          <a:bodyPr/>
          <a:lstStyle/>
          <a:p>
            <a:r>
              <a:rPr lang="pt-BR" dirty="0"/>
              <a:t>Ao longo das linhas de conectores a carga distribuída cai para os elementos centrais. A deformação plástica de assento redistribui a carga;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8" y="2733376"/>
            <a:ext cx="6071628" cy="38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9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Esforços nas juntas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91" y="1495903"/>
            <a:ext cx="7315200" cy="5133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390964" y="869577"/>
                <a:ext cx="3272118" cy="141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dirty="0"/>
                  <a:t>No caso de tração a carga nos parafusos: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64" y="869577"/>
                <a:ext cx="3272118" cy="1418209"/>
              </a:xfrm>
              <a:prstGeom prst="rect">
                <a:avLst/>
              </a:prstGeom>
              <a:blipFill>
                <a:blip r:embed="rId3"/>
                <a:stretch>
                  <a:fillRect l="-3724" t="-4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19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Disposição das Juntas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314270"/>
            <a:ext cx="7753350" cy="54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Alinhamento da linha média dos furos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90" y="2230856"/>
            <a:ext cx="4138920" cy="4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7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594099"/>
          </a:xfrm>
        </p:spPr>
        <p:txBody>
          <a:bodyPr>
            <a:normAutofit fontScale="90000"/>
          </a:bodyPr>
          <a:lstStyle/>
          <a:p>
            <a:r>
              <a:rPr lang="pt-BR" dirty="0"/>
              <a:t>Alinhamento da linha média dos furos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10" y="637170"/>
            <a:ext cx="9620508" cy="61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1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236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do Office</vt:lpstr>
      <vt:lpstr>Ligação com conectores ou prendedores</vt:lpstr>
      <vt:lpstr>Ligação por esforço cortante</vt:lpstr>
      <vt:lpstr>Classes de resistência de parafusos</vt:lpstr>
      <vt:lpstr>Ligação por atrito – junta pré-carregada</vt:lpstr>
      <vt:lpstr>Distribuição entre furos por conector</vt:lpstr>
      <vt:lpstr>Esforços nas juntas</vt:lpstr>
      <vt:lpstr>Disposição das Juntas</vt:lpstr>
      <vt:lpstr>Alinhamento da linha média dos furos</vt:lpstr>
      <vt:lpstr>Alinhamento da linha média dos furos</vt:lpstr>
      <vt:lpstr>Disposição dos furos</vt:lpstr>
      <vt:lpstr>Ligação de juntas por esforço normal</vt:lpstr>
      <vt:lpstr>Ligação de juntas por esforço cortante</vt:lpstr>
      <vt:lpstr>Junta montada para suportar esforço cortante</vt:lpstr>
      <vt:lpstr>Junta montada para suportar esforço cortante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Ligação com prendendores</dc:title>
  <dc:creator>Walter Kapp</dc:creator>
  <cp:lastModifiedBy>Walter Kapp</cp:lastModifiedBy>
  <cp:revision>19</cp:revision>
  <dcterms:created xsi:type="dcterms:W3CDTF">2016-11-08T18:40:44Z</dcterms:created>
  <dcterms:modified xsi:type="dcterms:W3CDTF">2016-11-28T14:22:43Z</dcterms:modified>
</cp:coreProperties>
</file>