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9" r:id="rId3"/>
    <p:sldId id="479" r:id="rId4"/>
    <p:sldId id="494" r:id="rId5"/>
    <p:sldId id="482" r:id="rId6"/>
    <p:sldId id="483" r:id="rId7"/>
    <p:sldId id="484" r:id="rId8"/>
    <p:sldId id="485" r:id="rId9"/>
    <p:sldId id="486" r:id="rId10"/>
    <p:sldId id="470" r:id="rId11"/>
    <p:sldId id="471" r:id="rId12"/>
    <p:sldId id="488" r:id="rId13"/>
    <p:sldId id="489" r:id="rId14"/>
    <p:sldId id="490" r:id="rId15"/>
    <p:sldId id="491" r:id="rId16"/>
    <p:sldId id="492" r:id="rId17"/>
    <p:sldId id="493" r:id="rId18"/>
    <p:sldId id="473" r:id="rId19"/>
  </p:sldIdLst>
  <p:sldSz cx="9144000" cy="6858000" type="screen4x3"/>
  <p:notesSz cx="73152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C623-3319-4D14-8783-2A68D8C080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63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AD5D-323F-44EB-B2AD-F8997969AE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21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CDC06-211C-4B37-A262-5A63A4CD91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435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241C-3E86-44AC-9D4F-B2B0DAC074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977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65F8-B1B2-444B-A612-89399B765C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56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422A-4FB6-41AD-A458-00EA2C7FA0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6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4959-16D5-464E-8863-7F2EEA3A88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16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0A0D-2A56-4A7A-9EEA-38ED8DF409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201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A707-116F-4B5D-9BBA-9535FB59C1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587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0A22-E379-4F8D-A9F2-18E414784B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5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574A-F85C-46D0-A66A-68BA519ABF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92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EDEE-0E87-487B-8F91-E102A08F2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186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88B3-1BC3-417A-AFBF-F7384C2B3E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88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4154C2AF-98BD-49DC-9AF4-34EDA8EBF1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39975" y="2349500"/>
            <a:ext cx="4033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44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835150" y="5373688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Prof. Alexandre Augusto Pescador </a:t>
            </a:r>
            <a:r>
              <a:rPr lang="pt-BR" altLang="pt-BR" b="1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Sardá</a:t>
            </a:r>
            <a:endParaRPr lang="pt-BR" altLang="pt-BR" b="1" baseline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Prof. Walter </a:t>
            </a:r>
            <a:r>
              <a:rPr lang="pt-BR" altLang="pt-BR" b="1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Antonio</a:t>
            </a: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1219200" y="152400"/>
            <a:ext cx="5928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990600" y="4419600"/>
          <a:ext cx="48482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2476500" imgH="508000" progId="Equation.3">
                  <p:embed/>
                </p:oleObj>
              </mc:Choice>
              <mc:Fallback>
                <p:oleObj name="Equation" r:id="rId3" imgW="24765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4848225" cy="987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6324600" y="5791200"/>
          <a:ext cx="1524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609600" imgH="228600" progId="Equation.3">
                  <p:embed/>
                </p:oleObj>
              </mc:Choice>
              <mc:Fallback>
                <p:oleObj name="Equation" r:id="rId5" imgW="6096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791200"/>
                        <a:ext cx="1524000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909638" y="1090613"/>
          <a:ext cx="45513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7" imgW="2324100" imgH="482600" progId="Equation.3">
                  <p:embed/>
                </p:oleObj>
              </mc:Choice>
              <mc:Fallback>
                <p:oleObj name="Equation" r:id="rId7" imgW="23241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090613"/>
                        <a:ext cx="4551362" cy="938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81000" y="23622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O diâmetro da face da arruela de uma porca hexagonal é igual a largura entre as faces opostas e a 1 ½ vez o tamanho nominal. Assim, o diâmetro médio do colar é:</a:t>
            </a:r>
          </a:p>
        </p:txBody>
      </p:sp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066800" y="3581400"/>
          <a:ext cx="30591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9" imgW="1562100" imgH="228600" progId="Equation.3">
                  <p:embed/>
                </p:oleObj>
              </mc:Choice>
              <mc:Fallback>
                <p:oleObj name="Equation" r:id="rId9" imgW="1562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30591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1"/>
          <p:cNvGraphicFramePr>
            <a:graphicFrameLocks noChangeAspect="1"/>
          </p:cNvGraphicFramePr>
          <p:nvPr/>
        </p:nvGraphicFramePr>
        <p:xfrm>
          <a:off x="1066800" y="5715000"/>
          <a:ext cx="42021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1" imgW="2146300" imgH="482600" progId="Equation.3">
                  <p:embed/>
                </p:oleObj>
              </mc:Choice>
              <mc:Fallback>
                <p:oleObj name="Equation" r:id="rId11" imgW="2146300" imgH="482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15000"/>
                        <a:ext cx="4202113" cy="938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1219200" y="152400"/>
            <a:ext cx="5928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04800" y="11430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Fatores de torque K: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1371600" y="2133600"/>
          <a:ext cx="57150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3" imgW="3305327" imgH="1143270" progId="Excel.Sheet.8">
                  <p:embed/>
                </p:oleObj>
              </mc:Choice>
              <mc:Fallback>
                <p:oleObj name="Worksheet" r:id="rId3" imgW="3305327" imgH="1143270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5715000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Experimento de </a:t>
            </a:r>
            <a:r>
              <a:rPr lang="pt-BR" sz="2800" dirty="0" err="1"/>
              <a:t>pré</a:t>
            </a:r>
            <a:r>
              <a:rPr lang="pt-BR" sz="2800" dirty="0"/>
              <a:t> carga de 20 juntas parafusadas, com roscas e colar não lubrificados, com mesmo torque de montagem de 90 N*m:</a:t>
            </a:r>
          </a:p>
        </p:txBody>
      </p:sp>
      <p:pic>
        <p:nvPicPr>
          <p:cNvPr id="4" name="Picture 4" descr="bud29281_ta0813"/>
          <p:cNvPicPr>
            <a:picLocks noChangeAspect="1" noChangeArrowheads="1"/>
          </p:cNvPicPr>
          <p:nvPr/>
        </p:nvPicPr>
        <p:blipFill>
          <a:blip r:embed="rId2" cstate="print"/>
          <a:srcRect l="25617" t="19726"/>
          <a:stretch>
            <a:fillRect/>
          </a:stretch>
        </p:blipFill>
        <p:spPr bwMode="auto">
          <a:xfrm>
            <a:off x="120650" y="3356992"/>
            <a:ext cx="8566150" cy="195558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355976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</a:t>
            </a:r>
            <a:r>
              <a:rPr lang="pt-BR" dirty="0" err="1"/>
              <a:t>Shigley´s</a:t>
            </a:r>
            <a:r>
              <a:rPr lang="pt-BR" dirty="0"/>
              <a:t> </a:t>
            </a:r>
            <a:r>
              <a:rPr lang="pt-BR" dirty="0" err="1"/>
              <a:t>Mechanical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 Design</a:t>
            </a:r>
            <a:r>
              <a:rPr lang="pt-BR" baseline="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41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400" dirty="0"/>
              <a:t>Valor médio da carga medida </a:t>
            </a:r>
            <a:r>
              <a:rPr lang="pt-BR" sz="2400" dirty="0" err="1"/>
              <a:t>axialmente</a:t>
            </a:r>
            <a:r>
              <a:rPr lang="pt-BR" sz="2400" dirty="0"/>
              <a:t>: 34,3 </a:t>
            </a:r>
            <a:r>
              <a:rPr lang="pt-BR" sz="2400" dirty="0" err="1"/>
              <a:t>kN</a:t>
            </a:r>
            <a:endParaRPr lang="pt-BR" sz="2400" dirty="0"/>
          </a:p>
          <a:p>
            <a:pPr lvl="1"/>
            <a:r>
              <a:rPr lang="pt-BR" sz="2400" dirty="0"/>
              <a:t>Desvio padrão: 4,91 </a:t>
            </a:r>
            <a:r>
              <a:rPr lang="pt-BR" sz="2400" dirty="0" err="1"/>
              <a:t>kN</a:t>
            </a:r>
            <a:endParaRPr lang="pt-BR" sz="2400" dirty="0"/>
          </a:p>
          <a:p>
            <a:pPr lvl="1"/>
            <a:r>
              <a:rPr lang="pt-BR" sz="2400" dirty="0"/>
              <a:t>Incerteza na carga axial, considerando 95% de confiabilidade: 10,3 </a:t>
            </a:r>
            <a:r>
              <a:rPr lang="pt-BR" sz="2400" dirty="0" err="1"/>
              <a:t>kN</a:t>
            </a:r>
            <a:r>
              <a:rPr lang="pt-BR" sz="2400" dirty="0"/>
              <a:t> (30%)</a:t>
            </a:r>
          </a:p>
          <a:p>
            <a:r>
              <a:rPr lang="pt-BR" sz="2800" dirty="0"/>
              <a:t>Como então podemos garantir a segurança de </a:t>
            </a:r>
            <a:r>
              <a:rPr lang="pt-BR" sz="2800" dirty="0" err="1"/>
              <a:t>pré</a:t>
            </a:r>
            <a:r>
              <a:rPr lang="pt-BR" sz="2800" dirty="0"/>
              <a:t> carga de 75% do </a:t>
            </a:r>
            <a:r>
              <a:rPr lang="el-GR" sz="2800" dirty="0"/>
              <a:t>σ</a:t>
            </a:r>
            <a:r>
              <a:rPr lang="pt-BR" sz="2800" baseline="-25000" dirty="0"/>
              <a:t>p </a:t>
            </a:r>
            <a:r>
              <a:rPr lang="pt-BR" sz="2800" dirty="0"/>
              <a:t>para juntas desmontáveis ou 90% do </a:t>
            </a:r>
            <a:r>
              <a:rPr lang="el-GR" sz="2800" dirty="0"/>
              <a:t>σ</a:t>
            </a:r>
            <a:r>
              <a:rPr lang="pt-BR" sz="2800" baseline="-25000" dirty="0"/>
              <a:t>p</a:t>
            </a:r>
            <a:r>
              <a:rPr lang="pt-BR" sz="2800" dirty="0"/>
              <a:t> permanentes?</a:t>
            </a:r>
          </a:p>
          <a:p>
            <a:pPr lvl="1"/>
            <a:r>
              <a:rPr lang="pt-BR" sz="2400" dirty="0"/>
              <a:t>Não há garantia, os parafuso podem mesmo quebrar durante a montagem com </a:t>
            </a:r>
            <a:r>
              <a:rPr lang="pt-BR" sz="2400" dirty="0" err="1"/>
              <a:t>torquímetro</a:t>
            </a:r>
            <a:r>
              <a:rPr lang="pt-BR" sz="2400" dirty="0"/>
              <a:t>.</a:t>
            </a:r>
          </a:p>
          <a:p>
            <a:pPr lvl="1"/>
            <a:endParaRPr lang="pt-BR" sz="24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4048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Solução: Montagem com torque e ângulo.</a:t>
            </a:r>
          </a:p>
          <a:p>
            <a:pPr lvl="1"/>
            <a:r>
              <a:rPr lang="pt-BR" sz="2400" dirty="0"/>
              <a:t>Carrega-se de 10% a 20% da </a:t>
            </a:r>
            <a:r>
              <a:rPr lang="pt-BR" sz="2400" dirty="0" err="1"/>
              <a:t>pré</a:t>
            </a:r>
            <a:r>
              <a:rPr lang="pt-BR" sz="2400" dirty="0"/>
              <a:t> carga com </a:t>
            </a:r>
            <a:r>
              <a:rPr lang="pt-BR" sz="2400" dirty="0" err="1"/>
              <a:t>torquímetro</a:t>
            </a:r>
            <a:r>
              <a:rPr lang="pt-BR" sz="2400" dirty="0"/>
              <a:t> para acomodar a junção.</a:t>
            </a:r>
          </a:p>
          <a:p>
            <a:pPr lvl="1"/>
            <a:r>
              <a:rPr lang="pt-BR" sz="2400" dirty="0"/>
              <a:t>Calcula-se a rigidez da junta e a deformação causada pela </a:t>
            </a:r>
            <a:r>
              <a:rPr lang="pt-BR" sz="2400" dirty="0" err="1"/>
              <a:t>pré</a:t>
            </a:r>
            <a:r>
              <a:rPr lang="pt-BR" sz="2400" dirty="0"/>
              <a:t> carga.</a:t>
            </a:r>
          </a:p>
          <a:p>
            <a:pPr lvl="1"/>
            <a:r>
              <a:rPr lang="pt-BR" sz="2400" dirty="0"/>
              <a:t>Calcula o giro da porca para os 80% da deformação para completar o aperto.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4151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2800" dirty="0"/>
                  <a:t>Solução: Montagem com torque e ângulo.</a:t>
                </a:r>
              </a:p>
              <a:p>
                <a:pPr lvl="1"/>
                <a:r>
                  <a:rPr lang="pt-BR" sz="2400" dirty="0"/>
                  <a:t>Assim, tem-se 20%x30%=6% de incerteza na carga devido ao processo de </a:t>
                </a:r>
                <a:r>
                  <a:rPr lang="pt-BR" sz="2400" dirty="0" err="1"/>
                  <a:t>torqueamento</a:t>
                </a:r>
                <a:r>
                  <a:rPr lang="pt-BR" sz="2400" dirty="0"/>
                  <a:t>.</a:t>
                </a:r>
              </a:p>
              <a:p>
                <a:pPr lvl="1"/>
                <a:r>
                  <a:rPr lang="pt-BR" sz="2400" dirty="0"/>
                  <a:t>No ângulo tem-se tipicamente 5° de incerteza. Para ângulos maiores que 60° (quando se recomenda usar o método de torque ângulo), a incerteza será de 80%x8%=7%.</a:t>
                </a:r>
              </a:p>
              <a:p>
                <a:pPr lvl="1"/>
                <a:r>
                  <a:rPr lang="pt-BR" sz="2400" dirty="0"/>
                  <a:t>Como os dois métodos são linearmente independentes podemos fazer uma soma quadrática: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6%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=9%</m:t>
                    </m:r>
                  </m:oMath>
                </a14:m>
                <a:r>
                  <a:rPr lang="pt-BR" sz="2400" dirty="0"/>
                  <a:t>, Assim é possível garantir 75% +/- 9% ou 90% +/-9% nas oficinas de montagem.</a:t>
                </a:r>
              </a:p>
              <a:p>
                <a:pPr lvl="1"/>
                <a:endParaRPr lang="pt-BR" sz="2400" dirty="0"/>
              </a:p>
              <a:p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482" r="-1852" b="-1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76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Solução: Montagem com torque e ângulo.</a:t>
            </a:r>
          </a:p>
          <a:p>
            <a:pPr lvl="1"/>
            <a:r>
              <a:rPr lang="pt-BR" sz="2400" dirty="0"/>
              <a:t>Quando usar:</a:t>
            </a:r>
          </a:p>
          <a:p>
            <a:pPr lvl="2"/>
            <a:r>
              <a:rPr lang="pt-BR" sz="2000" dirty="0"/>
              <a:t>Parafusos ou prisioneiros longos, acima de 6x o diâmetro do parafusos </a:t>
            </a:r>
            <a:r>
              <a:rPr lang="pt-BR" sz="2000" dirty="0"/>
              <a:t>de corpo livre</a:t>
            </a:r>
            <a:r>
              <a:rPr lang="pt-BR" sz="2000" dirty="0"/>
              <a:t> em juntas de aço e acima de 3x </a:t>
            </a:r>
            <a:r>
              <a:rPr lang="pt-BR" sz="2000" dirty="0" err="1"/>
              <a:t>rm</a:t>
            </a:r>
            <a:r>
              <a:rPr lang="pt-BR" sz="2000" dirty="0"/>
              <a:t> juntas de alumínio;</a:t>
            </a:r>
          </a:p>
          <a:p>
            <a:pPr lvl="2"/>
            <a:r>
              <a:rPr lang="pt-BR" sz="2000" dirty="0"/>
              <a:t>Parafusos de roscas finas;</a:t>
            </a:r>
          </a:p>
          <a:p>
            <a:pPr lvl="2"/>
            <a:r>
              <a:rPr lang="pt-BR" sz="2000" dirty="0"/>
              <a:t>Parafusos com diâmetros menores que M10 mm usar 20% da </a:t>
            </a:r>
            <a:r>
              <a:rPr lang="pt-BR" sz="2000" dirty="0" err="1"/>
              <a:t>pré</a:t>
            </a:r>
            <a:r>
              <a:rPr lang="pt-BR" sz="2000" dirty="0"/>
              <a:t> carga com torque;</a:t>
            </a:r>
          </a:p>
          <a:p>
            <a:pPr lvl="2"/>
            <a:r>
              <a:rPr lang="pt-BR" sz="2000" dirty="0"/>
              <a:t>Parafusos entre M10 e M30 mm usar 15% de </a:t>
            </a:r>
            <a:r>
              <a:rPr lang="pt-BR" sz="2000" dirty="0" err="1"/>
              <a:t>pré</a:t>
            </a:r>
            <a:r>
              <a:rPr lang="pt-BR" sz="2000" dirty="0"/>
              <a:t> carga com torque;</a:t>
            </a:r>
          </a:p>
          <a:p>
            <a:pPr lvl="2"/>
            <a:r>
              <a:rPr lang="pt-BR" sz="2000" dirty="0"/>
              <a:t>Parafusos entre M30 e M80 mm usar 10% de </a:t>
            </a:r>
            <a:r>
              <a:rPr lang="pt-BR" sz="2000" dirty="0" err="1"/>
              <a:t>pré</a:t>
            </a:r>
            <a:r>
              <a:rPr lang="pt-BR" sz="2000" dirty="0"/>
              <a:t> carga.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057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Torque de Montagem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/>
          <a:lstStyle/>
          <a:p>
            <a:r>
              <a:rPr lang="pt-BR" sz="2800" dirty="0"/>
              <a:t>Solução: Montagem com torque e ângulo.</a:t>
            </a:r>
            <a:endParaRPr lang="pt-BR" sz="2000" dirty="0"/>
          </a:p>
          <a:p>
            <a:pPr lvl="1"/>
            <a:r>
              <a:rPr lang="pt-BR" sz="2400" dirty="0"/>
              <a:t>Quando não é vantagem</a:t>
            </a:r>
          </a:p>
          <a:p>
            <a:pPr lvl="2"/>
            <a:r>
              <a:rPr lang="pt-BR" sz="2000" dirty="0"/>
              <a:t>Parafusos com classe inferior a 8.8</a:t>
            </a:r>
          </a:p>
          <a:p>
            <a:pPr lvl="2"/>
            <a:r>
              <a:rPr lang="pt-BR" sz="2000" dirty="0"/>
              <a:t>Para juntas menos espeças do que o recomendado no parágrafo anterior</a:t>
            </a:r>
          </a:p>
          <a:p>
            <a:pPr lvl="2"/>
            <a:r>
              <a:rPr lang="pt-BR" sz="2000" dirty="0"/>
              <a:t>Para parafusos com diâmetro superior a M80</a:t>
            </a:r>
          </a:p>
          <a:p>
            <a:pPr lvl="1"/>
            <a:r>
              <a:rPr lang="pt-BR" sz="2400" dirty="0"/>
              <a:t>Soluções para garantir a montagem quando a técnica mis precisa com torque ângulo não é aplicável:</a:t>
            </a:r>
          </a:p>
          <a:p>
            <a:pPr lvl="2"/>
            <a:r>
              <a:rPr lang="pt-BR" sz="2000" dirty="0"/>
              <a:t>Usar arruelas trava, mecânica ou elásticas;</a:t>
            </a:r>
          </a:p>
          <a:p>
            <a:pPr lvl="2"/>
            <a:r>
              <a:rPr lang="pt-BR" sz="2000" dirty="0"/>
              <a:t>Amarrar com arame;</a:t>
            </a:r>
          </a:p>
          <a:p>
            <a:pPr lvl="2"/>
            <a:r>
              <a:rPr lang="pt-BR" sz="2000" dirty="0"/>
              <a:t>Usar cola na rosca (trava rosca)</a:t>
            </a:r>
          </a:p>
          <a:p>
            <a:pPr lvl="2"/>
            <a:r>
              <a:rPr lang="pt-BR" sz="2000" dirty="0"/>
              <a:t>Para parafusos maiores que M80 usar estiramento direto com macaco hidráulico e só encostar a porca, e dai aliviar o macaco.</a:t>
            </a:r>
          </a:p>
          <a:p>
            <a:pPr marL="914400" lvl="2" indent="0">
              <a:buNone/>
            </a:pPr>
            <a:endParaRPr lang="pt-BR" sz="20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309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1619250" y="96838"/>
            <a:ext cx="6196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 continuado no </a:t>
            </a:r>
            <a:r>
              <a:rPr lang="pt-BR" altLang="pt-BR" sz="2800" b="1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MathCAD</a:t>
            </a:r>
            <a:endParaRPr lang="pt-BR" altLang="pt-BR" sz="2800" b="1" baseline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Pré-carga de junções em tração: o torque necessário para a pré-cara deve ser estimado.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É comum pré-carregar a junta apertando os parafusos com suficiente torque para criar cargas de tração que se aproximam às respectivas resistências de prova ( até 90% S</a:t>
            </a:r>
            <a:r>
              <a:rPr lang="pt-BR" altLang="pt-BR" sz="1600" baseline="-25000"/>
              <a:t>p</a:t>
            </a:r>
            <a:r>
              <a:rPr lang="pt-BR" altLang="pt-BR" sz="1600" baseline="0"/>
              <a:t> Permanentes e 75 % S</a:t>
            </a:r>
            <a:r>
              <a:rPr lang="pt-BR" altLang="pt-BR" sz="1600" baseline="-25000"/>
              <a:t>p</a:t>
            </a:r>
            <a:r>
              <a:rPr lang="pt-BR" altLang="pt-BR" sz="1600" baseline="0"/>
              <a:t> Desmontáveis).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O coeficiente de atrito do colar varia de 0,12 a 0,20.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4648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4333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L</a:t>
            </a:r>
            <a:r>
              <a:rPr lang="pt-BR" altLang="pt-BR" sz="1800" baseline="-25000"/>
              <a:t>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95288" y="981075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BR" altLang="pt-BR" sz="1600" baseline="0" dirty="0"/>
              <a:t>A Junta a ser analisada em FEA Usando um parafuso M8x50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75" t="8225" r="44488" b="14555"/>
          <a:stretch/>
        </p:blipFill>
        <p:spPr>
          <a:xfrm>
            <a:off x="467544" y="1692212"/>
            <a:ext cx="2664296" cy="43924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5588" t="9492" r="11413" b="8225"/>
          <a:stretch/>
        </p:blipFill>
        <p:spPr>
          <a:xfrm>
            <a:off x="2833906" y="1319213"/>
            <a:ext cx="576064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95288" y="981075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pt-BR" altLang="pt-BR" sz="1600" baseline="0"/>
              <a:t>A Junta não tem esforço axial e o parafuso não tem pré-carga</a:t>
            </a:r>
          </a:p>
        </p:txBody>
      </p:sp>
      <p:pic>
        <p:nvPicPr>
          <p:cNvPr id="410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224" r="38187" b="6960"/>
          <a:stretch>
            <a:fillRect/>
          </a:stretch>
        </p:blipFill>
        <p:spPr bwMode="auto">
          <a:xfrm>
            <a:off x="827088" y="1484313"/>
            <a:ext cx="3457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1338" b="5695"/>
          <a:stretch>
            <a:fillRect/>
          </a:stretch>
        </p:blipFill>
        <p:spPr bwMode="auto">
          <a:xfrm>
            <a:off x="4787900" y="1484313"/>
            <a:ext cx="31686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95288" y="981075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0"/>
              <a:t>b) O parafuso possui agora uma pré-carga de tração de 27 kN, através de uma deformação de 140 µm no parafuso; a peça tem então 27 kN de carga compressiva.</a:t>
            </a:r>
          </a:p>
          <a:p>
            <a:pPr eaLnBrk="1" hangingPunct="1"/>
            <a:r>
              <a:rPr lang="pt-BR" altLang="pt-BR" sz="1600" baseline="0"/>
              <a:t>	A carga externa na Junta é zero</a:t>
            </a:r>
          </a:p>
          <a:p>
            <a:pPr eaLnBrk="1" hangingPunct="1"/>
            <a:r>
              <a:rPr lang="pt-BR" altLang="pt-BR" sz="1600" baseline="0"/>
              <a:t>	A tensão no parafuso é de 722 MPA</a:t>
            </a:r>
          </a:p>
          <a:p>
            <a:pPr eaLnBrk="1" hangingPunct="1"/>
            <a:r>
              <a:rPr lang="pt-BR" altLang="pt-BR" sz="1600" baseline="0"/>
              <a:t>	A pressão compressiva entre os membros da junta é de 46 MPa</a:t>
            </a:r>
          </a:p>
        </p:txBody>
      </p:sp>
      <p:pic>
        <p:nvPicPr>
          <p:cNvPr id="5124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224" r="42125" b="5695"/>
          <a:stretch>
            <a:fillRect/>
          </a:stretch>
        </p:blipFill>
        <p:spPr bwMode="auto">
          <a:xfrm>
            <a:off x="539750" y="2208213"/>
            <a:ext cx="285432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2912" b="5695"/>
          <a:stretch>
            <a:fillRect/>
          </a:stretch>
        </p:blipFill>
        <p:spPr bwMode="auto">
          <a:xfrm>
            <a:off x="5724525" y="2270125"/>
            <a:ext cx="26622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6147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1338" b="5695"/>
          <a:stretch>
            <a:fillRect/>
          </a:stretch>
        </p:blipFill>
        <p:spPr bwMode="auto">
          <a:xfrm>
            <a:off x="611188" y="1989138"/>
            <a:ext cx="31686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95288" y="981075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0"/>
              <a:t>c) O parafuso possui agora uma pré-carga de tração de 27 kN:</a:t>
            </a:r>
          </a:p>
          <a:p>
            <a:pPr eaLnBrk="1" hangingPunct="1"/>
            <a:r>
              <a:rPr lang="pt-BR" altLang="pt-BR" sz="1600" baseline="0"/>
              <a:t>	A carga externa na junta é 9 kN.</a:t>
            </a:r>
          </a:p>
          <a:p>
            <a:pPr eaLnBrk="1" hangingPunct="1"/>
            <a:r>
              <a:rPr lang="pt-BR" altLang="pt-BR" sz="1600" baseline="0"/>
              <a:t>	A tensão no parafuso é de 723 MPA</a:t>
            </a:r>
          </a:p>
          <a:p>
            <a:pPr eaLnBrk="1" hangingPunct="1"/>
            <a:r>
              <a:rPr lang="pt-BR" altLang="pt-BR" sz="1600" baseline="0"/>
              <a:t>	A pressão compressiva entre os membros da junta é de 50 MPa</a:t>
            </a:r>
          </a:p>
        </p:txBody>
      </p:sp>
      <p:pic>
        <p:nvPicPr>
          <p:cNvPr id="6149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224" r="42125" b="5695"/>
          <a:stretch>
            <a:fillRect/>
          </a:stretch>
        </p:blipFill>
        <p:spPr bwMode="auto">
          <a:xfrm>
            <a:off x="5815013" y="2446338"/>
            <a:ext cx="27908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7171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39761" b="5695"/>
          <a:stretch>
            <a:fillRect/>
          </a:stretch>
        </p:blipFill>
        <p:spPr bwMode="auto">
          <a:xfrm>
            <a:off x="687388" y="1739900"/>
            <a:ext cx="3452812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38976" b="5695"/>
          <a:stretch>
            <a:fillRect/>
          </a:stretch>
        </p:blipFill>
        <p:spPr bwMode="auto">
          <a:xfrm>
            <a:off x="5003800" y="1674813"/>
            <a:ext cx="36353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95288" y="671513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0"/>
              <a:t>c) O parafuso possui agora uma pré-carga de tração de 27 kN.</a:t>
            </a:r>
          </a:p>
          <a:p>
            <a:pPr eaLnBrk="1" hangingPunct="1"/>
            <a:r>
              <a:rPr lang="pt-BR" altLang="pt-BR" sz="1600" baseline="0"/>
              <a:t>	A carga externa na junta é 18 kN.</a:t>
            </a:r>
          </a:p>
          <a:p>
            <a:pPr eaLnBrk="1" hangingPunct="1"/>
            <a:r>
              <a:rPr lang="pt-BR" altLang="pt-BR" sz="1600" baseline="0"/>
              <a:t>	A tensão no parafuso é de 732 MPA</a:t>
            </a:r>
          </a:p>
          <a:p>
            <a:pPr eaLnBrk="1" hangingPunct="1"/>
            <a:r>
              <a:rPr lang="pt-BR" altLang="pt-BR" sz="1600" baseline="0"/>
              <a:t>	A pressão compressiva entre os membros da junta é de 14 MPa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819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2125" b="5695"/>
          <a:stretch>
            <a:fillRect/>
          </a:stretch>
        </p:blipFill>
        <p:spPr bwMode="auto">
          <a:xfrm>
            <a:off x="401638" y="1698625"/>
            <a:ext cx="32543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2912" b="5695"/>
          <a:stretch>
            <a:fillRect/>
          </a:stretch>
        </p:blipFill>
        <p:spPr bwMode="auto">
          <a:xfrm>
            <a:off x="5219700" y="1603375"/>
            <a:ext cx="3240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03225" y="620713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0"/>
              <a:t>c) O parafuso possui agora uma pré-carga de tração de 27 kN.</a:t>
            </a:r>
          </a:p>
          <a:p>
            <a:pPr eaLnBrk="1" hangingPunct="1"/>
            <a:r>
              <a:rPr lang="pt-BR" altLang="pt-BR" sz="1600" baseline="0"/>
              <a:t>	A carga externa na junta é 27 kN.</a:t>
            </a:r>
          </a:p>
          <a:p>
            <a:pPr eaLnBrk="1" hangingPunct="1"/>
            <a:r>
              <a:rPr lang="pt-BR" altLang="pt-BR" sz="1600" baseline="0"/>
              <a:t>	A tensão no parafuso é de 747 MPA</a:t>
            </a:r>
          </a:p>
          <a:p>
            <a:pPr eaLnBrk="1" hangingPunct="1"/>
            <a:r>
              <a:rPr lang="pt-BR" altLang="pt-BR" sz="1600" baseline="0"/>
              <a:t>	A pressão compressiva entre os membros da junta é Zero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921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89" r="40550" b="5695"/>
          <a:stretch>
            <a:fillRect/>
          </a:stretch>
        </p:blipFill>
        <p:spPr bwMode="auto">
          <a:xfrm>
            <a:off x="539750" y="1628775"/>
            <a:ext cx="32400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224" r="42125" b="5695"/>
          <a:stretch>
            <a:fillRect/>
          </a:stretch>
        </p:blipFill>
        <p:spPr bwMode="auto">
          <a:xfrm>
            <a:off x="5148263" y="1538288"/>
            <a:ext cx="30956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03225" y="620713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0"/>
              <a:t>c) O parafuso possui agora uma pré-carga de tração de 27 kN.</a:t>
            </a:r>
          </a:p>
          <a:p>
            <a:pPr eaLnBrk="1" hangingPunct="1"/>
            <a:r>
              <a:rPr lang="pt-BR" altLang="pt-BR" sz="1600" baseline="0"/>
              <a:t>	A carga externa na junta é 36 kN.</a:t>
            </a:r>
          </a:p>
          <a:p>
            <a:pPr eaLnBrk="1" hangingPunct="1"/>
            <a:r>
              <a:rPr lang="pt-BR" altLang="pt-BR" sz="1600" baseline="0"/>
              <a:t>	A tensão no parafuso é de 798 MPA</a:t>
            </a:r>
          </a:p>
          <a:p>
            <a:pPr eaLnBrk="1" hangingPunct="1"/>
            <a:r>
              <a:rPr lang="pt-BR" altLang="pt-BR" sz="1600" baseline="0"/>
              <a:t>	A pressão compressiva entre os membros da junta é Zero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119307</TotalTime>
  <Words>767</Words>
  <Application>Microsoft Office PowerPoint</Application>
  <PresentationFormat>Apresentação na tela (4:3)</PresentationFormat>
  <Paragraphs>87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Design padrão</vt:lpstr>
      <vt:lpstr>Microsoft Equation 3.0</vt:lpstr>
      <vt:lpstr>Microsoft Excel 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JUNÇÕES – Torque de Montagem</vt:lpstr>
      <vt:lpstr>JUNÇÕES – Torque de Montagem</vt:lpstr>
      <vt:lpstr>JUNÇÕES – Torque de Montagem</vt:lpstr>
      <vt:lpstr>JUNÇÕES – Torque de Montagem</vt:lpstr>
      <vt:lpstr>JUNÇÕES – Torque de Montagem</vt:lpstr>
      <vt:lpstr>JUNÇÕES – Torque de Montagem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Walter Kapp</cp:lastModifiedBy>
  <cp:revision>543</cp:revision>
  <dcterms:created xsi:type="dcterms:W3CDTF">2006-02-03T23:59:15Z</dcterms:created>
  <dcterms:modified xsi:type="dcterms:W3CDTF">2016-11-27T21:13:00Z</dcterms:modified>
</cp:coreProperties>
</file>