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28" r:id="rId3"/>
    <p:sldId id="443" r:id="rId4"/>
    <p:sldId id="429" r:id="rId5"/>
    <p:sldId id="430" r:id="rId6"/>
    <p:sldId id="454" r:id="rId7"/>
    <p:sldId id="431" r:id="rId8"/>
    <p:sldId id="438" r:id="rId9"/>
    <p:sldId id="435" r:id="rId10"/>
    <p:sldId id="464" r:id="rId11"/>
    <p:sldId id="439" r:id="rId12"/>
    <p:sldId id="444" r:id="rId13"/>
    <p:sldId id="482" r:id="rId14"/>
    <p:sldId id="465" r:id="rId15"/>
    <p:sldId id="466" r:id="rId16"/>
    <p:sldId id="468" r:id="rId17"/>
    <p:sldId id="467" r:id="rId18"/>
    <p:sldId id="483" r:id="rId19"/>
    <p:sldId id="484" r:id="rId20"/>
    <p:sldId id="485" r:id="rId21"/>
    <p:sldId id="486" r:id="rId22"/>
    <p:sldId id="481" r:id="rId23"/>
  </p:sldIdLst>
  <p:sldSz cx="9144000" cy="6858000" type="screen4x3"/>
  <p:notesSz cx="7315200" cy="96012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300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>
      <p:cViewPr varScale="1">
        <p:scale>
          <a:sx n="85" d="100"/>
          <a:sy n="85" d="100"/>
        </p:scale>
        <p:origin x="9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6085-6A84-4D2C-A5B6-ED711BDC672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299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D22B-B14D-4CF9-B8A8-892E56EA0C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30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DB1E-BEA2-4B1C-9A3B-4B229D2ED94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930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FF10-292F-408F-9C0B-F819FA7DFE6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9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14F69-1BB3-4077-8CD2-6F3D31313A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70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A8B7-46C6-4699-AAB7-29003E9B198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127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28F1-1F02-4C5A-A0CF-D52ADAA3DD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127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FF8B-3C64-4474-A12D-2770A84F7D4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497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0DCD-726E-46B7-AD5E-55B2A60B4E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092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80925-CD58-45B8-BB22-78AA7157A5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59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702FA-F5F1-4BBE-9432-2F6898A804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630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4CDBC-DCF7-4291-AA52-EDFBB78EF33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97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3FBD-0DFA-49EE-AAD2-09429199FCE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663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75387DFC-3F8F-495F-A0DC-59392A9354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39975" y="2349500"/>
            <a:ext cx="40338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44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835150" y="5373688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Prof. Alexandre Augusto Pescador </a:t>
            </a:r>
            <a:r>
              <a:rPr lang="pt-BR" altLang="pt-BR" b="1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Sardá</a:t>
            </a:r>
            <a:endParaRPr lang="pt-BR" altLang="pt-BR" b="1" baseline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Prof. Walter </a:t>
            </a:r>
            <a:r>
              <a:rPr lang="pt-BR" altLang="pt-BR" b="1" baseline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Antonio</a:t>
            </a:r>
            <a:r>
              <a:rPr lang="pt-BR" altLang="pt-BR" b="1" baseline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Kapp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524000" y="2362200"/>
          <a:ext cx="47244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m de Bitmap" r:id="rId3" imgW="5485714" imgH="4839375" progId="Paint.Picture">
                  <p:embed/>
                </p:oleObj>
              </mc:Choice>
              <mc:Fallback>
                <p:oleObj name="Imagem de Bitmap" r:id="rId3" imgW="5485714" imgH="483937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47244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914400"/>
            <a:ext cx="82296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Quando se deseja uma conexão que possa ser desmontada sem métodos destrutivos e que seja forte o suficiente para resistir a cargas externas de tração, a cargas de momento e de cisalhamento, ou a uma combinação destas, então a junção parafusada simples, com porcas usando arruelas de aço endurecido, é uma boa solução.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79388" y="728663"/>
          <a:ext cx="4724400" cy="416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Imagem de Bitmap" r:id="rId3" imgW="5485714" imgH="4839375" progId="Paint.Picture">
                  <p:embed/>
                </p:oleObj>
              </mc:Choice>
              <mc:Fallback>
                <p:oleObj name="Imagem de Bitmap" r:id="rId3" imgW="5485714" imgH="483937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728663"/>
                        <a:ext cx="4724400" cy="416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28600" y="4953000"/>
            <a:ext cx="83058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Conexão de parafuso de porca carregada em tração pelas forças P (Oberve as arruelas e o espaço de folga provido pelos orifícios do parafuso de porca).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Torcer a porca estica o parafuso de modo a produzir a força de retenção.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baseline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A força de retenção que produz tensão no parafuso de porca induz a compressão nos membros unidos. 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286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28800" y="6324600"/>
            <a:ext cx="381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Secção de vaso de pressão cilíndrico.</a:t>
            </a:r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50825" y="78263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Junta carregada em tração.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Parafuso de calotas rosqueados a um dos membros.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Parafuso de cabeça: rosqueado a um furo em vez da porca.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A vedação não afeta a rigidez da junção, mas define até que diâmetro a pressão atua.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371600" y="2209800"/>
          <a:ext cx="508635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Imagem de Bitmap" r:id="rId3" imgW="5904762" imgH="4742857" progId="Paint.Picture">
                  <p:embed/>
                </p:oleObj>
              </mc:Choice>
              <mc:Fallback>
                <p:oleObj name="Imagem de Bitmap" r:id="rId3" imgW="5904762" imgH="47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5086350" cy="408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50825" y="782638"/>
            <a:ext cx="82296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Comprimento de agarramento em um parafuso em furo roscado: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322388"/>
            <a:ext cx="46291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752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914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Para um membro elástico tal como um parafuso de porca, a razão de mola é um limite entre a força aplicada ao membro e a deflexão produzida pela força.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23850" y="191611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O alcance ou agarramento L</a:t>
            </a:r>
            <a:r>
              <a:rPr lang="pt-BR" altLang="pt-BR" sz="1800" baseline="-25000"/>
              <a:t>G</a:t>
            </a:r>
            <a:r>
              <a:rPr lang="pt-BR" altLang="pt-BR" sz="1800" baseline="0"/>
              <a:t> de uma conexão é a espessura total do material retido (soma de ambos os membros e ambas as arruelas).</a:t>
            </a: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5292725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2514600" y="5562600"/>
            <a:ext cx="4333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L</a:t>
            </a:r>
            <a:r>
              <a:rPr lang="pt-BR" altLang="pt-BR" sz="1800" baseline="-25000"/>
              <a:t>G</a:t>
            </a:r>
          </a:p>
        </p:txBody>
      </p:sp>
      <p:graphicFrame>
        <p:nvGraphicFramePr>
          <p:cNvPr id="15367" name="Object 8"/>
          <p:cNvGraphicFramePr>
            <a:graphicFrameLocks noChangeAspect="1"/>
          </p:cNvGraphicFramePr>
          <p:nvPr/>
        </p:nvGraphicFramePr>
        <p:xfrm>
          <a:off x="6300788" y="3573463"/>
          <a:ext cx="1465262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4" imgW="748975" imgH="431613" progId="Equation.3">
                  <p:embed/>
                </p:oleObj>
              </mc:Choice>
              <mc:Fallback>
                <p:oleObj name="Equation" r:id="rId4" imgW="748975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573463"/>
                        <a:ext cx="1465262" cy="83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9"/>
          <p:cNvGraphicFramePr>
            <a:graphicFrameLocks noChangeAspect="1"/>
          </p:cNvGraphicFramePr>
          <p:nvPr/>
        </p:nvGraphicFramePr>
        <p:xfrm>
          <a:off x="6300788" y="4868863"/>
          <a:ext cx="13668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6" imgW="698197" imgH="431613" progId="Equation.3">
                  <p:embed/>
                </p:oleObj>
              </mc:Choice>
              <mc:Fallback>
                <p:oleObj name="Equation" r:id="rId6" imgW="698197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868863"/>
                        <a:ext cx="1366837" cy="8397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7244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362200" y="3276600"/>
            <a:ext cx="4333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L</a:t>
            </a:r>
            <a:r>
              <a:rPr lang="pt-BR" altLang="pt-BR" sz="1800" baseline="-25000"/>
              <a:t>G</a:t>
            </a:r>
          </a:p>
        </p:txBody>
      </p:sp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6324600" y="1676400"/>
          <a:ext cx="1143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4" imgW="583947" imgH="431613" progId="Equation.3">
                  <p:embed/>
                </p:oleObj>
              </mc:Choice>
              <mc:Fallback>
                <p:oleObj name="Equation" r:id="rId4" imgW="583947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76400"/>
                        <a:ext cx="1143000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9"/>
          <p:cNvGraphicFramePr>
            <a:graphicFrameLocks noChangeAspect="1"/>
          </p:cNvGraphicFramePr>
          <p:nvPr/>
        </p:nvGraphicFramePr>
        <p:xfrm>
          <a:off x="6324600" y="2743200"/>
          <a:ext cx="124301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6" imgW="634725" imgH="431613" progId="Equation.3">
                  <p:embed/>
                </p:oleObj>
              </mc:Choice>
              <mc:Fallback>
                <p:oleObj name="Equation" r:id="rId6" imgW="634725" imgH="4316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743200"/>
                        <a:ext cx="1243013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762000" y="3962400"/>
            <a:ext cx="5105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A</a:t>
            </a:r>
            <a:r>
              <a:rPr lang="pt-BR" altLang="pt-BR" sz="1800" baseline="-25000"/>
              <a:t>t</a:t>
            </a:r>
            <a:r>
              <a:rPr lang="pt-BR" altLang="pt-BR" sz="1800" baseline="0"/>
              <a:t>: área de tensão de tração;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l</a:t>
            </a:r>
            <a:r>
              <a:rPr lang="pt-BR" altLang="pt-BR" sz="1800" baseline="-25000"/>
              <a:t>t</a:t>
            </a:r>
            <a:r>
              <a:rPr lang="pt-BR" altLang="pt-BR" sz="1800" baseline="0"/>
              <a:t>: comprimento da porção rosqueada;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A</a:t>
            </a:r>
            <a:r>
              <a:rPr lang="pt-BR" altLang="pt-BR" sz="1800" baseline="-25000"/>
              <a:t>d</a:t>
            </a:r>
            <a:r>
              <a:rPr lang="pt-BR" altLang="pt-BR" sz="1800" baseline="0"/>
              <a:t>: área de diâmetro maior do fixador;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l</a:t>
            </a:r>
            <a:r>
              <a:rPr lang="pt-BR" altLang="pt-BR" sz="1800" baseline="-25000"/>
              <a:t>d</a:t>
            </a:r>
            <a:r>
              <a:rPr lang="pt-BR" altLang="pt-BR" sz="1800" baseline="0"/>
              <a:t>: comprimento da porção não-rosqueada.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aseline="0"/>
          </a:p>
        </p:txBody>
      </p:sp>
      <p:graphicFrame>
        <p:nvGraphicFramePr>
          <p:cNvPr id="16392" name="Object 11"/>
          <p:cNvGraphicFramePr>
            <a:graphicFrameLocks noChangeAspect="1"/>
          </p:cNvGraphicFramePr>
          <p:nvPr/>
        </p:nvGraphicFramePr>
        <p:xfrm>
          <a:off x="6372225" y="3860800"/>
          <a:ext cx="131762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8" imgW="672808" imgH="418918" progId="Equation.3">
                  <p:embed/>
                </p:oleObj>
              </mc:Choice>
              <mc:Fallback>
                <p:oleObj name="Equation" r:id="rId8" imgW="672808" imgH="418918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860800"/>
                        <a:ext cx="1317625" cy="814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762000" y="556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Comprimento do fixador: L&gt;L</a:t>
            </a:r>
            <a:r>
              <a:rPr lang="pt-BR" altLang="pt-BR" sz="1800" baseline="-25000"/>
              <a:t>G</a:t>
            </a:r>
            <a:r>
              <a:rPr lang="pt-BR" altLang="pt-BR" sz="1800" baseline="0"/>
              <a:t>+H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aseline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47244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62200" y="3581400"/>
            <a:ext cx="4333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L</a:t>
            </a:r>
            <a:r>
              <a:rPr lang="pt-BR" altLang="pt-BR" sz="1800" baseline="-25000"/>
              <a:t>G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228600" y="4495800"/>
            <a:ext cx="8610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k</a:t>
            </a:r>
            <a:r>
              <a:rPr lang="pt-BR" altLang="pt-BR" sz="1800" baseline="-25000"/>
              <a:t>b</a:t>
            </a:r>
            <a:r>
              <a:rPr lang="pt-BR" altLang="pt-BR" sz="1800" baseline="0"/>
              <a:t> é a rigidez efetiva estimada do parafuso na área de retenção.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 baseline="0"/>
          </a:p>
        </p:txBody>
      </p:sp>
      <p:graphicFrame>
        <p:nvGraphicFramePr>
          <p:cNvPr id="17414" name="Object 8"/>
          <p:cNvGraphicFramePr>
            <a:graphicFrameLocks noChangeAspect="1"/>
          </p:cNvGraphicFramePr>
          <p:nvPr/>
        </p:nvGraphicFramePr>
        <p:xfrm>
          <a:off x="5899150" y="2133600"/>
          <a:ext cx="19145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Equation" r:id="rId4" imgW="977900" imgH="431800" progId="Equation.3">
                  <p:embed/>
                </p:oleObj>
              </mc:Choice>
              <mc:Fallback>
                <p:oleObj name="Equation" r:id="rId4" imgW="9779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2133600"/>
                        <a:ext cx="1914525" cy="8397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1219200" y="152400"/>
            <a:ext cx="6503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DE FIXADORES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468313" y="1484313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aseline="0"/>
              <a:t>O alcance ou agarramento L</a:t>
            </a:r>
            <a:r>
              <a:rPr lang="pt-BR" altLang="pt-BR" sz="1800" baseline="-25000"/>
              <a:t>G</a:t>
            </a:r>
            <a:r>
              <a:rPr lang="pt-BR" altLang="pt-BR" sz="1800" baseline="0"/>
              <a:t> de uma conexão é a espessura total do material retido (soma de ambos os membros e ambas as arruelas).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2927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514600" y="5562600"/>
            <a:ext cx="4333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1800"/>
              <a:t>L</a:t>
            </a:r>
            <a:r>
              <a:rPr lang="pt-BR" altLang="pt-BR" sz="1800" baseline="-25000"/>
              <a:t>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219200" y="152400"/>
            <a:ext cx="8008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dos membros da junção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250825" y="782638"/>
            <a:ext cx="511333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A tensão emana do colar da cabeça do parafuso e do colar da porca, ou das arruelas se estiverem sendo usadas na junção. Dai o modelo de distribuição é um tronco de cone simétrico em ambos os membros: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84225"/>
            <a:ext cx="2155825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bud29281_0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/>
          <a:stretch>
            <a:fillRect/>
          </a:stretch>
        </p:blipFill>
        <p:spPr bwMode="auto">
          <a:xfrm>
            <a:off x="468313" y="2981325"/>
            <a:ext cx="837565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4" t="1070" r="35799" b="-8208"/>
          <a:stretch>
            <a:fillRect/>
          </a:stretch>
        </p:blipFill>
        <p:spPr bwMode="auto">
          <a:xfrm>
            <a:off x="385763" y="1976438"/>
            <a:ext cx="4291012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219200" y="152400"/>
            <a:ext cx="8008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dos membros da junção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50825" y="782638"/>
            <a:ext cx="85693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Usando valores típicos para colares padronizados d</a:t>
            </a:r>
            <a:r>
              <a:rPr lang="pt-BR" altLang="pt-BR" sz="1600" baseline="-25000"/>
              <a:t>w</a:t>
            </a:r>
            <a:r>
              <a:rPr lang="pt-BR" altLang="pt-BR" sz="1600" baseline="0"/>
              <a:t>=1,5*d, um ângulo típico </a:t>
            </a:r>
            <a:r>
              <a:rPr lang="el-GR" altLang="pt-BR" sz="1600" baseline="0">
                <a:latin typeface="Mathcad UniMath" panose="02000503020000020003" pitchFamily="50" charset="0"/>
              </a:rPr>
              <a:t>α</a:t>
            </a:r>
            <a:r>
              <a:rPr lang="pt-BR" altLang="pt-BR" sz="1600" baseline="0">
                <a:latin typeface="Mathcad UniMath" panose="02000503020000020003" pitchFamily="50" charset="0"/>
              </a:rPr>
              <a:t>=</a:t>
            </a:r>
            <a:r>
              <a:rPr lang="pt-BR" altLang="pt-BR" sz="1600" baseline="0"/>
              <a:t>30° uma junção de mesmo material pode ter sua rigidez calculada por: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79"/>
          <a:stretch>
            <a:fillRect/>
          </a:stretch>
        </p:blipFill>
        <p:spPr bwMode="auto">
          <a:xfrm>
            <a:off x="395288" y="1700213"/>
            <a:ext cx="30972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bud29281_0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6"/>
          <a:stretch>
            <a:fillRect/>
          </a:stretch>
        </p:blipFill>
        <p:spPr bwMode="auto">
          <a:xfrm>
            <a:off x="3459163" y="2205038"/>
            <a:ext cx="524668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aixaDeTexto 1"/>
          <p:cNvSpPr txBox="1">
            <a:spLocks noChangeArrowheads="1"/>
          </p:cNvSpPr>
          <p:nvPr/>
        </p:nvSpPr>
        <p:spPr bwMode="auto">
          <a:xfrm>
            <a:off x="395288" y="3429000"/>
            <a:ext cx="28813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aseline="0"/>
              <a:t>O modelo analítico apresentado para a estimativa da rigidez dos membros unidos da junção corrobora com modelo mais detalhados por elementos finitos.</a:t>
            </a:r>
            <a:endParaRPr lang="pt-BR" altLang="pt-BR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1157288"/>
            <a:ext cx="8070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O comprimento de rosca de parafusos de porca métricos:</a:t>
            </a:r>
          </a:p>
        </p:txBody>
      </p:sp>
      <p:sp>
        <p:nvSpPr>
          <p:cNvPr id="307203" name="Rectangle 3"/>
          <p:cNvSpPr>
            <a:spLocks noChangeArrowheads="1"/>
          </p:cNvSpPr>
          <p:nvPr/>
        </p:nvSpPr>
        <p:spPr bwMode="auto">
          <a:xfrm>
            <a:off x="1828800" y="152400"/>
            <a:ext cx="470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62000" y="3505200"/>
          <a:ext cx="7086600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Imagem de Bitmap" r:id="rId3" imgW="6838095" imgH="3191320" progId="Paint.Picture">
                  <p:embed/>
                </p:oleObj>
              </mc:Choice>
              <mc:Fallback>
                <p:oleObj name="Imagem de Bitmap" r:id="rId3" imgW="6838095" imgH="319132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7086600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476375" y="1603375"/>
          <a:ext cx="52324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2667000" imgH="863600" progId="Equation.3">
                  <p:embed/>
                </p:oleObj>
              </mc:Choice>
              <mc:Fallback>
                <p:oleObj name="Equation" r:id="rId5" imgW="26670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03375"/>
                        <a:ext cx="5232400" cy="1679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98463" y="765175"/>
            <a:ext cx="8070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Propósito de um parafuso de porca: manter duas ou mais peças unidas.</a:t>
            </a:r>
          </a:p>
        </p:txBody>
      </p:sp>
      <p:sp>
        <p:nvSpPr>
          <p:cNvPr id="3079" name="Retângulo 1"/>
          <p:cNvSpPr>
            <a:spLocks noChangeArrowheads="1"/>
          </p:cNvSpPr>
          <p:nvPr/>
        </p:nvSpPr>
        <p:spPr bwMode="auto">
          <a:xfrm>
            <a:off x="2051050" y="3789363"/>
            <a:ext cx="1368425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1219200" y="152400"/>
            <a:ext cx="80089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JUNÇÕES – RIGIDEZ dos membros da junção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50825" y="782638"/>
            <a:ext cx="85693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 baseline="0"/>
              <a:t>A partir do ajuste a curva exponencial da análise por elementos finitos podemos calcular uma estimativa de da rifgidez para vários materiais: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13"/>
          <a:stretch>
            <a:fillRect/>
          </a:stretch>
        </p:blipFill>
        <p:spPr bwMode="auto">
          <a:xfrm>
            <a:off x="1981200" y="1676400"/>
            <a:ext cx="24463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bud29281_ta08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0"/>
          <a:stretch>
            <a:fillRect/>
          </a:stretch>
        </p:blipFill>
        <p:spPr bwMode="auto">
          <a:xfrm>
            <a:off x="195263" y="2997200"/>
            <a:ext cx="86010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t-BR" altLang="pt-BR"/>
              <a:t>Rigidez global da junção</a:t>
            </a:r>
          </a:p>
        </p:txBody>
      </p:sp>
      <p:sp>
        <p:nvSpPr>
          <p:cNvPr id="3" name="Espaço Reservado para Conteúdo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1111" t="-94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pt-BR" dirty="0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539750" y="1773238"/>
            <a:ext cx="800100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 baseline="0"/>
              <a:t>SHIGLEY, J.E., MISCHKE, C.R., BUDYNAS, R.G., </a:t>
            </a:r>
            <a:r>
              <a:rPr lang="pt-BR" altLang="pt-BR" b="1" i="1" baseline="0"/>
              <a:t>Projeto de Engenharia mecânica, 7</a:t>
            </a:r>
            <a:r>
              <a:rPr lang="pt-BR" altLang="pt-BR" b="1" i="1"/>
              <a:t>a</a:t>
            </a:r>
            <a:r>
              <a:rPr lang="pt-BR" altLang="pt-BR" b="1" i="1" baseline="0"/>
              <a:t> edição, Bookman.</a:t>
            </a:r>
          </a:p>
          <a:p>
            <a:pPr eaLnBrk="1" hangingPunct="1"/>
            <a:endParaRPr lang="pt-BR" altLang="pt-BR" b="1" i="1" baseline="0"/>
          </a:p>
          <a:p>
            <a:pPr eaLnBrk="1" hangingPunct="1"/>
            <a:r>
              <a:rPr lang="pt-BR" altLang="pt-BR" b="1" baseline="0"/>
              <a:t>NORTON,R., </a:t>
            </a:r>
            <a:r>
              <a:rPr lang="pt-BR" altLang="pt-BR" b="1" i="1" baseline="0"/>
              <a:t>Projeto de Máquinas – Uma Abordagem Integrada, 2ª Edição, Bookman.</a:t>
            </a:r>
          </a:p>
          <a:p>
            <a:pPr eaLnBrk="1" hangingPunct="1"/>
            <a:endParaRPr lang="pt-BR" altLang="pt-BR" b="1" i="1" baseline="0"/>
          </a:p>
          <a:p>
            <a:pPr eaLnBrk="1" hangingPunct="1"/>
            <a:endParaRPr lang="pt-BR" altLang="pt-BR" baseline="0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286000" y="228600"/>
            <a:ext cx="2732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REFERÊNCIAS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utoUpdateAnimBg="0"/>
      <p:bldP spid="37274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7200" y="1447800"/>
            <a:ext cx="807085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Classificação pelo tipo de cabeça: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Fenda reta;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Fenda em cruz (Phillips);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Sextavada;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Sextavada com fendas;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Cabeças cilíndricas com encaixe,</a:t>
            </a:r>
          </a:p>
          <a:p>
            <a:pPr lvl="1" eaLnBrk="1" hangingPunct="1">
              <a:spcBef>
                <a:spcPct val="0"/>
              </a:spcBef>
            </a:pPr>
            <a:r>
              <a:rPr lang="pt-BR" altLang="pt-BR" sz="1400" baseline="0"/>
              <a:t>hexagonais com encaixe.</a:t>
            </a:r>
          </a:p>
          <a:p>
            <a:pPr lvl="1" eaLnBrk="1" hangingPunct="1">
              <a:spcBef>
                <a:spcPct val="0"/>
              </a:spcBef>
            </a:pPr>
            <a:r>
              <a:rPr lang="pt-BR" altLang="pt-BR" sz="1400" baseline="0"/>
              <a:t>Torks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828800" y="152400"/>
            <a:ext cx="470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5867400"/>
            <a:ext cx="8070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Cabeças típicas de parafusos de calota: (a) cabeça fillister (cilíndrica-oval de fenda); b) cabeça plana (cônica plana de fenda) (c) cabeça de bocal hexagonal.</a:t>
            </a:r>
          </a:p>
        </p:txBody>
      </p:sp>
      <p:sp>
        <p:nvSpPr>
          <p:cNvPr id="308227" name="Rectangle 3"/>
          <p:cNvSpPr>
            <a:spLocks noChangeArrowheads="1"/>
          </p:cNvSpPr>
          <p:nvPr/>
        </p:nvSpPr>
        <p:spPr bwMode="auto">
          <a:xfrm>
            <a:off x="1828800" y="152400"/>
            <a:ext cx="470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990600" y="609600"/>
          <a:ext cx="6553200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m de Bitmap" r:id="rId3" imgW="5838095" imgH="4734586" progId="Paint.Picture">
                  <p:embed/>
                </p:oleObj>
              </mc:Choice>
              <mc:Fallback>
                <p:oleObj name="Imagem de Bitmap" r:id="rId3" imgW="5838095" imgH="4734586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609600"/>
                        <a:ext cx="6553200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676400" y="6324600"/>
            <a:ext cx="510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Tipos de cabeças usadas em parafusos de máquina.</a:t>
            </a:r>
          </a:p>
        </p:txBody>
      </p:sp>
      <p:sp>
        <p:nvSpPr>
          <p:cNvPr id="309251" name="Rectangle 3"/>
          <p:cNvSpPr>
            <a:spLocks noChangeArrowheads="1"/>
          </p:cNvSpPr>
          <p:nvPr/>
        </p:nvSpPr>
        <p:spPr bwMode="auto">
          <a:xfrm>
            <a:off x="1828800" y="152400"/>
            <a:ext cx="470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1676400" y="609600"/>
          <a:ext cx="48244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m de Bitmap" r:id="rId3" imgW="4057143" imgH="4742857" progId="Paint.Picture">
                  <p:embed/>
                </p:oleObj>
              </mc:Choice>
              <mc:Fallback>
                <p:oleObj name="Imagem de Bitmap" r:id="rId3" imgW="4057143" imgH="474285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09600"/>
                        <a:ext cx="4824413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2916238" y="188913"/>
            <a:ext cx="47069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278063" cy="633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25241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124200" y="6172200"/>
            <a:ext cx="510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baseline="0"/>
              <a:t>Porcas hexagonais</a:t>
            </a:r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828800" y="152400"/>
            <a:ext cx="4706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PARAFUSOS DE FIXAÇÃO</a:t>
            </a:r>
          </a:p>
        </p:txBody>
      </p:sp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28600" y="1981200"/>
          <a:ext cx="8686800" cy="313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m de Bitmap" r:id="rId3" imgW="6961905" imgH="2514286" progId="Paint.Picture">
                  <p:embed/>
                </p:oleObj>
              </mc:Choice>
              <mc:Fallback>
                <p:oleObj name="Imagem de Bitmap" r:id="rId3" imgW="6961905" imgH="2514286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8686800" cy="313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85800" y="0"/>
            <a:ext cx="7234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RESISTÊNCIA DE PARAFUSO DE PORCA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90600" y="6400800"/>
            <a:ext cx="6096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baseline="0"/>
              <a:t>Categorias métricas de propriedades mecânicas para parafusos de aço.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533400" y="609600"/>
          <a:ext cx="7924800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m de Bitmap" r:id="rId3" imgW="7306695" imgH="5106113" progId="Paint.Picture">
                  <p:embed/>
                </p:oleObj>
              </mc:Choice>
              <mc:Fallback>
                <p:oleObj name="Imagem de Bitmap" r:id="rId3" imgW="7306695" imgH="510611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09600"/>
                        <a:ext cx="7924800" cy="553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685800" y="381000"/>
            <a:ext cx="7234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800" b="1" baseline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RESISTÊNCIA DE PARAFUSO DE PORCA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8313" y="1341438"/>
            <a:ext cx="4895850" cy="313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A </a:t>
            </a:r>
            <a:r>
              <a:rPr lang="pt-BR" altLang="pt-BR" sz="1800" b="1" baseline="0"/>
              <a:t>carga de prova</a:t>
            </a:r>
            <a:r>
              <a:rPr lang="pt-BR" altLang="pt-BR" sz="1800" baseline="0"/>
              <a:t> é a carga (força) máxima que o parafuso pode aguentar sem adquirir uma deformação permanente (0,2%);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A </a:t>
            </a:r>
            <a:r>
              <a:rPr lang="pt-BR" altLang="pt-BR" sz="1800" b="1" baseline="0"/>
              <a:t>tensão de prova</a:t>
            </a:r>
            <a:r>
              <a:rPr lang="pt-BR" altLang="pt-BR" sz="1800" baseline="0"/>
              <a:t> é a tensão sob a qual o parafuso começa a apresentar deformação permanente (S</a:t>
            </a:r>
            <a:r>
              <a:rPr lang="pt-BR" altLang="pt-BR" sz="1800" baseline="-25000"/>
              <a:t>p</a:t>
            </a:r>
            <a:r>
              <a:rPr lang="pt-BR" altLang="pt-BR" sz="1800" baseline="0"/>
              <a:t>&lt;S</a:t>
            </a:r>
            <a:r>
              <a:rPr lang="pt-BR" altLang="pt-BR" sz="1800" baseline="-25000"/>
              <a:t>y</a:t>
            </a:r>
            <a:r>
              <a:rPr lang="pt-BR" altLang="pt-BR" sz="1800" baseline="0"/>
              <a:t>);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800" baseline="0"/>
              <a:t>Materiais de parafusos de classe elevadas tem aumento na curva tensão deformação até a ruptura.</a:t>
            </a:r>
          </a:p>
          <a:p>
            <a:pPr eaLnBrk="1" hangingPunct="1">
              <a:spcBef>
                <a:spcPct val="0"/>
              </a:spcBef>
            </a:pPr>
            <a:endParaRPr lang="pt-BR" altLang="pt-BR" sz="1800" baseline="0"/>
          </a:p>
        </p:txBody>
      </p:sp>
      <p:pic>
        <p:nvPicPr>
          <p:cNvPr id="10244" name="Picture 6" descr="bud29281_0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4" t="4948" r="19984"/>
          <a:stretch>
            <a:fillRect/>
          </a:stretch>
        </p:blipFill>
        <p:spPr bwMode="auto">
          <a:xfrm>
            <a:off x="5480050" y="762000"/>
            <a:ext cx="366395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118735</TotalTime>
  <Words>764</Words>
  <Application>Microsoft Office PowerPoint</Application>
  <PresentationFormat>Apresentação na tela (4:3)</PresentationFormat>
  <Paragraphs>81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Mathcad UniMath</vt:lpstr>
      <vt:lpstr>Design padrão</vt:lpstr>
      <vt:lpstr>Imagem do Paintbrush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Rigidez global da junção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Walter Kapp</cp:lastModifiedBy>
  <cp:revision>540</cp:revision>
  <dcterms:created xsi:type="dcterms:W3CDTF">2006-02-03T23:59:15Z</dcterms:created>
  <dcterms:modified xsi:type="dcterms:W3CDTF">2016-11-21T15:17:49Z</dcterms:modified>
</cp:coreProperties>
</file>