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2"/>
  </p:notesMasterIdLst>
  <p:sldIdLst>
    <p:sldId id="370"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376" r:id="rId25"/>
    <p:sldId id="281" r:id="rId26"/>
    <p:sldId id="282" r:id="rId27"/>
    <p:sldId id="283" r:id="rId28"/>
    <p:sldId id="287" r:id="rId29"/>
    <p:sldId id="288" r:id="rId30"/>
    <p:sldId id="29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94660"/>
  </p:normalViewPr>
  <p:slideViewPr>
    <p:cSldViewPr>
      <p:cViewPr varScale="1">
        <p:scale>
          <a:sx n="85" d="100"/>
          <a:sy n="85" d="100"/>
        </p:scale>
        <p:origin x="158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A9C7-AAA9-44E4-861E-BB29C1D6B150}" type="datetimeFigureOut">
              <a:rPr lang="en-US" smtClean="0"/>
              <a:pPr/>
              <a:t>5/25/2017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BE1AA-4FC7-4F76-96EA-17E9F9E091A4}" type="slidenum">
              <a:rPr lang="en-US" smtClean="0"/>
              <a:pPr/>
              <a:t>‹nº›</a:t>
            </a:fld>
            <a:endParaRPr lang="en-US"/>
          </a:p>
        </p:txBody>
      </p:sp>
    </p:spTree>
    <p:extLst>
      <p:ext uri="{BB962C8B-B14F-4D97-AF65-F5344CB8AC3E}">
        <p14:creationId xmlns:p14="http://schemas.microsoft.com/office/powerpoint/2010/main" val="2414934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higley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3177"/>
            <a:ext cx="7498080" cy="461665"/>
          </a:xfrm>
        </p:spPr>
        <p:txBody>
          <a:bodyPr/>
          <a:lstStyle>
            <a:lvl1pPr>
              <a:defRPr sz="2400" b="1">
                <a:latin typeface="+mn-lt"/>
              </a:defRPr>
            </a:lvl1pPr>
            <a:extLst/>
          </a:lstStyle>
          <a:p>
            <a:r>
              <a:rPr kumimoji="0" lang="en-US" dirty="0"/>
              <a:t>Click to edit Master title style</a:t>
            </a:r>
          </a:p>
        </p:txBody>
      </p:sp>
      <p:sp>
        <p:nvSpPr>
          <p:cNvPr id="3" name="Content Placeholder 2"/>
          <p:cNvSpPr>
            <a:spLocks noGrp="1"/>
          </p:cNvSpPr>
          <p:nvPr>
            <p:ph idx="1"/>
          </p:nvPr>
        </p:nvSpPr>
        <p:spPr>
          <a:xfrm>
            <a:off x="381000" y="733424"/>
            <a:ext cx="8763000" cy="5819775"/>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Shigley’s Mechanical Engineering Design</a:t>
            </a:r>
          </a:p>
        </p:txBody>
      </p:sp>
      <p:cxnSp>
        <p:nvCxnSpPr>
          <p:cNvPr id="8" name="Straight Connector 7"/>
          <p:cNvCxnSpPr/>
          <p:nvPr userDrawn="1"/>
        </p:nvCxnSpPr>
        <p:spPr>
          <a:xfrm rot="10800000">
            <a:off x="609600" y="685800"/>
            <a:ext cx="8229600" cy="0"/>
          </a:xfrm>
          <a:prstGeom prst="line">
            <a:avLst/>
          </a:prstGeom>
          <a:ln w="3492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05600" y="6629400"/>
            <a:ext cx="2438400"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igley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83177"/>
            <a:ext cx="7498080" cy="461665"/>
          </a:xfrm>
        </p:spPr>
        <p:txBody>
          <a:bodyPr/>
          <a:lstStyle>
            <a:lvl1pPr>
              <a:defRPr sz="2400" b="1">
                <a:latin typeface="+mn-lt"/>
              </a:defRPr>
            </a:lvl1pPr>
            <a:extLst/>
          </a:lstStyle>
          <a:p>
            <a:r>
              <a:rPr kumimoji="0" lang="en-US" dirty="0"/>
              <a:t>Click to edit Master title style</a:t>
            </a:r>
          </a:p>
        </p:txBody>
      </p:sp>
      <p:sp>
        <p:nvSpPr>
          <p:cNvPr id="5" name="Footer Placeholder 4"/>
          <p:cNvSpPr>
            <a:spLocks noGrp="1"/>
          </p:cNvSpPr>
          <p:nvPr>
            <p:ph type="ftr" sz="quarter" idx="11"/>
          </p:nvPr>
        </p:nvSpPr>
        <p:spPr/>
        <p:txBody>
          <a:bodyPr/>
          <a:lstStyle/>
          <a:p>
            <a:r>
              <a:rPr lang="en-US" dirty="0"/>
              <a:t>Shigley’s Mechanical Engineering Design</a:t>
            </a:r>
          </a:p>
        </p:txBody>
      </p:sp>
      <p:cxnSp>
        <p:nvCxnSpPr>
          <p:cNvPr id="8" name="Straight Connector 7"/>
          <p:cNvCxnSpPr/>
          <p:nvPr userDrawn="1"/>
        </p:nvCxnSpPr>
        <p:spPr>
          <a:xfrm rot="10800000">
            <a:off x="609600" y="685800"/>
            <a:ext cx="8229600" cy="0"/>
          </a:xfrm>
          <a:prstGeom prst="line">
            <a:avLst/>
          </a:prstGeom>
          <a:ln w="3492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05600" y="6629400"/>
            <a:ext cx="2438400"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igley 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Shigley’s Mechanical Engineering Design</a:t>
            </a:r>
          </a:p>
        </p:txBody>
      </p:sp>
      <p:cxnSp>
        <p:nvCxnSpPr>
          <p:cNvPr id="10" name="Straight Connector 9"/>
          <p:cNvCxnSpPr/>
          <p:nvPr userDrawn="1"/>
        </p:nvCxnSpPr>
        <p:spPr>
          <a:xfrm>
            <a:off x="6705600" y="6629400"/>
            <a:ext cx="2438400" cy="0"/>
          </a:xfrm>
          <a:prstGeom prst="line">
            <a:avLst/>
          </a:prstGeom>
          <a:ln w="1270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0">
              <a:schemeClr val="accent6">
                <a:lumMod val="20000"/>
                <a:lumOff val="80000"/>
              </a:schemeClr>
            </a:gs>
            <a:gs pos="40000">
              <a:schemeClr val="accent6">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12" name="Rectangle 11"/>
          <p:cNvSpPr/>
          <p:nvPr/>
        </p:nvSpPr>
        <p:spPr>
          <a:xfrm>
            <a:off x="381000" y="0"/>
            <a:ext cx="8763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838200" y="152400"/>
            <a:ext cx="7498080" cy="523220"/>
          </a:xfrm>
          <a:prstGeom prst="rect">
            <a:avLst/>
          </a:prstGeom>
          <a:noFill/>
          <a:ln>
            <a:noFill/>
          </a:ln>
        </p:spPr>
        <p:txBody>
          <a:bodyPr anchor="ctr">
            <a:spAutoFit/>
          </a:bodyPr>
          <a:lstStyle/>
          <a:p>
            <a:r>
              <a:rPr kumimoji="0" lang="en-US" dirty="0"/>
              <a:t>Click to edit Master title style</a:t>
            </a:r>
          </a:p>
        </p:txBody>
      </p:sp>
      <p:sp>
        <p:nvSpPr>
          <p:cNvPr id="9" name="Text Placeholder 8"/>
          <p:cNvSpPr>
            <a:spLocks noGrp="1"/>
          </p:cNvSpPr>
          <p:nvPr>
            <p:ph type="body" idx="1"/>
          </p:nvPr>
        </p:nvSpPr>
        <p:spPr>
          <a:xfrm>
            <a:off x="381000" y="685800"/>
            <a:ext cx="4191000" cy="5334000"/>
          </a:xfrm>
          <a:prstGeom prst="rect">
            <a:avLst/>
          </a:prstGeom>
        </p:spPr>
        <p:txBody>
          <a:bodyPr>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0" name="Footer Placeholder 9"/>
          <p:cNvSpPr>
            <a:spLocks noGrp="1"/>
          </p:cNvSpPr>
          <p:nvPr>
            <p:ph type="ftr" sz="quarter" idx="3"/>
          </p:nvPr>
        </p:nvSpPr>
        <p:spPr>
          <a:xfrm>
            <a:off x="6629400" y="6553200"/>
            <a:ext cx="2514600" cy="304800"/>
          </a:xfrm>
          <a:prstGeom prst="rect">
            <a:avLst/>
          </a:prstGeom>
        </p:spPr>
        <p:txBody>
          <a:bodyPr anchor="b"/>
          <a:lstStyle>
            <a:lvl1pPr eaLnBrk="1" latinLnBrk="0" hangingPunct="1">
              <a:defRPr kumimoji="0" sz="1000" i="1">
                <a:solidFill>
                  <a:schemeClr val="accent6">
                    <a:lumMod val="60000"/>
                    <a:lumOff val="40000"/>
                  </a:schemeClr>
                </a:solidFill>
                <a:effectLst/>
                <a:latin typeface="+mj-lt"/>
              </a:defRPr>
            </a:lvl1pPr>
            <a:extLst/>
          </a:lstStyle>
          <a:p>
            <a:pPr algn="r"/>
            <a:r>
              <a:rPr lang="en-US" dirty="0"/>
              <a:t>Shigley’s Mechanical Engineering Design</a:t>
            </a:r>
          </a:p>
        </p:txBody>
      </p:sp>
      <p:sp>
        <p:nvSpPr>
          <p:cNvPr id="15" name="Rectangle 14"/>
          <p:cNvSpPr/>
          <p:nvPr/>
        </p:nvSpPr>
        <p:spPr bwMode="invGray">
          <a:xfrm>
            <a:off x="381000" y="0"/>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2" r:id="rId1"/>
    <p:sldLayoutId id="2147483733" r:id="rId2"/>
    <p:sldLayoutId id="2147483734" r:id="rId3"/>
  </p:sldLayoutIdLst>
  <p:hf sldNum="0" hdr="0" dt="0"/>
  <p:txStyles>
    <p:titleStyle>
      <a:lvl1pPr algn="ctr" rtl="0" eaLnBrk="1" latinLnBrk="0" hangingPunct="1">
        <a:spcBef>
          <a:spcPct val="0"/>
        </a:spcBef>
        <a:buNone/>
        <a:defRPr kumimoji="0" sz="2800" kern="1200">
          <a:solidFill>
            <a:schemeClr val="tx1"/>
          </a:solidFill>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24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Budnyas"/>
          <p:cNvPicPr>
            <a:picLocks noChangeAspect="1" noChangeArrowheads="1"/>
          </p:cNvPicPr>
          <p:nvPr/>
        </p:nvPicPr>
        <p:blipFill>
          <a:blip r:embed="rId2" cstate="print"/>
          <a:srcRect/>
          <a:stretch>
            <a:fillRect/>
          </a:stretch>
        </p:blipFill>
        <p:spPr bwMode="auto">
          <a:xfrm>
            <a:off x="-3175" y="-3175"/>
            <a:ext cx="9147175" cy="6861175"/>
          </a:xfrm>
          <a:prstGeom prst="rect">
            <a:avLst/>
          </a:prstGeom>
          <a:noFill/>
        </p:spPr>
      </p:pic>
      <p:sp>
        <p:nvSpPr>
          <p:cNvPr id="55298" name="Rectangle 2"/>
          <p:cNvSpPr>
            <a:spLocks noGrp="1" noChangeArrowheads="1"/>
          </p:cNvSpPr>
          <p:nvPr>
            <p:ph type="body" idx="1"/>
          </p:nvPr>
        </p:nvSpPr>
        <p:spPr>
          <a:xfrm>
            <a:off x="0" y="3733800"/>
            <a:ext cx="3810000" cy="2169825"/>
          </a:xfrm>
        </p:spPr>
        <p:txBody>
          <a:bodyPr wrap="square">
            <a:spAutoFit/>
          </a:bodyPr>
          <a:lstStyle/>
          <a:p>
            <a:pPr algn="ctr">
              <a:buFontTx/>
              <a:buNone/>
            </a:pPr>
            <a:r>
              <a:rPr lang="en-US" b="1" dirty="0" err="1">
                <a:solidFill>
                  <a:schemeClr val="bg1"/>
                </a:solidFill>
              </a:rPr>
              <a:t>Capítulo</a:t>
            </a:r>
            <a:r>
              <a:rPr lang="en-US" b="1" dirty="0">
                <a:solidFill>
                  <a:schemeClr val="bg1"/>
                </a:solidFill>
              </a:rPr>
              <a:t> 17</a:t>
            </a:r>
          </a:p>
          <a:p>
            <a:pPr algn="ctr">
              <a:buFontTx/>
              <a:buNone/>
            </a:pPr>
            <a:endParaRPr lang="en-US" b="1" dirty="0">
              <a:solidFill>
                <a:schemeClr val="bg1"/>
              </a:solidFill>
            </a:endParaRPr>
          </a:p>
          <a:p>
            <a:pPr marL="1588" indent="-1588" algn="ctr">
              <a:buFontTx/>
              <a:buNone/>
            </a:pPr>
            <a:r>
              <a:rPr lang="en-US" b="1" dirty="0" err="1">
                <a:solidFill>
                  <a:schemeClr val="bg1"/>
                </a:solidFill>
              </a:rPr>
              <a:t>Elementos</a:t>
            </a:r>
            <a:r>
              <a:rPr lang="en-US" b="1" dirty="0">
                <a:solidFill>
                  <a:schemeClr val="bg1"/>
                </a:solidFill>
              </a:rPr>
              <a:t> de </a:t>
            </a:r>
            <a:r>
              <a:rPr lang="en-US" b="1" dirty="0" err="1">
                <a:solidFill>
                  <a:schemeClr val="bg1"/>
                </a:solidFill>
              </a:rPr>
              <a:t>transmissão</a:t>
            </a:r>
            <a:r>
              <a:rPr lang="en-US" b="1" dirty="0">
                <a:solidFill>
                  <a:schemeClr val="bg1"/>
                </a:solidFill>
              </a:rPr>
              <a:t> </a:t>
            </a:r>
            <a:r>
              <a:rPr lang="en-US" b="1" dirty="0" err="1">
                <a:solidFill>
                  <a:schemeClr val="bg1"/>
                </a:solidFill>
              </a:rPr>
              <a:t>flexíveis</a:t>
            </a:r>
            <a:endParaRPr lang="en-US" b="1" dirty="0">
              <a:solidFill>
                <a:schemeClr val="bg1"/>
              </a:solidFill>
            </a:endParaRPr>
          </a:p>
          <a:p>
            <a:pPr marL="1588" indent="-1588" algn="ctr">
              <a:buFontTx/>
              <a:buNone/>
            </a:pPr>
            <a:endParaRPr lang="en-US"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03632"/>
            <a:ext cx="685800" cy="685800"/>
          </a:xfrm>
          <a:prstGeom prst="rect">
            <a:avLst/>
          </a:prstGeom>
        </p:spPr>
      </p:pic>
      <p:sp>
        <p:nvSpPr>
          <p:cNvPr id="8" name="Rectangle 7"/>
          <p:cNvSpPr/>
          <p:nvPr/>
        </p:nvSpPr>
        <p:spPr>
          <a:xfrm>
            <a:off x="0" y="6477000"/>
            <a:ext cx="9144000" cy="369332"/>
          </a:xfrm>
          <a:prstGeom prst="rect">
            <a:avLst/>
          </a:prstGeom>
        </p:spPr>
        <p:txBody>
          <a:bodyPr wrap="square">
            <a:spAutoFit/>
          </a:bodyPr>
          <a:lstStyle/>
          <a:p>
            <a:r>
              <a:rPr lang="en-US" sz="900" b="1" i="1" dirty="0">
                <a:solidFill>
                  <a:schemeClr val="bg1"/>
                </a:solidFill>
              </a:rPr>
              <a:t>© 2015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sz="900"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342" y="-1"/>
            <a:ext cx="5083499" cy="6456603"/>
          </a:xfrm>
          <a:prstGeom prst="rect">
            <a:avLst/>
          </a:prstGeom>
        </p:spPr>
      </p:pic>
    </p:spTree>
    <p:extLst>
      <p:ext uri="{BB962C8B-B14F-4D97-AF65-F5344CB8AC3E}">
        <p14:creationId xmlns:p14="http://schemas.microsoft.com/office/powerpoint/2010/main" val="1724870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Corpo</a:t>
            </a:r>
            <a:r>
              <a:rPr lang="en-US" dirty="0"/>
              <a:t> livre infinitesimal para </a:t>
            </a:r>
            <a:r>
              <a:rPr lang="en-US" dirty="0" err="1"/>
              <a:t>uma</a:t>
            </a:r>
            <a:r>
              <a:rPr lang="en-US" dirty="0"/>
              <a:t> </a:t>
            </a:r>
            <a:r>
              <a:rPr lang="en-US" dirty="0" err="1"/>
              <a:t>correia</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4" name="Picture 3" descr="bud29281_1706"/>
          <p:cNvPicPr>
            <a:picLocks noChangeAspect="1" noChangeArrowheads="1"/>
          </p:cNvPicPr>
          <p:nvPr/>
        </p:nvPicPr>
        <p:blipFill>
          <a:blip r:embed="rId2" cstate="print"/>
          <a:srcRect l="33036" t="11092" r="28571"/>
          <a:stretch>
            <a:fillRect/>
          </a:stretch>
        </p:blipFill>
        <p:spPr bwMode="auto">
          <a:xfrm>
            <a:off x="2971800" y="838200"/>
            <a:ext cx="3276600" cy="3308350"/>
          </a:xfrm>
          <a:prstGeom prst="rect">
            <a:avLst/>
          </a:prstGeom>
          <a:noFill/>
        </p:spPr>
      </p:pic>
      <p:pic>
        <p:nvPicPr>
          <p:cNvPr id="113666" name="Picture 2"/>
          <p:cNvPicPr>
            <a:picLocks noChangeAspect="1" noChangeArrowheads="1"/>
          </p:cNvPicPr>
          <p:nvPr/>
        </p:nvPicPr>
        <p:blipFill>
          <a:blip r:embed="rId3" cstate="print"/>
          <a:srcRect/>
          <a:stretch>
            <a:fillRect/>
          </a:stretch>
        </p:blipFill>
        <p:spPr bwMode="auto">
          <a:xfrm>
            <a:off x="685800" y="4191000"/>
            <a:ext cx="8296275" cy="504825"/>
          </a:xfrm>
          <a:prstGeom prst="rect">
            <a:avLst/>
          </a:prstGeom>
          <a:noFill/>
          <a:ln w="9525">
            <a:noFill/>
            <a:miter lim="800000"/>
            <a:headEnd/>
            <a:tailEnd/>
          </a:ln>
        </p:spPr>
      </p:pic>
      <p:pic>
        <p:nvPicPr>
          <p:cNvPr id="113667" name="Picture 3"/>
          <p:cNvPicPr>
            <a:picLocks noChangeAspect="1" noChangeArrowheads="1"/>
          </p:cNvPicPr>
          <p:nvPr/>
        </p:nvPicPr>
        <p:blipFill>
          <a:blip r:embed="rId4" cstate="print"/>
          <a:srcRect/>
          <a:stretch>
            <a:fillRect/>
          </a:stretch>
        </p:blipFill>
        <p:spPr bwMode="auto">
          <a:xfrm>
            <a:off x="1219200" y="4724400"/>
            <a:ext cx="6096000" cy="733425"/>
          </a:xfrm>
          <a:prstGeom prst="rect">
            <a:avLst/>
          </a:prstGeom>
          <a:noFill/>
          <a:ln w="9525">
            <a:noFill/>
            <a:miter lim="800000"/>
            <a:headEnd/>
            <a:tailEnd/>
          </a:ln>
        </p:spPr>
      </p:pic>
      <p:pic>
        <p:nvPicPr>
          <p:cNvPr id="113668" name="Picture 4"/>
          <p:cNvPicPr>
            <a:picLocks noChangeAspect="1" noChangeArrowheads="1"/>
          </p:cNvPicPr>
          <p:nvPr/>
        </p:nvPicPr>
        <p:blipFill>
          <a:blip r:embed="rId5" cstate="print"/>
          <a:srcRect/>
          <a:stretch>
            <a:fillRect/>
          </a:stretch>
        </p:blipFill>
        <p:spPr bwMode="auto">
          <a:xfrm>
            <a:off x="2667000" y="5562600"/>
            <a:ext cx="6305550" cy="438150"/>
          </a:xfrm>
          <a:prstGeom prst="rect">
            <a:avLst/>
          </a:prstGeom>
          <a:noFill/>
          <a:ln w="9525">
            <a:noFill/>
            <a:miter lim="800000"/>
            <a:headEnd/>
            <a:tailEnd/>
          </a:ln>
        </p:spPr>
      </p:pic>
      <p:sp>
        <p:nvSpPr>
          <p:cNvPr id="8" name="TextBox 7"/>
          <p:cNvSpPr txBox="1"/>
          <p:nvPr/>
        </p:nvSpPr>
        <p:spPr>
          <a:xfrm>
            <a:off x="4419600" y="3581400"/>
            <a:ext cx="1524000" cy="400110"/>
          </a:xfrm>
          <a:prstGeom prst="rect">
            <a:avLst/>
          </a:prstGeom>
          <a:noFill/>
        </p:spPr>
        <p:txBody>
          <a:bodyPr wrap="square" rtlCol="0">
            <a:spAutoFit/>
          </a:bodyPr>
          <a:lstStyle/>
          <a:p>
            <a:r>
              <a:rPr lang="en-US" sz="2000" dirty="0"/>
              <a:t>Fig.17–6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4" name="Picture 3" descr="bud29281_1706"/>
          <p:cNvPicPr>
            <a:picLocks noChangeAspect="1" noChangeArrowheads="1"/>
          </p:cNvPicPr>
          <p:nvPr/>
        </p:nvPicPr>
        <p:blipFill>
          <a:blip r:embed="rId2" cstate="print"/>
          <a:srcRect l="33036" t="11092" r="28571"/>
          <a:stretch>
            <a:fillRect/>
          </a:stretch>
        </p:blipFill>
        <p:spPr bwMode="auto">
          <a:xfrm>
            <a:off x="2971800" y="838200"/>
            <a:ext cx="3276600" cy="3308350"/>
          </a:xfrm>
          <a:prstGeom prst="rect">
            <a:avLst/>
          </a:prstGeom>
          <a:noFill/>
        </p:spPr>
      </p:pic>
      <p:pic>
        <p:nvPicPr>
          <p:cNvPr id="114690" name="Picture 2"/>
          <p:cNvPicPr>
            <a:picLocks noChangeAspect="1" noChangeArrowheads="1"/>
          </p:cNvPicPr>
          <p:nvPr/>
        </p:nvPicPr>
        <p:blipFill>
          <a:blip r:embed="rId3" cstate="print"/>
          <a:srcRect/>
          <a:stretch>
            <a:fillRect/>
          </a:stretch>
        </p:blipFill>
        <p:spPr bwMode="auto">
          <a:xfrm>
            <a:off x="2057400" y="4191000"/>
            <a:ext cx="4867275" cy="666750"/>
          </a:xfrm>
          <a:prstGeom prst="rect">
            <a:avLst/>
          </a:prstGeom>
          <a:noFill/>
          <a:ln w="9525">
            <a:noFill/>
            <a:miter lim="800000"/>
            <a:headEnd/>
            <a:tailEnd/>
          </a:ln>
        </p:spPr>
      </p:pic>
      <p:pic>
        <p:nvPicPr>
          <p:cNvPr id="114691" name="Picture 3"/>
          <p:cNvPicPr>
            <a:picLocks noChangeAspect="1" noChangeArrowheads="1"/>
          </p:cNvPicPr>
          <p:nvPr/>
        </p:nvPicPr>
        <p:blipFill>
          <a:blip r:embed="rId4" cstate="print"/>
          <a:srcRect/>
          <a:stretch>
            <a:fillRect/>
          </a:stretch>
        </p:blipFill>
        <p:spPr bwMode="auto">
          <a:xfrm>
            <a:off x="1295400" y="4876800"/>
            <a:ext cx="6572250" cy="457200"/>
          </a:xfrm>
          <a:prstGeom prst="rect">
            <a:avLst/>
          </a:prstGeom>
          <a:noFill/>
          <a:ln w="9525">
            <a:noFill/>
            <a:miter lim="800000"/>
            <a:headEnd/>
            <a:tailEnd/>
          </a:ln>
        </p:spPr>
      </p:pic>
      <p:pic>
        <p:nvPicPr>
          <p:cNvPr id="114692" name="Picture 4"/>
          <p:cNvPicPr>
            <a:picLocks noChangeAspect="1" noChangeArrowheads="1"/>
          </p:cNvPicPr>
          <p:nvPr/>
        </p:nvPicPr>
        <p:blipFill>
          <a:blip r:embed="rId5" cstate="print"/>
          <a:srcRect/>
          <a:stretch>
            <a:fillRect/>
          </a:stretch>
        </p:blipFill>
        <p:spPr bwMode="auto">
          <a:xfrm>
            <a:off x="1981200" y="5334000"/>
            <a:ext cx="6705600" cy="733425"/>
          </a:xfrm>
          <a:prstGeom prst="rect">
            <a:avLst/>
          </a:prstGeom>
          <a:noFill/>
          <a:ln w="9525">
            <a:noFill/>
            <a:miter lim="800000"/>
            <a:headEnd/>
            <a:tailEnd/>
          </a:ln>
        </p:spPr>
      </p:pic>
      <p:sp>
        <p:nvSpPr>
          <p:cNvPr id="11" name="TextBox 10"/>
          <p:cNvSpPr txBox="1"/>
          <p:nvPr/>
        </p:nvSpPr>
        <p:spPr>
          <a:xfrm>
            <a:off x="4572000" y="3657600"/>
            <a:ext cx="1524000" cy="400110"/>
          </a:xfrm>
          <a:prstGeom prst="rect">
            <a:avLst/>
          </a:prstGeom>
          <a:noFill/>
        </p:spPr>
        <p:txBody>
          <a:bodyPr wrap="square" rtlCol="0">
            <a:spAutoFit/>
          </a:bodyPr>
          <a:lstStyle/>
          <a:p>
            <a:r>
              <a:rPr lang="en-US" sz="2000" dirty="0"/>
              <a:t>Fig.17–6</a:t>
            </a:r>
          </a:p>
        </p:txBody>
      </p:sp>
      <p:sp>
        <p:nvSpPr>
          <p:cNvPr id="12" name="Title 1"/>
          <p:cNvSpPr>
            <a:spLocks noGrp="1"/>
          </p:cNvSpPr>
          <p:nvPr>
            <p:ph type="title"/>
          </p:nvPr>
        </p:nvSpPr>
        <p:spPr>
          <a:xfrm>
            <a:off x="832644" y="147637"/>
            <a:ext cx="7497762" cy="461963"/>
          </a:xfrm>
        </p:spPr>
        <p:txBody>
          <a:bodyPr/>
          <a:lstStyle/>
          <a:p>
            <a:r>
              <a:rPr lang="en-US" dirty="0" err="1"/>
              <a:t>Corpo</a:t>
            </a:r>
            <a:r>
              <a:rPr lang="en-US" dirty="0"/>
              <a:t> livre infinitesimal para </a:t>
            </a:r>
            <a:r>
              <a:rPr lang="en-US" dirty="0" err="1"/>
              <a:t>uma</a:t>
            </a:r>
            <a:r>
              <a:rPr lang="en-US" dirty="0"/>
              <a:t> </a:t>
            </a:r>
            <a:r>
              <a:rPr lang="en-US" dirty="0" err="1"/>
              <a:t>correia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Análise</a:t>
            </a:r>
            <a:r>
              <a:rPr lang="en-US" dirty="0"/>
              <a:t> de </a:t>
            </a:r>
            <a:r>
              <a:rPr lang="en-US" dirty="0" err="1"/>
              <a:t>atrito</a:t>
            </a:r>
            <a:r>
              <a:rPr lang="en-US" dirty="0"/>
              <a:t> para </a:t>
            </a:r>
            <a:r>
              <a:rPr lang="en-US" dirty="0" err="1"/>
              <a:t>correias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115714" name="Picture 2"/>
          <p:cNvPicPr>
            <a:picLocks noChangeAspect="1" noChangeArrowheads="1"/>
          </p:cNvPicPr>
          <p:nvPr/>
        </p:nvPicPr>
        <p:blipFill>
          <a:blip r:embed="rId2" cstate="print"/>
          <a:srcRect/>
          <a:stretch>
            <a:fillRect/>
          </a:stretch>
        </p:blipFill>
        <p:spPr bwMode="auto">
          <a:xfrm>
            <a:off x="1676400" y="762000"/>
            <a:ext cx="6705600" cy="781050"/>
          </a:xfrm>
          <a:prstGeom prst="rect">
            <a:avLst/>
          </a:prstGeom>
          <a:noFill/>
          <a:ln w="9525">
            <a:noFill/>
            <a:miter lim="800000"/>
            <a:headEnd/>
            <a:tailEnd/>
          </a:ln>
        </p:spPr>
      </p:pic>
      <p:pic>
        <p:nvPicPr>
          <p:cNvPr id="115715" name="Picture 3"/>
          <p:cNvPicPr>
            <a:picLocks noChangeAspect="1" noChangeArrowheads="1"/>
          </p:cNvPicPr>
          <p:nvPr/>
        </p:nvPicPr>
        <p:blipFill>
          <a:blip r:embed="rId3" cstate="print"/>
          <a:srcRect/>
          <a:stretch>
            <a:fillRect/>
          </a:stretch>
        </p:blipFill>
        <p:spPr bwMode="auto">
          <a:xfrm>
            <a:off x="1676400" y="1752600"/>
            <a:ext cx="6743700" cy="504825"/>
          </a:xfrm>
          <a:prstGeom prst="rect">
            <a:avLst/>
          </a:prstGeom>
          <a:noFill/>
          <a:ln w="9525">
            <a:noFill/>
            <a:miter lim="800000"/>
            <a:headEnd/>
            <a:tailEnd/>
          </a:ln>
        </p:spPr>
      </p:pic>
      <p:pic>
        <p:nvPicPr>
          <p:cNvPr id="115716" name="Picture 4"/>
          <p:cNvPicPr>
            <a:picLocks noChangeAspect="1" noChangeArrowheads="1"/>
          </p:cNvPicPr>
          <p:nvPr/>
        </p:nvPicPr>
        <p:blipFill>
          <a:blip r:embed="rId4" cstate="print"/>
          <a:srcRect/>
          <a:stretch>
            <a:fillRect/>
          </a:stretch>
        </p:blipFill>
        <p:spPr bwMode="auto">
          <a:xfrm>
            <a:off x="1752600" y="2590800"/>
            <a:ext cx="5267325" cy="371475"/>
          </a:xfrm>
          <a:prstGeom prst="rect">
            <a:avLst/>
          </a:prstGeom>
          <a:noFill/>
          <a:ln w="9525">
            <a:noFill/>
            <a:miter lim="800000"/>
            <a:headEnd/>
            <a:tailEnd/>
          </a:ln>
        </p:spPr>
      </p:pic>
      <p:pic>
        <p:nvPicPr>
          <p:cNvPr id="115717" name="Picture 5"/>
          <p:cNvPicPr>
            <a:picLocks noChangeAspect="1" noChangeArrowheads="1"/>
          </p:cNvPicPr>
          <p:nvPr/>
        </p:nvPicPr>
        <p:blipFill>
          <a:blip r:embed="rId5" cstate="print"/>
          <a:srcRect/>
          <a:stretch>
            <a:fillRect/>
          </a:stretch>
        </p:blipFill>
        <p:spPr bwMode="auto">
          <a:xfrm>
            <a:off x="1143000" y="3200400"/>
            <a:ext cx="7505700" cy="533400"/>
          </a:xfrm>
          <a:prstGeom prst="rect">
            <a:avLst/>
          </a:prstGeom>
          <a:noFill/>
          <a:ln w="9525">
            <a:noFill/>
            <a:miter lim="800000"/>
            <a:headEnd/>
            <a:tailEnd/>
          </a:ln>
        </p:spPr>
      </p:pic>
      <p:pic>
        <p:nvPicPr>
          <p:cNvPr id="115718" name="Picture 6"/>
          <p:cNvPicPr>
            <a:picLocks noChangeAspect="1" noChangeArrowheads="1"/>
          </p:cNvPicPr>
          <p:nvPr/>
        </p:nvPicPr>
        <p:blipFill>
          <a:blip r:embed="rId6" cstate="print"/>
          <a:srcRect/>
          <a:stretch>
            <a:fillRect/>
          </a:stretch>
        </p:blipFill>
        <p:spPr bwMode="auto">
          <a:xfrm>
            <a:off x="609600" y="3886200"/>
            <a:ext cx="8029575" cy="428625"/>
          </a:xfrm>
          <a:prstGeom prst="rect">
            <a:avLst/>
          </a:prstGeom>
          <a:noFill/>
          <a:ln w="9525">
            <a:noFill/>
            <a:miter lim="800000"/>
            <a:headEnd/>
            <a:tailEnd/>
          </a:ln>
        </p:spPr>
      </p:pic>
      <p:pic>
        <p:nvPicPr>
          <p:cNvPr id="115720" name="Picture 8"/>
          <p:cNvPicPr>
            <a:picLocks noChangeAspect="1" noChangeArrowheads="1"/>
          </p:cNvPicPr>
          <p:nvPr/>
        </p:nvPicPr>
        <p:blipFill>
          <a:blip r:embed="rId7" cstate="print"/>
          <a:srcRect/>
          <a:stretch>
            <a:fillRect/>
          </a:stretch>
        </p:blipFill>
        <p:spPr bwMode="auto">
          <a:xfrm>
            <a:off x="1219200" y="4419600"/>
            <a:ext cx="7400925" cy="847725"/>
          </a:xfrm>
          <a:prstGeom prst="rect">
            <a:avLst/>
          </a:prstGeom>
          <a:noFill/>
          <a:ln w="9525">
            <a:noFill/>
            <a:miter lim="800000"/>
            <a:headEnd/>
            <a:tailEnd/>
          </a:ln>
        </p:spPr>
      </p:pic>
      <p:pic>
        <p:nvPicPr>
          <p:cNvPr id="115721" name="Picture 9"/>
          <p:cNvPicPr>
            <a:picLocks noChangeAspect="1" noChangeArrowheads="1"/>
          </p:cNvPicPr>
          <p:nvPr/>
        </p:nvPicPr>
        <p:blipFill>
          <a:blip r:embed="rId8" cstate="print"/>
          <a:srcRect/>
          <a:stretch>
            <a:fillRect/>
          </a:stretch>
        </p:blipFill>
        <p:spPr bwMode="auto">
          <a:xfrm>
            <a:off x="3048000" y="5410200"/>
            <a:ext cx="1524000" cy="409575"/>
          </a:xfrm>
          <a:prstGeom prst="rect">
            <a:avLst/>
          </a:prstGeom>
          <a:noFill/>
          <a:ln w="9525">
            <a:noFill/>
            <a:miter lim="800000"/>
            <a:headEnd/>
            <a:tailEnd/>
          </a:ln>
        </p:spPr>
      </p:pic>
      <p:pic>
        <p:nvPicPr>
          <p:cNvPr id="115722" name="Picture 10"/>
          <p:cNvPicPr>
            <a:picLocks noChangeAspect="1" noChangeArrowheads="1"/>
          </p:cNvPicPr>
          <p:nvPr/>
        </p:nvPicPr>
        <p:blipFill>
          <a:blip r:embed="rId9" cstate="print"/>
          <a:srcRect/>
          <a:stretch>
            <a:fillRect/>
          </a:stretch>
        </p:blipFill>
        <p:spPr bwMode="auto">
          <a:xfrm>
            <a:off x="1371600" y="5781675"/>
            <a:ext cx="7248525" cy="8477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Força</a:t>
            </a:r>
            <a:r>
              <a:rPr lang="en-US" dirty="0"/>
              <a:t> </a:t>
            </a:r>
            <a:r>
              <a:rPr lang="en-US" dirty="0" err="1"/>
              <a:t>tensora</a:t>
            </a:r>
            <a:r>
              <a:rPr lang="en-US" dirty="0"/>
              <a:t> </a:t>
            </a:r>
            <a:r>
              <a:rPr lang="en-US" dirty="0" err="1"/>
              <a:t>devida</a:t>
            </a:r>
            <a:r>
              <a:rPr lang="en-US" dirty="0"/>
              <a:t> a </a:t>
            </a:r>
            <a:r>
              <a:rPr lang="en-US" dirty="0" err="1"/>
              <a:t>força</a:t>
            </a:r>
            <a:r>
              <a:rPr lang="en-US" dirty="0"/>
              <a:t> </a:t>
            </a:r>
            <a:r>
              <a:rPr lang="en-US" dirty="0" err="1"/>
              <a:t>centrífuga</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4" name="Imagem 3"/>
          <p:cNvPicPr>
            <a:picLocks noChangeAspect="1"/>
          </p:cNvPicPr>
          <p:nvPr/>
        </p:nvPicPr>
        <p:blipFill>
          <a:blip r:embed="rId2"/>
          <a:stretch>
            <a:fillRect/>
          </a:stretch>
        </p:blipFill>
        <p:spPr>
          <a:xfrm>
            <a:off x="1371600" y="1447800"/>
            <a:ext cx="1410970" cy="838200"/>
          </a:xfrm>
          <a:prstGeom prst="rect">
            <a:avLst/>
          </a:prstGeom>
        </p:spPr>
      </p:pic>
      <p:sp>
        <p:nvSpPr>
          <p:cNvPr id="5" name="CaixaDeTexto 4"/>
          <p:cNvSpPr txBox="1"/>
          <p:nvPr/>
        </p:nvSpPr>
        <p:spPr>
          <a:xfrm>
            <a:off x="1335741" y="2424410"/>
            <a:ext cx="3384901" cy="707886"/>
          </a:xfrm>
          <a:prstGeom prst="rect">
            <a:avLst/>
          </a:prstGeom>
          <a:solidFill>
            <a:schemeClr val="bg1"/>
          </a:solidFill>
        </p:spPr>
        <p:txBody>
          <a:bodyPr wrap="none" rtlCol="0">
            <a:spAutoFit/>
          </a:bodyPr>
          <a:lstStyle/>
          <a:p>
            <a:r>
              <a:rPr lang="pt-BR" sz="2000" dirty="0"/>
              <a:t>Onde:</a:t>
            </a:r>
          </a:p>
          <a:p>
            <a:r>
              <a:rPr lang="pt-BR" sz="2000" i="1" dirty="0">
                <a:latin typeface="+mj-lt"/>
              </a:rPr>
              <a:t>	v</a:t>
            </a:r>
            <a:r>
              <a:rPr lang="pt-BR" sz="2000" dirty="0"/>
              <a:t>: Velocidade me m/s;</a:t>
            </a:r>
          </a:p>
        </p:txBody>
      </p:sp>
      <p:pic>
        <p:nvPicPr>
          <p:cNvPr id="6" name="Imagem 5"/>
          <p:cNvPicPr>
            <a:picLocks noChangeAspect="1"/>
          </p:cNvPicPr>
          <p:nvPr/>
        </p:nvPicPr>
        <p:blipFill>
          <a:blip r:embed="rId3"/>
          <a:stretch>
            <a:fillRect/>
          </a:stretch>
        </p:blipFill>
        <p:spPr>
          <a:xfrm>
            <a:off x="2286000" y="3112294"/>
            <a:ext cx="1317299" cy="709315"/>
          </a:xfrm>
          <a:prstGeom prst="rect">
            <a:avLst/>
          </a:prstGeom>
        </p:spPr>
      </p:pic>
      <p:pic>
        <p:nvPicPr>
          <p:cNvPr id="7" name="Imagem 6"/>
          <p:cNvPicPr>
            <a:picLocks noChangeAspect="1"/>
          </p:cNvPicPr>
          <p:nvPr/>
        </p:nvPicPr>
        <p:blipFill>
          <a:blip r:embed="rId4"/>
          <a:stretch>
            <a:fillRect/>
          </a:stretch>
        </p:blipFill>
        <p:spPr>
          <a:xfrm>
            <a:off x="2286701" y="3729037"/>
            <a:ext cx="1315895" cy="461963"/>
          </a:xfrm>
          <a:prstGeom prst="rect">
            <a:avLst/>
          </a:prstGeom>
        </p:spPr>
      </p:pic>
      <p:sp>
        <p:nvSpPr>
          <p:cNvPr id="8" name="CaixaDeTexto 7"/>
          <p:cNvSpPr txBox="1"/>
          <p:nvPr/>
        </p:nvSpPr>
        <p:spPr>
          <a:xfrm>
            <a:off x="1371600" y="4191000"/>
            <a:ext cx="3488455" cy="1631216"/>
          </a:xfrm>
          <a:prstGeom prst="rect">
            <a:avLst/>
          </a:prstGeom>
          <a:solidFill>
            <a:schemeClr val="bg1"/>
          </a:solidFill>
        </p:spPr>
        <p:txBody>
          <a:bodyPr wrap="none" rtlCol="0">
            <a:spAutoFit/>
          </a:bodyPr>
          <a:lstStyle/>
          <a:p>
            <a:r>
              <a:rPr lang="pt-BR" sz="2000" dirty="0"/>
              <a:t>Onde:</a:t>
            </a:r>
          </a:p>
          <a:p>
            <a:r>
              <a:rPr lang="pt-BR" sz="2000" dirty="0"/>
              <a:t>	</a:t>
            </a:r>
            <a:r>
              <a:rPr lang="pt-BR" sz="2000" i="1" dirty="0">
                <a:latin typeface="+mj-lt"/>
              </a:rPr>
              <a:t>b</a:t>
            </a:r>
            <a:r>
              <a:rPr lang="pt-BR" sz="2000" dirty="0"/>
              <a:t>: largura da correia;</a:t>
            </a:r>
          </a:p>
          <a:p>
            <a:r>
              <a:rPr lang="pt-BR" sz="2000" dirty="0"/>
              <a:t>	</a:t>
            </a:r>
            <a:r>
              <a:rPr lang="pt-BR" sz="2000" i="1" dirty="0">
                <a:latin typeface="+mj-lt"/>
              </a:rPr>
              <a:t>t</a:t>
            </a:r>
            <a:r>
              <a:rPr lang="pt-BR" sz="2000" dirty="0"/>
              <a:t>: Espessura da correia;</a:t>
            </a:r>
          </a:p>
          <a:p>
            <a:endParaRPr lang="pt-BR" sz="2000" dirty="0"/>
          </a:p>
          <a:p>
            <a:r>
              <a:rPr lang="pt-BR" sz="2000" dirty="0"/>
              <a:t>	</a:t>
            </a:r>
            <a:r>
              <a:rPr lang="pt-BR" sz="2000" i="1" dirty="0">
                <a:latin typeface="Symbol" panose="05050102010706020507" pitchFamily="18" charset="2"/>
              </a:rPr>
              <a:t>r</a:t>
            </a:r>
            <a:r>
              <a:rPr lang="pt-BR" sz="2000" dirty="0"/>
              <a:t>=densidade em kg/m</a:t>
            </a:r>
            <a:r>
              <a:rPr lang="pt-BR" sz="2000" baseline="30000" dirty="0"/>
              <a:t>3</a:t>
            </a:r>
          </a:p>
        </p:txBody>
      </p:sp>
      <p:pic>
        <p:nvPicPr>
          <p:cNvPr id="9" name="Imagem 8"/>
          <p:cNvPicPr>
            <a:picLocks noChangeAspect="1"/>
          </p:cNvPicPr>
          <p:nvPr/>
        </p:nvPicPr>
        <p:blipFill>
          <a:blip r:embed="rId5"/>
          <a:stretch>
            <a:fillRect/>
          </a:stretch>
        </p:blipFill>
        <p:spPr>
          <a:xfrm>
            <a:off x="2290482" y="5163766"/>
            <a:ext cx="848484" cy="3943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Forças</a:t>
            </a:r>
            <a:r>
              <a:rPr lang="en-US" dirty="0"/>
              <a:t> e torques </a:t>
            </a:r>
            <a:r>
              <a:rPr lang="en-US" dirty="0" err="1"/>
              <a:t>na</a:t>
            </a:r>
            <a:r>
              <a:rPr lang="en-US" dirty="0"/>
              <a:t> </a:t>
            </a:r>
            <a:r>
              <a:rPr lang="en-US" dirty="0" err="1"/>
              <a:t>polia</a:t>
            </a:r>
            <a:endParaRPr lang="en-US" dirty="0"/>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5" name="Picture 3" descr="bud29281_1707"/>
          <p:cNvPicPr>
            <a:picLocks noChangeAspect="1" noChangeArrowheads="1"/>
          </p:cNvPicPr>
          <p:nvPr/>
        </p:nvPicPr>
        <p:blipFill>
          <a:blip r:embed="rId2" cstate="print"/>
          <a:srcRect l="2679" t="8261"/>
          <a:stretch>
            <a:fillRect/>
          </a:stretch>
        </p:blipFill>
        <p:spPr bwMode="auto">
          <a:xfrm>
            <a:off x="1295400" y="746620"/>
            <a:ext cx="7315200" cy="4130180"/>
          </a:xfrm>
          <a:prstGeom prst="rect">
            <a:avLst/>
          </a:prstGeom>
          <a:noFill/>
        </p:spPr>
      </p:pic>
      <p:sp>
        <p:nvSpPr>
          <p:cNvPr id="7" name="TextBox 6"/>
          <p:cNvSpPr txBox="1"/>
          <p:nvPr/>
        </p:nvSpPr>
        <p:spPr>
          <a:xfrm>
            <a:off x="2590800" y="4038600"/>
            <a:ext cx="1524000" cy="400110"/>
          </a:xfrm>
          <a:prstGeom prst="rect">
            <a:avLst/>
          </a:prstGeom>
          <a:noFill/>
        </p:spPr>
        <p:txBody>
          <a:bodyPr wrap="square" rtlCol="0">
            <a:spAutoFit/>
          </a:bodyPr>
          <a:lstStyle/>
          <a:p>
            <a:r>
              <a:rPr lang="en-US" sz="2000" dirty="0"/>
              <a:t>Fig.17–7</a:t>
            </a:r>
          </a:p>
        </p:txBody>
      </p:sp>
      <p:sp>
        <p:nvSpPr>
          <p:cNvPr id="3" name="CaixaDeTexto 2"/>
          <p:cNvSpPr txBox="1"/>
          <p:nvPr/>
        </p:nvSpPr>
        <p:spPr>
          <a:xfrm>
            <a:off x="1828800" y="5105400"/>
            <a:ext cx="6096000" cy="1477328"/>
          </a:xfrm>
          <a:prstGeom prst="rect">
            <a:avLst/>
          </a:prstGeom>
          <a:solidFill>
            <a:schemeClr val="bg1"/>
          </a:solidFill>
        </p:spPr>
        <p:txBody>
          <a:bodyPr wrap="square" rtlCol="0">
            <a:spAutoFit/>
          </a:bodyPr>
          <a:lstStyle/>
          <a:p>
            <a:r>
              <a:rPr lang="pt-BR" dirty="0"/>
              <a:t>Onde:</a:t>
            </a:r>
          </a:p>
          <a:p>
            <a:r>
              <a:rPr lang="pt-BR" i="1" dirty="0"/>
              <a:t>	</a:t>
            </a:r>
            <a:r>
              <a:rPr lang="pt-BR" i="1" dirty="0" err="1"/>
              <a:t>F</a:t>
            </a:r>
            <a:r>
              <a:rPr lang="pt-BR" i="1" baseline="-25000" dirty="0" err="1"/>
              <a:t>i</a:t>
            </a:r>
            <a:r>
              <a:rPr lang="pt-BR" i="1" dirty="0"/>
              <a:t> </a:t>
            </a:r>
            <a:r>
              <a:rPr lang="pt-BR" dirty="0"/>
              <a:t>=	</a:t>
            </a:r>
            <a:r>
              <a:rPr lang="pt-BR" dirty="0" err="1"/>
              <a:t>Pré</a:t>
            </a:r>
            <a:r>
              <a:rPr lang="pt-BR" dirty="0"/>
              <a:t> carga na correia;</a:t>
            </a:r>
          </a:p>
          <a:p>
            <a:r>
              <a:rPr lang="pt-BR" i="1" dirty="0"/>
              <a:t>	</a:t>
            </a:r>
            <a:r>
              <a:rPr lang="pt-BR" i="1" dirty="0" err="1"/>
              <a:t>F</a:t>
            </a:r>
            <a:r>
              <a:rPr lang="pt-BR" i="1" baseline="-25000" dirty="0" err="1"/>
              <a:t>c</a:t>
            </a:r>
            <a:r>
              <a:rPr lang="pt-BR" i="1" dirty="0"/>
              <a:t> </a:t>
            </a:r>
            <a:r>
              <a:rPr lang="pt-BR" dirty="0"/>
              <a:t>=	Força na correia devida a força centrípeta;</a:t>
            </a:r>
          </a:p>
          <a:p>
            <a:r>
              <a:rPr lang="pt-BR" i="1" dirty="0">
                <a:latin typeface="Symbol" panose="05050102010706020507" pitchFamily="18" charset="2"/>
              </a:rPr>
              <a:t>	D</a:t>
            </a:r>
            <a:r>
              <a:rPr lang="pt-BR" i="1" dirty="0"/>
              <a:t>F </a:t>
            </a:r>
            <a:r>
              <a:rPr lang="pt-BR" dirty="0"/>
              <a:t>=	Tensão devida ao torque transmitido;</a:t>
            </a:r>
          </a:p>
          <a:p>
            <a:r>
              <a:rPr lang="pt-BR" i="1" dirty="0"/>
              <a:t>	d </a:t>
            </a:r>
            <a:r>
              <a:rPr lang="pt-BR" dirty="0"/>
              <a:t>=	Diâmetro da polia.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Tensão</a:t>
            </a:r>
            <a:r>
              <a:rPr lang="en-US" dirty="0"/>
              <a:t> de </a:t>
            </a:r>
            <a:r>
              <a:rPr lang="en-US" dirty="0" err="1"/>
              <a:t>pré-carga</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118786" name="Picture 2"/>
          <p:cNvPicPr>
            <a:picLocks noChangeAspect="1" noChangeArrowheads="1"/>
          </p:cNvPicPr>
          <p:nvPr/>
        </p:nvPicPr>
        <p:blipFill>
          <a:blip r:embed="rId2" cstate="print"/>
          <a:srcRect/>
          <a:stretch>
            <a:fillRect/>
          </a:stretch>
        </p:blipFill>
        <p:spPr bwMode="auto">
          <a:xfrm>
            <a:off x="2276475" y="838200"/>
            <a:ext cx="6105525" cy="752475"/>
          </a:xfrm>
          <a:prstGeom prst="rect">
            <a:avLst/>
          </a:prstGeom>
          <a:noFill/>
          <a:ln w="9525">
            <a:noFill/>
            <a:miter lim="800000"/>
            <a:headEnd/>
            <a:tailEnd/>
          </a:ln>
        </p:spPr>
      </p:pic>
      <p:pic>
        <p:nvPicPr>
          <p:cNvPr id="118787" name="Picture 3"/>
          <p:cNvPicPr>
            <a:picLocks noChangeAspect="1" noChangeArrowheads="1"/>
          </p:cNvPicPr>
          <p:nvPr/>
        </p:nvPicPr>
        <p:blipFill>
          <a:blip r:embed="rId3" cstate="print"/>
          <a:srcRect/>
          <a:stretch>
            <a:fillRect/>
          </a:stretch>
        </p:blipFill>
        <p:spPr bwMode="auto">
          <a:xfrm>
            <a:off x="2200275" y="1676400"/>
            <a:ext cx="2762250" cy="457200"/>
          </a:xfrm>
          <a:prstGeom prst="rect">
            <a:avLst/>
          </a:prstGeom>
          <a:noFill/>
          <a:ln w="9525">
            <a:noFill/>
            <a:miter lim="800000"/>
            <a:headEnd/>
            <a:tailEnd/>
          </a:ln>
        </p:spPr>
      </p:pic>
      <p:pic>
        <p:nvPicPr>
          <p:cNvPr id="118788" name="Picture 4"/>
          <p:cNvPicPr>
            <a:picLocks noChangeAspect="1" noChangeArrowheads="1"/>
          </p:cNvPicPr>
          <p:nvPr/>
        </p:nvPicPr>
        <p:blipFill>
          <a:blip r:embed="rId4" cstate="print"/>
          <a:srcRect/>
          <a:stretch>
            <a:fillRect/>
          </a:stretch>
        </p:blipFill>
        <p:spPr bwMode="auto">
          <a:xfrm>
            <a:off x="2047875" y="2209800"/>
            <a:ext cx="6324600" cy="723900"/>
          </a:xfrm>
          <a:prstGeom prst="rect">
            <a:avLst/>
          </a:prstGeom>
          <a:noFill/>
          <a:ln w="9525">
            <a:noFill/>
            <a:miter lim="800000"/>
            <a:headEnd/>
            <a:tailEnd/>
          </a:ln>
        </p:spPr>
      </p:pic>
      <p:pic>
        <p:nvPicPr>
          <p:cNvPr id="118789" name="Picture 5"/>
          <p:cNvPicPr>
            <a:picLocks noChangeAspect="1" noChangeArrowheads="1"/>
          </p:cNvPicPr>
          <p:nvPr/>
        </p:nvPicPr>
        <p:blipFill>
          <a:blip r:embed="rId5" cstate="print"/>
          <a:srcRect/>
          <a:stretch>
            <a:fillRect/>
          </a:stretch>
        </p:blipFill>
        <p:spPr bwMode="auto">
          <a:xfrm>
            <a:off x="428625" y="3048000"/>
            <a:ext cx="8715375" cy="1971675"/>
          </a:xfrm>
          <a:prstGeom prst="rect">
            <a:avLst/>
          </a:prstGeom>
          <a:noFill/>
          <a:ln w="9525">
            <a:noFill/>
            <a:miter lim="800000"/>
            <a:headEnd/>
            <a:tailEnd/>
          </a:ln>
        </p:spPr>
      </p:pic>
      <p:pic>
        <p:nvPicPr>
          <p:cNvPr id="118790" name="Picture 6"/>
          <p:cNvPicPr>
            <a:picLocks noChangeAspect="1" noChangeArrowheads="1"/>
          </p:cNvPicPr>
          <p:nvPr/>
        </p:nvPicPr>
        <p:blipFill>
          <a:blip r:embed="rId6" cstate="print"/>
          <a:srcRect/>
          <a:stretch>
            <a:fillRect/>
          </a:stretch>
        </p:blipFill>
        <p:spPr bwMode="auto">
          <a:xfrm>
            <a:off x="1857375" y="5257800"/>
            <a:ext cx="6600825" cy="8953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Flat Belt Tensions</a:t>
            </a:r>
          </a:p>
        </p:txBody>
      </p:sp>
      <p:sp>
        <p:nvSpPr>
          <p:cNvPr id="4" name="Footer Placeholder 3"/>
          <p:cNvSpPr>
            <a:spLocks noGrp="1"/>
          </p:cNvSpPr>
          <p:nvPr>
            <p:ph type="ftr" sz="quarter" idx="11"/>
          </p:nvPr>
        </p:nvSpPr>
        <p:spPr/>
        <p:txBody>
          <a:bodyPr/>
          <a:lstStyle/>
          <a:p>
            <a:r>
              <a:rPr lang="en-US"/>
              <a:t>Shigley’s Mechanical Engineering Design</a:t>
            </a:r>
            <a:endParaRPr lang="en-US" dirty="0"/>
          </a:p>
        </p:txBody>
      </p:sp>
      <p:pic>
        <p:nvPicPr>
          <p:cNvPr id="119812" name="Picture 4"/>
          <p:cNvPicPr>
            <a:picLocks noChangeAspect="1" noChangeArrowheads="1"/>
          </p:cNvPicPr>
          <p:nvPr/>
        </p:nvPicPr>
        <p:blipFill>
          <a:blip r:embed="rId2" cstate="print"/>
          <a:srcRect/>
          <a:stretch>
            <a:fillRect/>
          </a:stretch>
        </p:blipFill>
        <p:spPr bwMode="auto">
          <a:xfrm>
            <a:off x="1524000" y="704850"/>
            <a:ext cx="5800725" cy="1866900"/>
          </a:xfrm>
          <a:prstGeom prst="rect">
            <a:avLst/>
          </a:prstGeom>
          <a:noFill/>
          <a:ln w="9525">
            <a:noFill/>
            <a:miter lim="800000"/>
            <a:headEnd/>
            <a:tailEnd/>
          </a:ln>
        </p:spPr>
      </p:pic>
      <p:pic>
        <p:nvPicPr>
          <p:cNvPr id="119813" name="Picture 5"/>
          <p:cNvPicPr>
            <a:picLocks noChangeAspect="1" noChangeArrowheads="1"/>
          </p:cNvPicPr>
          <p:nvPr/>
        </p:nvPicPr>
        <p:blipFill>
          <a:blip r:embed="rId3" cstate="print"/>
          <a:srcRect/>
          <a:stretch>
            <a:fillRect/>
          </a:stretch>
        </p:blipFill>
        <p:spPr bwMode="auto">
          <a:xfrm>
            <a:off x="1524000" y="2667000"/>
            <a:ext cx="6762750" cy="771525"/>
          </a:xfrm>
          <a:prstGeom prst="rect">
            <a:avLst/>
          </a:prstGeom>
          <a:noFill/>
          <a:ln w="9525">
            <a:noFill/>
            <a:miter lim="800000"/>
            <a:headEnd/>
            <a:tailEnd/>
          </a:ln>
        </p:spPr>
      </p:pic>
      <p:pic>
        <p:nvPicPr>
          <p:cNvPr id="119814" name="Picture 6"/>
          <p:cNvPicPr>
            <a:picLocks noChangeAspect="1" noChangeArrowheads="1"/>
          </p:cNvPicPr>
          <p:nvPr/>
        </p:nvPicPr>
        <p:blipFill>
          <a:blip r:embed="rId4" cstate="print"/>
          <a:srcRect/>
          <a:stretch>
            <a:fillRect/>
          </a:stretch>
        </p:blipFill>
        <p:spPr bwMode="auto">
          <a:xfrm>
            <a:off x="1524000" y="3581400"/>
            <a:ext cx="5867400" cy="1924050"/>
          </a:xfrm>
          <a:prstGeom prst="rect">
            <a:avLst/>
          </a:prstGeom>
          <a:noFill/>
          <a:ln w="9525">
            <a:noFill/>
            <a:miter lim="800000"/>
            <a:headEnd/>
            <a:tailEnd/>
          </a:ln>
        </p:spPr>
      </p:pic>
      <p:pic>
        <p:nvPicPr>
          <p:cNvPr id="119815" name="Picture 7"/>
          <p:cNvPicPr>
            <a:picLocks noChangeAspect="1" noChangeArrowheads="1"/>
          </p:cNvPicPr>
          <p:nvPr/>
        </p:nvPicPr>
        <p:blipFill>
          <a:blip r:embed="rId5" cstate="print"/>
          <a:srcRect/>
          <a:stretch>
            <a:fillRect/>
          </a:stretch>
        </p:blipFill>
        <p:spPr bwMode="auto">
          <a:xfrm>
            <a:off x="1543050" y="5486400"/>
            <a:ext cx="6762750" cy="7905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89"/>
            <a:ext cx="8382000" cy="650836"/>
          </a:xfrm>
        </p:spPr>
        <p:txBody>
          <a:bodyPr/>
          <a:lstStyle/>
          <a:p>
            <a:r>
              <a:rPr lang="en-US" dirty="0" err="1"/>
              <a:t>Gráfico</a:t>
            </a:r>
            <a:r>
              <a:rPr lang="en-US" dirty="0"/>
              <a:t> de </a:t>
            </a:r>
            <a:r>
              <a:rPr lang="en-US" dirty="0" err="1"/>
              <a:t>tensões</a:t>
            </a:r>
            <a:r>
              <a:rPr lang="en-US" dirty="0"/>
              <a:t> </a:t>
            </a:r>
            <a:r>
              <a:rPr lang="en-US" dirty="0" err="1"/>
              <a:t>na</a:t>
            </a:r>
            <a:r>
              <a:rPr lang="en-US" dirty="0"/>
              <a:t> </a:t>
            </a:r>
            <a:r>
              <a:rPr lang="en-US" dirty="0" err="1"/>
              <a:t>correia</a:t>
            </a:r>
            <a:r>
              <a:rPr lang="en-US" dirty="0"/>
              <a:t> </a:t>
            </a:r>
            <a:r>
              <a:rPr lang="en-US" dirty="0" err="1"/>
              <a:t>em</a:t>
            </a:r>
            <a:r>
              <a:rPr lang="en-US" dirty="0"/>
              <a:t> </a:t>
            </a:r>
            <a:r>
              <a:rPr lang="en-US" dirty="0" err="1"/>
              <a:t>função</a:t>
            </a:r>
            <a:r>
              <a:rPr lang="en-US" dirty="0"/>
              <a:t> da </a:t>
            </a:r>
            <a:r>
              <a:rPr lang="en-US" dirty="0" err="1"/>
              <a:t>tensão</a:t>
            </a:r>
            <a:r>
              <a:rPr lang="en-US" dirty="0"/>
              <a:t> de </a:t>
            </a:r>
            <a:r>
              <a:rPr lang="en-US" dirty="0" err="1"/>
              <a:t>précarga</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4" name="Picture 3" descr="bud29281_1708"/>
          <p:cNvPicPr>
            <a:picLocks noChangeAspect="1" noChangeArrowheads="1"/>
          </p:cNvPicPr>
          <p:nvPr/>
        </p:nvPicPr>
        <p:blipFill>
          <a:blip r:embed="rId2" cstate="print"/>
          <a:srcRect t="14207" r="4106"/>
          <a:stretch>
            <a:fillRect/>
          </a:stretch>
        </p:blipFill>
        <p:spPr bwMode="auto">
          <a:xfrm>
            <a:off x="1447799" y="762000"/>
            <a:ext cx="6581945" cy="5846763"/>
          </a:xfrm>
          <a:prstGeom prst="rect">
            <a:avLst/>
          </a:prstGeom>
          <a:noFill/>
        </p:spPr>
      </p:pic>
      <p:sp>
        <p:nvSpPr>
          <p:cNvPr id="5" name="TextBox 4"/>
          <p:cNvSpPr txBox="1"/>
          <p:nvPr/>
        </p:nvSpPr>
        <p:spPr>
          <a:xfrm>
            <a:off x="2895600" y="6096000"/>
            <a:ext cx="1524000" cy="400110"/>
          </a:xfrm>
          <a:prstGeom prst="rect">
            <a:avLst/>
          </a:prstGeom>
          <a:noFill/>
        </p:spPr>
        <p:txBody>
          <a:bodyPr wrap="square" rtlCol="0">
            <a:spAutoFit/>
          </a:bodyPr>
          <a:lstStyle/>
          <a:p>
            <a:r>
              <a:rPr lang="en-US" sz="2000" dirty="0"/>
              <a:t>Fig.17–8</a:t>
            </a:r>
          </a:p>
        </p:txBody>
      </p:sp>
      <p:sp>
        <p:nvSpPr>
          <p:cNvPr id="6" name="CaixaDeTexto 5"/>
          <p:cNvSpPr txBox="1"/>
          <p:nvPr/>
        </p:nvSpPr>
        <p:spPr>
          <a:xfrm>
            <a:off x="4267200" y="6264980"/>
            <a:ext cx="2233528" cy="400110"/>
          </a:xfrm>
          <a:prstGeom prst="rect">
            <a:avLst/>
          </a:prstGeom>
          <a:solidFill>
            <a:schemeClr val="bg1"/>
          </a:solidFill>
        </p:spPr>
        <p:txBody>
          <a:bodyPr wrap="square" rtlCol="0">
            <a:spAutoFit/>
          </a:bodyPr>
          <a:lstStyle/>
          <a:p>
            <a:r>
              <a:rPr lang="pt-BR" sz="2000" dirty="0"/>
              <a:t>Tensão de </a:t>
            </a:r>
            <a:r>
              <a:rPr lang="pt-BR" sz="2000" dirty="0" err="1"/>
              <a:t>pré-carga</a:t>
            </a:r>
            <a:endParaRPr lang="pt-BR" sz="2000" dirty="0"/>
          </a:p>
        </p:txBody>
      </p:sp>
      <p:sp>
        <p:nvSpPr>
          <p:cNvPr id="8" name="CaixaDeTexto 7"/>
          <p:cNvSpPr txBox="1"/>
          <p:nvPr/>
        </p:nvSpPr>
        <p:spPr>
          <a:xfrm rot="16200000">
            <a:off x="109741" y="2938258"/>
            <a:ext cx="3076227" cy="400110"/>
          </a:xfrm>
          <a:prstGeom prst="rect">
            <a:avLst/>
          </a:prstGeom>
          <a:solidFill>
            <a:schemeClr val="bg1"/>
          </a:solidFill>
        </p:spPr>
        <p:txBody>
          <a:bodyPr wrap="none" rtlCol="0">
            <a:spAutoFit/>
          </a:bodyPr>
          <a:lstStyle/>
          <a:p>
            <a:r>
              <a:rPr lang="pt-BR" sz="2000" dirty="0"/>
              <a:t>Tensões </a:t>
            </a:r>
            <a:r>
              <a:rPr lang="pt-BR" sz="2000" i="1" dirty="0"/>
              <a:t>F</a:t>
            </a:r>
            <a:r>
              <a:rPr lang="pt-BR" sz="2000" i="1" baseline="-25000" dirty="0"/>
              <a:t>1</a:t>
            </a:r>
            <a:r>
              <a:rPr lang="pt-BR" sz="2000" dirty="0"/>
              <a:t> e </a:t>
            </a:r>
            <a:r>
              <a:rPr lang="pt-BR" sz="2000" i="1" dirty="0"/>
              <a:t>F</a:t>
            </a:r>
            <a:r>
              <a:rPr lang="pt-BR" sz="2000" i="1" baseline="-25000" dirty="0"/>
              <a:t>2</a:t>
            </a:r>
            <a:r>
              <a:rPr lang="pt-BR" sz="2000" dirty="0"/>
              <a:t> nas correias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Potência</a:t>
            </a:r>
            <a:r>
              <a:rPr lang="en-US" dirty="0"/>
              <a:t> </a:t>
            </a:r>
            <a:r>
              <a:rPr lang="en-US" dirty="0" err="1"/>
              <a:t>Transmitida</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5" name="Imagem 4"/>
          <p:cNvPicPr>
            <a:picLocks noChangeAspect="1"/>
          </p:cNvPicPr>
          <p:nvPr/>
        </p:nvPicPr>
        <p:blipFill>
          <a:blip r:embed="rId2"/>
          <a:stretch>
            <a:fillRect/>
          </a:stretch>
        </p:blipFill>
        <p:spPr>
          <a:xfrm>
            <a:off x="1447800" y="1219200"/>
            <a:ext cx="1752600" cy="457200"/>
          </a:xfrm>
          <a:prstGeom prst="rect">
            <a:avLst/>
          </a:prstGeom>
        </p:spPr>
      </p:pic>
      <p:sp>
        <p:nvSpPr>
          <p:cNvPr id="6" name="CaixaDeTexto 5"/>
          <p:cNvSpPr txBox="1"/>
          <p:nvPr/>
        </p:nvSpPr>
        <p:spPr>
          <a:xfrm>
            <a:off x="1371600" y="1905000"/>
            <a:ext cx="5854488" cy="1631216"/>
          </a:xfrm>
          <a:prstGeom prst="rect">
            <a:avLst/>
          </a:prstGeom>
          <a:solidFill>
            <a:schemeClr val="bg1"/>
          </a:solidFill>
        </p:spPr>
        <p:txBody>
          <a:bodyPr wrap="none" rtlCol="0">
            <a:spAutoFit/>
          </a:bodyPr>
          <a:lstStyle/>
          <a:p>
            <a:r>
              <a:rPr lang="pt-BR" sz="2000" dirty="0"/>
              <a:t>Onde:</a:t>
            </a:r>
          </a:p>
          <a:p>
            <a:r>
              <a:rPr lang="pt-BR" sz="2000" dirty="0"/>
              <a:t>	</a:t>
            </a:r>
            <a:r>
              <a:rPr lang="pt-BR" sz="2000" i="1" dirty="0"/>
              <a:t>P</a:t>
            </a:r>
            <a:r>
              <a:rPr lang="pt-BR" sz="2000" dirty="0"/>
              <a:t>=Potência em [W]</a:t>
            </a:r>
          </a:p>
          <a:p>
            <a:r>
              <a:rPr lang="pt-BR" sz="2000" dirty="0"/>
              <a:t>	</a:t>
            </a:r>
            <a:r>
              <a:rPr lang="pt-BR" sz="2000" i="1" dirty="0"/>
              <a:t>F</a:t>
            </a:r>
            <a:r>
              <a:rPr lang="pt-BR" sz="2000" i="1" baseline="-25000" dirty="0"/>
              <a:t>1</a:t>
            </a:r>
            <a:r>
              <a:rPr lang="pt-BR" sz="2000" dirty="0"/>
              <a:t>= Força no lado tensionado pelo torque [N];</a:t>
            </a:r>
          </a:p>
          <a:p>
            <a:r>
              <a:rPr lang="pt-BR" sz="2000" dirty="0"/>
              <a:t>	</a:t>
            </a:r>
            <a:r>
              <a:rPr lang="pt-BR" sz="2000" i="1" dirty="0"/>
              <a:t>F</a:t>
            </a:r>
            <a:r>
              <a:rPr lang="pt-BR" sz="2000" i="1" baseline="-25000" dirty="0"/>
              <a:t>2</a:t>
            </a:r>
            <a:r>
              <a:rPr lang="pt-BR" sz="2000" dirty="0"/>
              <a:t>= Força no lado solto da correia [N];</a:t>
            </a:r>
          </a:p>
          <a:p>
            <a:r>
              <a:rPr lang="pt-BR" sz="2000" dirty="0"/>
              <a:t>	</a:t>
            </a:r>
            <a:r>
              <a:rPr lang="pt-BR" sz="2000" i="1" dirty="0"/>
              <a:t>v</a:t>
            </a:r>
            <a:r>
              <a:rPr lang="pt-BR" sz="2000" dirty="0"/>
              <a:t>= Velocidade [m/s]</a:t>
            </a:r>
          </a:p>
        </p:txBody>
      </p:sp>
      <p:sp>
        <p:nvSpPr>
          <p:cNvPr id="10" name="CaixaDeTexto 9"/>
          <p:cNvSpPr txBox="1"/>
          <p:nvPr/>
        </p:nvSpPr>
        <p:spPr>
          <a:xfrm>
            <a:off x="1456765" y="4343400"/>
            <a:ext cx="4260141" cy="1631216"/>
          </a:xfrm>
          <a:prstGeom prst="rect">
            <a:avLst/>
          </a:prstGeom>
          <a:solidFill>
            <a:schemeClr val="bg1"/>
          </a:solidFill>
        </p:spPr>
        <p:txBody>
          <a:bodyPr wrap="none" rtlCol="0">
            <a:spAutoFit/>
          </a:bodyPr>
          <a:lstStyle/>
          <a:p>
            <a:r>
              <a:rPr lang="pt-BR" sz="2000" dirty="0"/>
              <a:t>Onde:</a:t>
            </a:r>
          </a:p>
          <a:p>
            <a:r>
              <a:rPr lang="pt-BR" sz="2000" dirty="0"/>
              <a:t>	</a:t>
            </a:r>
            <a:r>
              <a:rPr lang="pt-BR" sz="2000" i="1" dirty="0"/>
              <a:t>T</a:t>
            </a:r>
            <a:r>
              <a:rPr lang="pt-BR" sz="2000" dirty="0"/>
              <a:t>=Torque[N*m]</a:t>
            </a:r>
          </a:p>
          <a:p>
            <a:r>
              <a:rPr lang="pt-BR" sz="2000" dirty="0"/>
              <a:t>	</a:t>
            </a:r>
            <a:r>
              <a:rPr lang="pt-BR" sz="2000" i="1" dirty="0">
                <a:latin typeface="Symbol" panose="05050102010706020507" pitchFamily="18" charset="2"/>
              </a:rPr>
              <a:t>w</a:t>
            </a:r>
            <a:r>
              <a:rPr lang="pt-BR" sz="2000" dirty="0"/>
              <a:t>= Velocidade </a:t>
            </a:r>
            <a:r>
              <a:rPr lang="pt-BR" sz="2000" dirty="0" err="1"/>
              <a:t>ângular</a:t>
            </a:r>
            <a:r>
              <a:rPr lang="pt-BR" sz="2000" dirty="0"/>
              <a:t> [</a:t>
            </a:r>
            <a:r>
              <a:rPr lang="pt-BR" sz="2000" dirty="0" err="1"/>
              <a:t>rad</a:t>
            </a:r>
            <a:r>
              <a:rPr lang="pt-BR" sz="2000" dirty="0"/>
              <a:t>/s];</a:t>
            </a:r>
          </a:p>
          <a:p>
            <a:r>
              <a:rPr lang="pt-BR" sz="2000" dirty="0"/>
              <a:t>	</a:t>
            </a:r>
            <a:r>
              <a:rPr lang="pt-BR" sz="2000" i="1" dirty="0" err="1"/>
              <a:t>K</a:t>
            </a:r>
            <a:r>
              <a:rPr lang="pt-BR" sz="2000" i="1" baseline="-25000" dirty="0" err="1"/>
              <a:t>s</a:t>
            </a:r>
            <a:r>
              <a:rPr lang="pt-BR" sz="2000" dirty="0"/>
              <a:t>= Fator de serviço;</a:t>
            </a:r>
          </a:p>
          <a:p>
            <a:r>
              <a:rPr lang="pt-BR" sz="2000" dirty="0"/>
              <a:t>	</a:t>
            </a:r>
            <a:r>
              <a:rPr lang="pt-BR" sz="2000" i="1" dirty="0"/>
              <a:t>FS</a:t>
            </a:r>
            <a:r>
              <a:rPr lang="pt-BR" sz="2000" dirty="0"/>
              <a:t>= Fator de segurança.</a:t>
            </a:r>
          </a:p>
        </p:txBody>
      </p:sp>
      <p:pic>
        <p:nvPicPr>
          <p:cNvPr id="11" name="Imagem 10"/>
          <p:cNvPicPr>
            <a:picLocks noChangeAspect="1"/>
          </p:cNvPicPr>
          <p:nvPr/>
        </p:nvPicPr>
        <p:blipFill>
          <a:blip r:embed="rId3"/>
          <a:stretch>
            <a:fillRect/>
          </a:stretch>
        </p:blipFill>
        <p:spPr>
          <a:xfrm>
            <a:off x="1447800" y="3536216"/>
            <a:ext cx="1571616" cy="7309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Fatores</a:t>
            </a:r>
            <a:r>
              <a:rPr lang="en-US" dirty="0"/>
              <a:t> de </a:t>
            </a:r>
            <a:r>
              <a:rPr lang="en-US" dirty="0" err="1"/>
              <a:t>correção</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121858" name="Picture 2"/>
          <p:cNvPicPr>
            <a:picLocks noChangeAspect="1" noChangeArrowheads="1"/>
          </p:cNvPicPr>
          <p:nvPr/>
        </p:nvPicPr>
        <p:blipFill>
          <a:blip r:embed="rId2" cstate="print"/>
          <a:srcRect/>
          <a:stretch>
            <a:fillRect/>
          </a:stretch>
        </p:blipFill>
        <p:spPr bwMode="auto">
          <a:xfrm>
            <a:off x="1752600" y="762000"/>
            <a:ext cx="6296025" cy="438150"/>
          </a:xfrm>
          <a:prstGeom prst="rect">
            <a:avLst/>
          </a:prstGeom>
          <a:noFill/>
          <a:ln w="9525">
            <a:noFill/>
            <a:miter lim="800000"/>
            <a:headEnd/>
            <a:tailEnd/>
          </a:ln>
        </p:spPr>
      </p:pic>
      <p:sp>
        <p:nvSpPr>
          <p:cNvPr id="6" name="CaixaDeTexto 5"/>
          <p:cNvSpPr txBox="1"/>
          <p:nvPr/>
        </p:nvSpPr>
        <p:spPr>
          <a:xfrm>
            <a:off x="1371600" y="1752600"/>
            <a:ext cx="6303329" cy="2246769"/>
          </a:xfrm>
          <a:prstGeom prst="rect">
            <a:avLst/>
          </a:prstGeom>
          <a:solidFill>
            <a:schemeClr val="bg1"/>
          </a:solidFill>
        </p:spPr>
        <p:txBody>
          <a:bodyPr wrap="none" rtlCol="0">
            <a:spAutoFit/>
          </a:bodyPr>
          <a:lstStyle/>
          <a:p>
            <a:r>
              <a:rPr lang="pt-BR" sz="2000" dirty="0"/>
              <a:t>Onde:</a:t>
            </a:r>
          </a:p>
          <a:p>
            <a:r>
              <a:rPr lang="pt-BR" sz="2000" dirty="0"/>
              <a:t>	</a:t>
            </a:r>
            <a:r>
              <a:rPr lang="pt-BR" sz="2000" i="1" dirty="0"/>
              <a:t>(F</a:t>
            </a:r>
            <a:r>
              <a:rPr lang="pt-BR" sz="2000" i="1" baseline="-25000" dirty="0"/>
              <a:t>1</a:t>
            </a:r>
            <a:r>
              <a:rPr lang="pt-BR" sz="2000" i="1" dirty="0"/>
              <a:t>)</a:t>
            </a:r>
            <a:r>
              <a:rPr lang="pt-BR" sz="2000" i="1" baseline="-25000" dirty="0"/>
              <a:t>a</a:t>
            </a:r>
            <a:r>
              <a:rPr lang="pt-BR" sz="2000" i="1" dirty="0"/>
              <a:t> </a:t>
            </a:r>
            <a:r>
              <a:rPr lang="pt-BR" sz="2000" dirty="0"/>
              <a:t>=	Força admissível de tração na correia [N]</a:t>
            </a:r>
          </a:p>
          <a:p>
            <a:r>
              <a:rPr lang="pt-BR" sz="2000" dirty="0"/>
              <a:t>	</a:t>
            </a:r>
            <a:r>
              <a:rPr lang="pt-BR" sz="2000" i="1" dirty="0"/>
              <a:t>b </a:t>
            </a:r>
            <a:r>
              <a:rPr lang="pt-BR" sz="2000" dirty="0"/>
              <a:t>=	Largura da correia [m];</a:t>
            </a:r>
          </a:p>
          <a:p>
            <a:r>
              <a:rPr lang="pt-BR" sz="2000" dirty="0"/>
              <a:t>	</a:t>
            </a:r>
            <a:r>
              <a:rPr lang="pt-BR" sz="2000" i="1" dirty="0" err="1"/>
              <a:t>F</a:t>
            </a:r>
            <a:r>
              <a:rPr lang="pt-BR" sz="2000" i="1" baseline="-25000" dirty="0" err="1"/>
              <a:t>a</a:t>
            </a:r>
            <a:r>
              <a:rPr lang="pt-BR" sz="2000" i="1" dirty="0"/>
              <a:t> </a:t>
            </a:r>
            <a:r>
              <a:rPr lang="pt-BR" sz="2000" dirty="0"/>
              <a:t>=	Força admissível na correia [N];</a:t>
            </a:r>
          </a:p>
          <a:p>
            <a:r>
              <a:rPr lang="pt-BR" sz="2000" dirty="0"/>
              <a:t>	</a:t>
            </a:r>
            <a:r>
              <a:rPr lang="pt-BR" sz="2000" i="1" dirty="0" err="1"/>
              <a:t>C</a:t>
            </a:r>
            <a:r>
              <a:rPr lang="pt-BR" sz="2000" i="1" baseline="-25000" dirty="0" err="1"/>
              <a:t>p</a:t>
            </a:r>
            <a:r>
              <a:rPr lang="pt-BR" sz="2000" i="1" dirty="0"/>
              <a:t> </a:t>
            </a:r>
            <a:r>
              <a:rPr lang="pt-BR" sz="2000" dirty="0"/>
              <a:t>=	Fator de flexão da correia sobre as polias;</a:t>
            </a:r>
          </a:p>
          <a:p>
            <a:r>
              <a:rPr lang="pt-BR" sz="2000" dirty="0"/>
              <a:t>	</a:t>
            </a:r>
            <a:r>
              <a:rPr lang="pt-BR" sz="2000" dirty="0" err="1"/>
              <a:t>Cv</a:t>
            </a:r>
            <a:r>
              <a:rPr lang="pt-BR" sz="2000" dirty="0"/>
              <a:t> =	Fator de velocidade (apenas para couro),</a:t>
            </a:r>
            <a:br>
              <a:rPr lang="pt-BR" sz="2000" dirty="0"/>
            </a:br>
            <a:r>
              <a:rPr lang="pt-BR" sz="2000" dirty="0"/>
              <a:t>		para poliamida usar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4" name="Footer Placeholder 3"/>
          <p:cNvSpPr>
            <a:spLocks noGrp="1"/>
          </p:cNvSpPr>
          <p:nvPr>
            <p:ph type="ftr" sz="quarter" idx="11"/>
          </p:nvPr>
        </p:nvSpPr>
        <p:spPr/>
        <p:txBody>
          <a:bodyPr/>
          <a:lstStyle/>
          <a:p>
            <a:r>
              <a:rPr lang="en-US" dirty="0"/>
              <a:t>Shigley’s Mechanical Engineering Design</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r="19007" b="86871"/>
          <a:stretch/>
        </p:blipFill>
        <p:spPr bwMode="auto">
          <a:xfrm>
            <a:off x="609600" y="762000"/>
            <a:ext cx="823912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9"/>
            <a:ext cx="7848600" cy="830997"/>
          </a:xfrm>
        </p:spPr>
        <p:txBody>
          <a:bodyPr/>
          <a:lstStyle/>
          <a:p>
            <a:r>
              <a:rPr lang="en-US" dirty="0" err="1"/>
              <a:t>Fator</a:t>
            </a:r>
            <a:r>
              <a:rPr lang="en-US" dirty="0"/>
              <a:t> de </a:t>
            </a:r>
            <a:r>
              <a:rPr lang="en-US" dirty="0" err="1"/>
              <a:t>correção</a:t>
            </a:r>
            <a:r>
              <a:rPr lang="en-US" dirty="0"/>
              <a:t> de </a:t>
            </a:r>
            <a:r>
              <a:rPr lang="en-US" dirty="0" err="1"/>
              <a:t>velocidade</a:t>
            </a:r>
            <a:r>
              <a:rPr lang="en-US" dirty="0"/>
              <a:t> </a:t>
            </a:r>
            <a:r>
              <a:rPr lang="en-US" i="1" dirty="0" err="1"/>
              <a:t>C</a:t>
            </a:r>
            <a:r>
              <a:rPr lang="en-US" i="1" baseline="-25000" dirty="0" err="1">
                <a:latin typeface="Book Antiqua" pitchFamily="18" charset="0"/>
              </a:rPr>
              <a:t>v</a:t>
            </a:r>
            <a:r>
              <a:rPr lang="en-US" dirty="0"/>
              <a:t> para </a:t>
            </a:r>
            <a:r>
              <a:rPr lang="en-US" dirty="0" err="1"/>
              <a:t>correias</a:t>
            </a:r>
            <a:r>
              <a:rPr lang="en-US" dirty="0"/>
              <a:t> de </a:t>
            </a:r>
            <a:r>
              <a:rPr lang="en-US" dirty="0" err="1"/>
              <a:t>couro</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sp>
        <p:nvSpPr>
          <p:cNvPr id="5" name="TextBox 4"/>
          <p:cNvSpPr txBox="1"/>
          <p:nvPr/>
        </p:nvSpPr>
        <p:spPr>
          <a:xfrm>
            <a:off x="3657600" y="6019800"/>
            <a:ext cx="1524000" cy="400110"/>
          </a:xfrm>
          <a:prstGeom prst="rect">
            <a:avLst/>
          </a:prstGeom>
          <a:noFill/>
        </p:spPr>
        <p:txBody>
          <a:bodyPr wrap="square" rtlCol="0">
            <a:spAutoFit/>
          </a:bodyPr>
          <a:lstStyle/>
          <a:p>
            <a:r>
              <a:rPr lang="en-US" sz="2000" dirty="0"/>
              <a:t>Fig.17–9</a:t>
            </a:r>
          </a:p>
        </p:txBody>
      </p:sp>
      <p:pic>
        <p:nvPicPr>
          <p:cNvPr id="6" name="Picture 5" descr="Pages from Chapter 17-2.jpg"/>
          <p:cNvPicPr>
            <a:picLocks noChangeAspect="1"/>
          </p:cNvPicPr>
          <p:nvPr/>
        </p:nvPicPr>
        <p:blipFill>
          <a:blip r:embed="rId2" cstate="print"/>
          <a:stretch>
            <a:fillRect/>
          </a:stretch>
        </p:blipFill>
        <p:spPr>
          <a:xfrm>
            <a:off x="685800" y="1142999"/>
            <a:ext cx="7930956" cy="432244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Fator</a:t>
            </a:r>
            <a:r>
              <a:rPr lang="en-US" dirty="0"/>
              <a:t> de </a:t>
            </a:r>
            <a:r>
              <a:rPr lang="en-US" dirty="0" err="1"/>
              <a:t>correção</a:t>
            </a:r>
            <a:r>
              <a:rPr lang="en-US" dirty="0"/>
              <a:t> de </a:t>
            </a:r>
            <a:r>
              <a:rPr lang="en-US" dirty="0" err="1"/>
              <a:t>flexão</a:t>
            </a:r>
            <a:r>
              <a:rPr lang="en-US" dirty="0"/>
              <a:t> </a:t>
            </a:r>
            <a:r>
              <a:rPr lang="en-US" dirty="0" err="1"/>
              <a:t>nas</a:t>
            </a:r>
            <a:r>
              <a:rPr lang="en-US" dirty="0"/>
              <a:t> </a:t>
            </a:r>
            <a:r>
              <a:rPr lang="en-US" dirty="0" err="1"/>
              <a:t>polias</a:t>
            </a:r>
            <a:r>
              <a:rPr lang="en-US" dirty="0"/>
              <a:t> </a:t>
            </a:r>
            <a:r>
              <a:rPr lang="en-US" i="1" dirty="0"/>
              <a:t>C</a:t>
            </a:r>
            <a:r>
              <a:rPr lang="en-US" i="1" baseline="-25000" dirty="0"/>
              <a:t>P</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4" name="Picture 3" descr="bud29281_ta1704"/>
          <p:cNvPicPr>
            <a:picLocks noChangeAspect="1" noChangeArrowheads="1"/>
          </p:cNvPicPr>
          <p:nvPr/>
        </p:nvPicPr>
        <p:blipFill>
          <a:blip r:embed="rId2" cstate="print"/>
          <a:srcRect l="877" t="8639" r="1754"/>
          <a:stretch>
            <a:fillRect/>
          </a:stretch>
        </p:blipFill>
        <p:spPr bwMode="auto">
          <a:xfrm>
            <a:off x="650657" y="914400"/>
            <a:ext cx="8184250" cy="3898579"/>
          </a:xfrm>
          <a:prstGeom prst="rect">
            <a:avLst/>
          </a:prstGeom>
          <a:noFill/>
        </p:spPr>
      </p:pic>
      <p:sp>
        <p:nvSpPr>
          <p:cNvPr id="5" name="CaixaDeTexto 4"/>
          <p:cNvSpPr txBox="1"/>
          <p:nvPr/>
        </p:nvSpPr>
        <p:spPr>
          <a:xfrm>
            <a:off x="2133600" y="1905000"/>
            <a:ext cx="6701307" cy="307777"/>
          </a:xfrm>
          <a:prstGeom prst="rect">
            <a:avLst/>
          </a:prstGeom>
          <a:solidFill>
            <a:schemeClr val="bg1"/>
          </a:solidFill>
        </p:spPr>
        <p:txBody>
          <a:bodyPr wrap="square" rtlCol="0">
            <a:spAutoFit/>
          </a:bodyPr>
          <a:lstStyle/>
          <a:p>
            <a:r>
              <a:rPr lang="pt-BR" sz="1400" dirty="0"/>
              <a:t>40-100mm	100-200mm	       200-320mm      320-450mm    450-800mm  acima de 800mm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94" y="0"/>
            <a:ext cx="8839200" cy="830997"/>
          </a:xfrm>
        </p:spPr>
        <p:txBody>
          <a:bodyPr/>
          <a:lstStyle/>
          <a:p>
            <a:r>
              <a:rPr lang="en-US" dirty="0" err="1"/>
              <a:t>Passo</a:t>
            </a:r>
            <a:r>
              <a:rPr lang="en-US" dirty="0"/>
              <a:t> a </a:t>
            </a:r>
            <a:r>
              <a:rPr lang="en-US" dirty="0" err="1"/>
              <a:t>passo</a:t>
            </a:r>
            <a:r>
              <a:rPr lang="en-US" dirty="0"/>
              <a:t> para </a:t>
            </a:r>
            <a:r>
              <a:rPr lang="en-US" dirty="0" err="1"/>
              <a:t>análise</a:t>
            </a:r>
            <a:r>
              <a:rPr lang="en-US" dirty="0"/>
              <a:t> de </a:t>
            </a:r>
            <a:r>
              <a:rPr lang="en-US" dirty="0" err="1"/>
              <a:t>uma</a:t>
            </a:r>
            <a:r>
              <a:rPr lang="en-US" dirty="0"/>
              <a:t> </a:t>
            </a:r>
            <a:r>
              <a:rPr lang="en-US" dirty="0" err="1"/>
              <a:t>transmissão</a:t>
            </a:r>
            <a:r>
              <a:rPr lang="en-US" dirty="0"/>
              <a:t> </a:t>
            </a:r>
            <a:r>
              <a:rPr lang="en-US" dirty="0" err="1"/>
              <a:t>por</a:t>
            </a:r>
            <a:r>
              <a:rPr lang="en-US" dirty="0"/>
              <a:t> </a:t>
            </a:r>
            <a:r>
              <a:rPr lang="en-US" dirty="0" err="1"/>
              <a:t>correias</a:t>
            </a:r>
            <a:r>
              <a:rPr lang="en-US" dirty="0"/>
              <a:t> </a:t>
            </a:r>
            <a:r>
              <a:rPr lang="en-US" dirty="0" err="1"/>
              <a:t>planas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sp>
        <p:nvSpPr>
          <p:cNvPr id="4" name="CaixaDeTexto 3"/>
          <p:cNvSpPr txBox="1"/>
          <p:nvPr/>
        </p:nvSpPr>
        <p:spPr>
          <a:xfrm>
            <a:off x="381000" y="1066800"/>
            <a:ext cx="8839200" cy="3139321"/>
          </a:xfrm>
          <a:prstGeom prst="rect">
            <a:avLst/>
          </a:prstGeom>
          <a:solidFill>
            <a:schemeClr val="bg1"/>
          </a:solidFill>
        </p:spPr>
        <p:txBody>
          <a:bodyPr wrap="square" rtlCol="0">
            <a:spAutoFit/>
          </a:bodyPr>
          <a:lstStyle/>
          <a:p>
            <a:pPr marL="342900" indent="-342900">
              <a:buFont typeface="+mj-lt"/>
              <a:buAutoNum type="arabicPeriod"/>
            </a:pPr>
            <a:r>
              <a:rPr lang="pt-BR" dirty="0"/>
              <a:t>Calcule o ângulo de abraçamento na menor polia (</a:t>
            </a:r>
            <a:r>
              <a:rPr lang="pt-BR" dirty="0">
                <a:latin typeface="Symbol" panose="05050102010706020507" pitchFamily="18" charset="2"/>
              </a:rPr>
              <a:t>q</a:t>
            </a:r>
            <a:r>
              <a:rPr lang="pt-BR" dirty="0"/>
              <a:t>);</a:t>
            </a:r>
          </a:p>
          <a:p>
            <a:pPr marL="342900" indent="-342900">
              <a:buFont typeface="+mj-lt"/>
              <a:buAutoNum type="arabicPeriod"/>
            </a:pPr>
            <a:r>
              <a:rPr lang="pt-BR" dirty="0"/>
              <a:t>Pelo diâmetro da polia e velocidade calcule a força de tração devida a aceleração centrípeta;</a:t>
            </a:r>
          </a:p>
          <a:p>
            <a:pPr marL="342900" indent="-342900">
              <a:buFont typeface="+mj-lt"/>
              <a:buAutoNum type="arabicPeriod"/>
            </a:pPr>
            <a:r>
              <a:rPr lang="pt-BR" dirty="0"/>
              <a:t>Calcule a relação de forças devido ao atrito na correia (e</a:t>
            </a:r>
            <a:r>
              <a:rPr lang="pt-BR" baseline="30000" dirty="0"/>
              <a:t>(</a:t>
            </a:r>
            <a:r>
              <a:rPr lang="pt-BR" baseline="30000" dirty="0">
                <a:latin typeface="Symbol" panose="05050102010706020507" pitchFamily="18" charset="2"/>
              </a:rPr>
              <a:t>m</a:t>
            </a:r>
            <a:r>
              <a:rPr lang="pt-BR" baseline="30000" dirty="0"/>
              <a:t>*</a:t>
            </a:r>
            <a:r>
              <a:rPr lang="pt-BR" baseline="30000" dirty="0">
                <a:latin typeface="Symbol" panose="05050102010706020507" pitchFamily="18" charset="2"/>
              </a:rPr>
              <a:t>q</a:t>
            </a:r>
            <a:r>
              <a:rPr lang="pt-BR" baseline="30000" dirty="0"/>
              <a:t>)</a:t>
            </a:r>
            <a:r>
              <a:rPr lang="pt-BR" dirty="0"/>
              <a:t>);</a:t>
            </a:r>
          </a:p>
          <a:p>
            <a:pPr marL="342900" indent="-342900">
              <a:buFont typeface="+mj-lt"/>
              <a:buAutoNum type="arabicPeriod"/>
            </a:pPr>
            <a:r>
              <a:rPr lang="pt-BR" dirty="0"/>
              <a:t>Calcule o torque devida a potência e a velocidade, considerando os fatores de serviço e de segurança;</a:t>
            </a:r>
          </a:p>
          <a:p>
            <a:pPr marL="342900" indent="-342900">
              <a:buFont typeface="+mj-lt"/>
              <a:buAutoNum type="arabicPeriod"/>
            </a:pPr>
            <a:r>
              <a:rPr lang="pt-BR" dirty="0"/>
              <a:t>Pelo torque e pelo raio da polia determine o </a:t>
            </a:r>
            <a:r>
              <a:rPr lang="pt-BR" dirty="0">
                <a:latin typeface="Symbol" panose="05050102010706020507" pitchFamily="18" charset="2"/>
              </a:rPr>
              <a:t>D</a:t>
            </a:r>
            <a:r>
              <a:rPr lang="pt-BR" dirty="0"/>
              <a:t>F ;</a:t>
            </a:r>
          </a:p>
          <a:p>
            <a:pPr marL="342900" indent="-342900">
              <a:buFont typeface="+mj-lt"/>
              <a:buAutoNum type="arabicPeriod"/>
            </a:pPr>
            <a:r>
              <a:rPr lang="pt-BR" dirty="0"/>
              <a:t>De acordo com as tabelas do fabricante ou das correias padronizadas no livro calcule a </a:t>
            </a:r>
            <a:r>
              <a:rPr lang="pt-BR" dirty="0" err="1"/>
              <a:t>F</a:t>
            </a:r>
            <a:r>
              <a:rPr lang="pt-BR" baseline="-25000" dirty="0" err="1"/>
              <a:t>a</a:t>
            </a:r>
            <a:r>
              <a:rPr lang="pt-BR" dirty="0"/>
              <a:t>;</a:t>
            </a:r>
          </a:p>
          <a:p>
            <a:pPr marL="342900" indent="-342900">
              <a:buFont typeface="+mj-lt"/>
              <a:buAutoNum type="arabicPeriod"/>
            </a:pPr>
            <a:r>
              <a:rPr lang="pt-BR" dirty="0"/>
              <a:t>De acordo com </a:t>
            </a:r>
            <a:r>
              <a:rPr lang="pt-BR" dirty="0" err="1"/>
              <a:t>F</a:t>
            </a:r>
            <a:r>
              <a:rPr lang="pt-BR" baseline="-25000" dirty="0" err="1"/>
              <a:t>a</a:t>
            </a:r>
            <a:r>
              <a:rPr lang="pt-BR" dirty="0"/>
              <a:t> e </a:t>
            </a:r>
            <a:r>
              <a:rPr lang="pt-BR" dirty="0">
                <a:latin typeface="Symbol" panose="05050102010706020507" pitchFamily="18" charset="2"/>
              </a:rPr>
              <a:t>D</a:t>
            </a:r>
            <a:r>
              <a:rPr lang="pt-BR" dirty="0"/>
              <a:t>F calcule a força F</a:t>
            </a:r>
            <a:r>
              <a:rPr lang="pt-BR" baseline="-25000" dirty="0"/>
              <a:t>2</a:t>
            </a:r>
            <a:r>
              <a:rPr lang="pt-BR" dirty="0"/>
              <a:t> do lado menos tenso;</a:t>
            </a:r>
          </a:p>
          <a:p>
            <a:pPr marL="342900" indent="-342900">
              <a:buFont typeface="+mj-lt"/>
              <a:buAutoNum type="arabicPeriod"/>
            </a:pPr>
            <a:r>
              <a:rPr lang="pt-BR" dirty="0"/>
              <a:t>Calcule a força de </a:t>
            </a:r>
            <a:r>
              <a:rPr lang="pt-BR" dirty="0" err="1"/>
              <a:t>pré-carga</a:t>
            </a:r>
            <a:r>
              <a:rPr lang="pt-BR" dirty="0"/>
              <a:t> definida pela média das tensões </a:t>
            </a:r>
            <a:r>
              <a:rPr lang="pt-BR" dirty="0" err="1"/>
              <a:t>F</a:t>
            </a:r>
            <a:r>
              <a:rPr lang="pt-BR" baseline="-25000" dirty="0" err="1"/>
              <a:t>a</a:t>
            </a:r>
            <a:r>
              <a:rPr lang="pt-BR" dirty="0"/>
              <a:t> e F</a:t>
            </a:r>
            <a:r>
              <a:rPr lang="pt-BR" baseline="-25000" dirty="0"/>
              <a:t>2</a:t>
            </a:r>
            <a:r>
              <a:rPr lang="pt-BR" dirty="0"/>
              <a:t> subtraída da </a:t>
            </a:r>
            <a:r>
              <a:rPr lang="pt-BR" dirty="0" err="1"/>
              <a:t>F</a:t>
            </a:r>
            <a:r>
              <a:rPr lang="pt-BR" baseline="-25000" dirty="0" err="1"/>
              <a:t>c</a:t>
            </a:r>
            <a:r>
              <a:rPr lang="pt-BR" dirty="0"/>
              <a:t>;</a:t>
            </a:r>
          </a:p>
          <a:p>
            <a:pPr marL="342900" indent="-342900">
              <a:buFont typeface="+mj-lt"/>
              <a:buAutoNum type="arabicPeriod"/>
            </a:pPr>
            <a:r>
              <a:rPr lang="pt-BR" dirty="0"/>
              <a:t>Calcule o coeficiente mínimo de atrito necessário e compare com o do catálogo:</a:t>
            </a:r>
          </a:p>
        </p:txBody>
      </p:sp>
      <p:pic>
        <p:nvPicPr>
          <p:cNvPr id="5" name="Imagem 4"/>
          <p:cNvPicPr>
            <a:picLocks noChangeAspect="1"/>
          </p:cNvPicPr>
          <p:nvPr/>
        </p:nvPicPr>
        <p:blipFill>
          <a:blip r:embed="rId2"/>
          <a:stretch>
            <a:fillRect/>
          </a:stretch>
        </p:blipFill>
        <p:spPr>
          <a:xfrm>
            <a:off x="3810000" y="4876800"/>
            <a:ext cx="1981201" cy="7514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Propriedades</a:t>
            </a:r>
            <a:r>
              <a:rPr lang="en-US" dirty="0"/>
              <a:t> de </a:t>
            </a:r>
            <a:r>
              <a:rPr lang="en-US" dirty="0" err="1"/>
              <a:t>alguns</a:t>
            </a:r>
            <a:r>
              <a:rPr lang="en-US" dirty="0"/>
              <a:t> </a:t>
            </a:r>
            <a:r>
              <a:rPr lang="en-US" dirty="0" err="1"/>
              <a:t>tipos</a:t>
            </a:r>
            <a:r>
              <a:rPr lang="en-US" dirty="0"/>
              <a:t> de </a:t>
            </a:r>
            <a:r>
              <a:rPr lang="en-US" dirty="0" err="1"/>
              <a:t>correias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6" name="Picture 5" descr="TA 17.2.jpg"/>
          <p:cNvPicPr>
            <a:picLocks noChangeAspect="1"/>
          </p:cNvPicPr>
          <p:nvPr/>
        </p:nvPicPr>
        <p:blipFill>
          <a:blip r:embed="rId2" cstate="print"/>
          <a:stretch>
            <a:fillRect/>
          </a:stretch>
        </p:blipFill>
        <p:spPr>
          <a:xfrm>
            <a:off x="657629" y="685800"/>
            <a:ext cx="8105371" cy="591762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Some Flat- and Round-Belt Materials</a:t>
            </a:r>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4" name="Picture 3" descr="TA1 17.2.jpg"/>
          <p:cNvPicPr>
            <a:picLocks noChangeAspect="1"/>
          </p:cNvPicPr>
          <p:nvPr/>
        </p:nvPicPr>
        <p:blipFill>
          <a:blip r:embed="rId2" cstate="print"/>
          <a:stretch>
            <a:fillRect/>
          </a:stretch>
        </p:blipFill>
        <p:spPr>
          <a:xfrm>
            <a:off x="685800" y="838199"/>
            <a:ext cx="7428800" cy="1524001"/>
          </a:xfrm>
          <a:prstGeom prst="rect">
            <a:avLst/>
          </a:prstGeom>
        </p:spPr>
      </p:pic>
      <p:sp>
        <p:nvSpPr>
          <p:cNvPr id="5" name="TextBox 4"/>
          <p:cNvSpPr txBox="1"/>
          <p:nvPr/>
        </p:nvSpPr>
        <p:spPr>
          <a:xfrm>
            <a:off x="3657600" y="2667000"/>
            <a:ext cx="1371600" cy="400110"/>
          </a:xfrm>
          <a:prstGeom prst="rect">
            <a:avLst/>
          </a:prstGeom>
          <a:noFill/>
        </p:spPr>
        <p:txBody>
          <a:bodyPr wrap="square" rtlCol="0">
            <a:spAutoFit/>
          </a:bodyPr>
          <a:lstStyle/>
          <a:p>
            <a:r>
              <a:rPr lang="en-US" sz="2000" dirty="0"/>
              <a:t>Table 17–2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8646"/>
            <a:ext cx="8153400" cy="830997"/>
          </a:xfrm>
        </p:spPr>
        <p:txBody>
          <a:bodyPr/>
          <a:lstStyle/>
          <a:p>
            <a:r>
              <a:rPr lang="en-US" dirty="0" err="1"/>
              <a:t>Mínimo</a:t>
            </a:r>
            <a:r>
              <a:rPr lang="en-US" dirty="0"/>
              <a:t> </a:t>
            </a:r>
            <a:r>
              <a:rPr lang="en-US" dirty="0" err="1"/>
              <a:t>tamanho</a:t>
            </a:r>
            <a:r>
              <a:rPr lang="en-US" dirty="0"/>
              <a:t> de </a:t>
            </a:r>
            <a:r>
              <a:rPr lang="en-US" dirty="0" err="1"/>
              <a:t>polia</a:t>
            </a:r>
            <a:r>
              <a:rPr lang="en-US" dirty="0"/>
              <a:t> de </a:t>
            </a:r>
            <a:r>
              <a:rPr lang="en-US" dirty="0" err="1"/>
              <a:t>acordo</a:t>
            </a:r>
            <a:r>
              <a:rPr lang="en-US" dirty="0"/>
              <a:t> com a </a:t>
            </a:r>
            <a:r>
              <a:rPr lang="en-US" dirty="0" err="1"/>
              <a:t>velocidade</a:t>
            </a:r>
            <a:r>
              <a:rPr lang="en-US" dirty="0"/>
              <a:t> e o </a:t>
            </a:r>
            <a:r>
              <a:rPr lang="en-US" dirty="0" err="1"/>
              <a:t>comprimento</a:t>
            </a:r>
            <a:r>
              <a:rPr lang="en-US" dirty="0"/>
              <a:t> da </a:t>
            </a:r>
            <a:r>
              <a:rPr lang="en-US" dirty="0" err="1"/>
              <a:t>correia</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sp>
        <p:nvSpPr>
          <p:cNvPr id="5" name="TextBox 4"/>
          <p:cNvSpPr txBox="1"/>
          <p:nvPr/>
        </p:nvSpPr>
        <p:spPr>
          <a:xfrm>
            <a:off x="4038600" y="4724400"/>
            <a:ext cx="1371600" cy="400110"/>
          </a:xfrm>
          <a:prstGeom prst="rect">
            <a:avLst/>
          </a:prstGeom>
          <a:noFill/>
        </p:spPr>
        <p:txBody>
          <a:bodyPr wrap="square" rtlCol="0">
            <a:spAutoFit/>
          </a:bodyPr>
          <a:lstStyle/>
          <a:p>
            <a:r>
              <a:rPr lang="en-US" sz="2000" dirty="0"/>
              <a:t>Table 17–3</a:t>
            </a:r>
          </a:p>
        </p:txBody>
      </p:sp>
      <p:pic>
        <p:nvPicPr>
          <p:cNvPr id="6" name="Picture 5" descr="TA 17.3.jpg"/>
          <p:cNvPicPr>
            <a:picLocks noChangeAspect="1"/>
          </p:cNvPicPr>
          <p:nvPr/>
        </p:nvPicPr>
        <p:blipFill>
          <a:blip r:embed="rId2" cstate="print"/>
          <a:stretch>
            <a:fillRect/>
          </a:stretch>
        </p:blipFill>
        <p:spPr>
          <a:xfrm>
            <a:off x="609599" y="1233152"/>
            <a:ext cx="8229519" cy="356744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113"/>
            <a:ext cx="5562600" cy="830997"/>
          </a:xfrm>
        </p:spPr>
        <p:txBody>
          <a:bodyPr/>
          <a:lstStyle/>
          <a:p>
            <a:r>
              <a:rPr lang="en-US" dirty="0" err="1"/>
              <a:t>Curvamento</a:t>
            </a:r>
            <a:r>
              <a:rPr lang="en-US" dirty="0"/>
              <a:t> da </a:t>
            </a:r>
            <a:r>
              <a:rPr lang="en-US" dirty="0" err="1"/>
              <a:t>polia</a:t>
            </a:r>
            <a:r>
              <a:rPr lang="en-US" dirty="0"/>
              <a:t> para </a:t>
            </a:r>
            <a:r>
              <a:rPr lang="en-US" dirty="0" err="1"/>
              <a:t>seguimento</a:t>
            </a:r>
            <a:r>
              <a:rPr lang="en-US" dirty="0"/>
              <a:t> da </a:t>
            </a:r>
            <a:r>
              <a:rPr lang="en-US" dirty="0" err="1"/>
              <a:t>correia</a:t>
            </a:r>
            <a:r>
              <a:rPr lang="en-US" dirty="0"/>
              <a:t> </a:t>
            </a:r>
            <a:r>
              <a:rPr lang="en-US" dirty="0" err="1"/>
              <a:t>ao</a:t>
            </a:r>
            <a:r>
              <a:rPr lang="en-US" dirty="0"/>
              <a:t> </a:t>
            </a:r>
            <a:r>
              <a:rPr lang="en-US" dirty="0" err="1"/>
              <a:t>centro</a:t>
            </a:r>
            <a:r>
              <a:rPr lang="en-US" dirty="0"/>
              <a:t> da </a:t>
            </a:r>
            <a:r>
              <a:rPr lang="en-US" dirty="0" err="1"/>
              <a:t>polia</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sp>
        <p:nvSpPr>
          <p:cNvPr id="5" name="TextBox 4"/>
          <p:cNvSpPr txBox="1"/>
          <p:nvPr/>
        </p:nvSpPr>
        <p:spPr>
          <a:xfrm>
            <a:off x="3886200" y="4734283"/>
            <a:ext cx="1371600" cy="400110"/>
          </a:xfrm>
          <a:prstGeom prst="rect">
            <a:avLst/>
          </a:prstGeom>
          <a:noFill/>
        </p:spPr>
        <p:txBody>
          <a:bodyPr wrap="square" rtlCol="0">
            <a:spAutoFit/>
          </a:bodyPr>
          <a:lstStyle/>
          <a:p>
            <a:r>
              <a:rPr lang="en-US" sz="2000" dirty="0"/>
              <a:t>Table 17–5</a:t>
            </a:r>
          </a:p>
        </p:txBody>
      </p:sp>
      <p:pic>
        <p:nvPicPr>
          <p:cNvPr id="6" name="Picture 5" descr="TA 17.5.jpg"/>
          <p:cNvPicPr>
            <a:picLocks noChangeAspect="1"/>
          </p:cNvPicPr>
          <p:nvPr/>
        </p:nvPicPr>
        <p:blipFill>
          <a:blip r:embed="rId2" cstate="print"/>
          <a:stretch>
            <a:fillRect/>
          </a:stretch>
        </p:blipFill>
        <p:spPr>
          <a:xfrm>
            <a:off x="609600" y="838200"/>
            <a:ext cx="8212428" cy="381473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17–1</a:t>
            </a:r>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sp>
        <p:nvSpPr>
          <p:cNvPr id="9" name="TextBox 8"/>
          <p:cNvSpPr txBox="1"/>
          <p:nvPr/>
        </p:nvSpPr>
        <p:spPr>
          <a:xfrm>
            <a:off x="3733800" y="5943600"/>
            <a:ext cx="1295400" cy="400110"/>
          </a:xfrm>
          <a:prstGeom prst="rect">
            <a:avLst/>
          </a:prstGeom>
          <a:noFill/>
        </p:spPr>
        <p:txBody>
          <a:bodyPr wrap="square" rtlCol="0">
            <a:spAutoFit/>
          </a:bodyPr>
          <a:lstStyle/>
          <a:p>
            <a:r>
              <a:rPr lang="en-US" sz="2000" dirty="0"/>
              <a:t>Fig.17–10</a:t>
            </a:r>
          </a:p>
        </p:txBody>
      </p:sp>
      <p:pic>
        <p:nvPicPr>
          <p:cNvPr id="8" name="Picture 7" descr="EX1 17.1.jpg"/>
          <p:cNvPicPr>
            <a:picLocks noChangeAspect="1"/>
          </p:cNvPicPr>
          <p:nvPr/>
        </p:nvPicPr>
        <p:blipFill>
          <a:blip r:embed="rId2" cstate="print"/>
          <a:stretch>
            <a:fillRect/>
          </a:stretch>
        </p:blipFill>
        <p:spPr>
          <a:xfrm>
            <a:off x="609600" y="779172"/>
            <a:ext cx="8272576" cy="2590800"/>
          </a:xfrm>
          <a:prstGeom prst="rect">
            <a:avLst/>
          </a:prstGeom>
        </p:spPr>
      </p:pic>
      <p:pic>
        <p:nvPicPr>
          <p:cNvPr id="11" name="Picture 10" descr="EX2 17.1.jpg"/>
          <p:cNvPicPr>
            <a:picLocks noChangeAspect="1"/>
          </p:cNvPicPr>
          <p:nvPr/>
        </p:nvPicPr>
        <p:blipFill>
          <a:blip r:embed="rId3" cstate="print"/>
          <a:stretch>
            <a:fillRect/>
          </a:stretch>
        </p:blipFill>
        <p:spPr>
          <a:xfrm>
            <a:off x="6864439" y="3924155"/>
            <a:ext cx="2015731" cy="1341573"/>
          </a:xfrm>
          <a:prstGeom prst="rect">
            <a:avLst/>
          </a:prstGeom>
        </p:spPr>
      </p:pic>
      <p:pic>
        <p:nvPicPr>
          <p:cNvPr id="12" name="Picture 11" descr="FIG 17.10.jpg"/>
          <p:cNvPicPr>
            <a:picLocks noChangeAspect="1"/>
          </p:cNvPicPr>
          <p:nvPr/>
        </p:nvPicPr>
        <p:blipFill>
          <a:blip r:embed="rId4" cstate="print"/>
          <a:stretch>
            <a:fillRect/>
          </a:stretch>
        </p:blipFill>
        <p:spPr>
          <a:xfrm>
            <a:off x="381000" y="3867817"/>
            <a:ext cx="6358834" cy="136879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Belt-Tensioning Schemes</a:t>
            </a:r>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sp>
        <p:nvSpPr>
          <p:cNvPr id="5" name="TextBox 4"/>
          <p:cNvSpPr txBox="1"/>
          <p:nvPr/>
        </p:nvSpPr>
        <p:spPr>
          <a:xfrm>
            <a:off x="4343400" y="6457890"/>
            <a:ext cx="1295400" cy="400110"/>
          </a:xfrm>
          <a:prstGeom prst="rect">
            <a:avLst/>
          </a:prstGeom>
          <a:noFill/>
        </p:spPr>
        <p:txBody>
          <a:bodyPr wrap="square" rtlCol="0">
            <a:spAutoFit/>
          </a:bodyPr>
          <a:lstStyle/>
          <a:p>
            <a:r>
              <a:rPr lang="en-US" sz="2000" dirty="0"/>
              <a:t>Fig.17–11</a:t>
            </a:r>
          </a:p>
        </p:txBody>
      </p:sp>
      <p:pic>
        <p:nvPicPr>
          <p:cNvPr id="6" name="Picture 5" descr="FIG 17.11.jpg"/>
          <p:cNvPicPr>
            <a:picLocks noChangeAspect="1"/>
          </p:cNvPicPr>
          <p:nvPr/>
        </p:nvPicPr>
        <p:blipFill>
          <a:blip r:embed="rId2" cstate="print"/>
          <a:stretch>
            <a:fillRect/>
          </a:stretch>
        </p:blipFill>
        <p:spPr>
          <a:xfrm>
            <a:off x="2133600" y="838200"/>
            <a:ext cx="4724400" cy="56864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 of Dip to Initial Tension</a:t>
            </a:r>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sp>
        <p:nvSpPr>
          <p:cNvPr id="4" name="CaixaDeTexto 3"/>
          <p:cNvSpPr txBox="1"/>
          <p:nvPr/>
        </p:nvSpPr>
        <p:spPr>
          <a:xfrm>
            <a:off x="1107684" y="2629525"/>
            <a:ext cx="7427033" cy="1938992"/>
          </a:xfrm>
          <a:prstGeom prst="rect">
            <a:avLst/>
          </a:prstGeom>
          <a:solidFill>
            <a:schemeClr val="bg1"/>
          </a:solidFill>
        </p:spPr>
        <p:txBody>
          <a:bodyPr wrap="none" rtlCol="0">
            <a:spAutoFit/>
          </a:bodyPr>
          <a:lstStyle/>
          <a:p>
            <a:r>
              <a:rPr lang="pt-BR" sz="2400" dirty="0"/>
              <a:t>Onde:</a:t>
            </a:r>
          </a:p>
          <a:p>
            <a:r>
              <a:rPr lang="pt-BR" sz="2400" dirty="0"/>
              <a:t>	</a:t>
            </a:r>
            <a:r>
              <a:rPr lang="pt-BR" sz="2400" i="1" dirty="0"/>
              <a:t>d</a:t>
            </a:r>
            <a:r>
              <a:rPr lang="pt-BR" sz="2400" dirty="0"/>
              <a:t> =	Deslocamento devida a catenária [m];</a:t>
            </a:r>
          </a:p>
          <a:p>
            <a:r>
              <a:rPr lang="pt-BR" sz="2400" dirty="0"/>
              <a:t>	</a:t>
            </a:r>
            <a:r>
              <a:rPr lang="pt-BR" sz="2400" i="1" dirty="0"/>
              <a:t>C</a:t>
            </a:r>
            <a:r>
              <a:rPr lang="pt-BR" sz="2400" dirty="0"/>
              <a:t> =	Distância entre centros [m];</a:t>
            </a:r>
          </a:p>
          <a:p>
            <a:r>
              <a:rPr lang="pt-BR" sz="2400" dirty="0"/>
              <a:t>	</a:t>
            </a:r>
            <a:r>
              <a:rPr lang="pt-BR" sz="2400" i="1" dirty="0"/>
              <a:t>w</a:t>
            </a:r>
            <a:r>
              <a:rPr lang="pt-BR" sz="2400" dirty="0"/>
              <a:t> =	Peso específico por metro da correia [N/m];</a:t>
            </a:r>
          </a:p>
          <a:p>
            <a:r>
              <a:rPr lang="pt-BR" sz="2400" dirty="0"/>
              <a:t>	</a:t>
            </a:r>
            <a:r>
              <a:rPr lang="pt-BR" sz="2400" i="1" dirty="0" err="1"/>
              <a:t>Fi</a:t>
            </a:r>
            <a:r>
              <a:rPr lang="pt-BR" sz="2400" dirty="0"/>
              <a:t> =	</a:t>
            </a:r>
            <a:r>
              <a:rPr lang="pt-BR" sz="2400" dirty="0" err="1"/>
              <a:t>Pré</a:t>
            </a:r>
            <a:r>
              <a:rPr lang="pt-BR" sz="2400" dirty="0"/>
              <a:t> carga [N].</a:t>
            </a:r>
          </a:p>
        </p:txBody>
      </p:sp>
      <p:pic>
        <p:nvPicPr>
          <p:cNvPr id="5" name="Imagem 4"/>
          <p:cNvPicPr>
            <a:picLocks noChangeAspect="1"/>
          </p:cNvPicPr>
          <p:nvPr/>
        </p:nvPicPr>
        <p:blipFill>
          <a:blip r:embed="rId2"/>
          <a:stretch>
            <a:fillRect/>
          </a:stretch>
        </p:blipFill>
        <p:spPr>
          <a:xfrm>
            <a:off x="3429000" y="1095641"/>
            <a:ext cx="1392201" cy="9329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Características</a:t>
            </a:r>
            <a:r>
              <a:rPr lang="en-US" dirty="0"/>
              <a:t> de </a:t>
            </a:r>
            <a:r>
              <a:rPr lang="en-US" dirty="0" err="1"/>
              <a:t>alguns</a:t>
            </a:r>
            <a:r>
              <a:rPr lang="en-US" dirty="0"/>
              <a:t> </a:t>
            </a:r>
            <a:r>
              <a:rPr lang="en-US" dirty="0" err="1"/>
              <a:t>tipos</a:t>
            </a:r>
            <a:r>
              <a:rPr lang="en-US" dirty="0"/>
              <a:t> </a:t>
            </a:r>
            <a:r>
              <a:rPr lang="en-US" dirty="0" err="1"/>
              <a:t>comuns</a:t>
            </a:r>
            <a:r>
              <a:rPr lang="en-US" dirty="0"/>
              <a:t> de </a:t>
            </a:r>
            <a:r>
              <a:rPr lang="en-US" dirty="0" err="1"/>
              <a:t>corrias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4" name="Picture 5" descr="bud29281_ta1701"/>
          <p:cNvPicPr>
            <a:picLocks noChangeAspect="1" noChangeArrowheads="1"/>
          </p:cNvPicPr>
          <p:nvPr/>
        </p:nvPicPr>
        <p:blipFill>
          <a:blip r:embed="rId2" cstate="print"/>
          <a:srcRect l="26724" t="7972"/>
          <a:stretch>
            <a:fillRect/>
          </a:stretch>
        </p:blipFill>
        <p:spPr bwMode="auto">
          <a:xfrm>
            <a:off x="586503" y="809693"/>
            <a:ext cx="8312798" cy="4492579"/>
          </a:xfrm>
          <a:prstGeom prst="rect">
            <a:avLst/>
          </a:prstGeom>
          <a:noFill/>
        </p:spPr>
      </p:pic>
      <p:pic>
        <p:nvPicPr>
          <p:cNvPr id="6" name="Imagem 5"/>
          <p:cNvPicPr>
            <a:picLocks noChangeAspect="1"/>
          </p:cNvPicPr>
          <p:nvPr/>
        </p:nvPicPr>
        <p:blipFill>
          <a:blip r:embed="rId3"/>
          <a:stretch>
            <a:fillRect/>
          </a:stretch>
        </p:blipFill>
        <p:spPr>
          <a:xfrm>
            <a:off x="1981200" y="5467124"/>
            <a:ext cx="1752600" cy="575794"/>
          </a:xfrm>
          <a:prstGeom prst="rect">
            <a:avLst/>
          </a:prstGeom>
        </p:spPr>
      </p:pic>
      <p:sp>
        <p:nvSpPr>
          <p:cNvPr id="7" name="CaixaDeTexto 6"/>
          <p:cNvSpPr txBox="1"/>
          <p:nvPr/>
        </p:nvSpPr>
        <p:spPr>
          <a:xfrm>
            <a:off x="533400" y="5524188"/>
            <a:ext cx="974177" cy="461665"/>
          </a:xfrm>
          <a:prstGeom prst="rect">
            <a:avLst/>
          </a:prstGeom>
          <a:solidFill>
            <a:schemeClr val="bg1"/>
          </a:solidFill>
        </p:spPr>
        <p:txBody>
          <a:bodyPr wrap="none" rtlCol="0">
            <a:spAutoFit/>
          </a:bodyPr>
          <a:lstStyle/>
          <a:p>
            <a:r>
              <a:rPr lang="pt-BR" sz="2400" dirty="0"/>
              <a:t>Poli V</a:t>
            </a:r>
          </a:p>
        </p:txBody>
      </p:sp>
      <p:sp>
        <p:nvSpPr>
          <p:cNvPr id="8" name="CaixaDeTexto 7"/>
          <p:cNvSpPr txBox="1"/>
          <p:nvPr/>
        </p:nvSpPr>
        <p:spPr>
          <a:xfrm>
            <a:off x="389279" y="4114800"/>
            <a:ext cx="1623297" cy="369332"/>
          </a:xfrm>
          <a:prstGeom prst="rect">
            <a:avLst/>
          </a:prstGeom>
          <a:solidFill>
            <a:schemeClr val="bg1"/>
          </a:solidFill>
        </p:spPr>
        <p:txBody>
          <a:bodyPr wrap="square" rtlCol="0">
            <a:spAutoFit/>
          </a:bodyPr>
          <a:lstStyle/>
          <a:p>
            <a:r>
              <a:rPr lang="pt-BR" dirty="0"/>
              <a:t>Sincronizadora</a:t>
            </a:r>
          </a:p>
        </p:txBody>
      </p:sp>
      <p:sp>
        <p:nvSpPr>
          <p:cNvPr id="9" name="CaixaDeTexto 8"/>
          <p:cNvSpPr txBox="1"/>
          <p:nvPr/>
        </p:nvSpPr>
        <p:spPr>
          <a:xfrm>
            <a:off x="586503" y="2446848"/>
            <a:ext cx="1249070" cy="369332"/>
          </a:xfrm>
          <a:prstGeom prst="rect">
            <a:avLst/>
          </a:prstGeom>
          <a:solidFill>
            <a:schemeClr val="bg1"/>
          </a:solidFill>
        </p:spPr>
        <p:txBody>
          <a:bodyPr wrap="square" rtlCol="0">
            <a:spAutoFit/>
          </a:bodyPr>
          <a:lstStyle/>
          <a:p>
            <a:r>
              <a:rPr lang="pt-BR" dirty="0"/>
              <a:t>Redonda</a:t>
            </a:r>
          </a:p>
        </p:txBody>
      </p:sp>
      <p:sp>
        <p:nvSpPr>
          <p:cNvPr id="10" name="CaixaDeTexto 9"/>
          <p:cNvSpPr txBox="1"/>
          <p:nvPr/>
        </p:nvSpPr>
        <p:spPr>
          <a:xfrm>
            <a:off x="685800" y="1363857"/>
            <a:ext cx="914400" cy="369332"/>
          </a:xfrm>
          <a:prstGeom prst="rect">
            <a:avLst/>
          </a:prstGeom>
          <a:solidFill>
            <a:schemeClr val="bg1"/>
          </a:solidFill>
        </p:spPr>
        <p:txBody>
          <a:bodyPr wrap="square" rtlCol="0">
            <a:spAutoFit/>
          </a:bodyPr>
          <a:lstStyle/>
          <a:p>
            <a:r>
              <a:rPr lang="pt-BR" dirty="0"/>
              <a:t>Plana</a:t>
            </a:r>
          </a:p>
        </p:txBody>
      </p:sp>
      <p:sp>
        <p:nvSpPr>
          <p:cNvPr id="11" name="CaixaDeTexto 10"/>
          <p:cNvSpPr txBox="1"/>
          <p:nvPr/>
        </p:nvSpPr>
        <p:spPr>
          <a:xfrm>
            <a:off x="5257800" y="2446848"/>
            <a:ext cx="1371600" cy="369332"/>
          </a:xfrm>
          <a:prstGeom prst="rect">
            <a:avLst/>
          </a:prstGeom>
          <a:solidFill>
            <a:schemeClr val="bg1"/>
          </a:solidFill>
        </p:spPr>
        <p:txBody>
          <a:bodyPr wrap="square" rtlCol="0">
            <a:spAutoFit/>
          </a:bodyPr>
          <a:lstStyle/>
          <a:p>
            <a:r>
              <a:rPr lang="pt-BR" dirty="0"/>
              <a:t>3 a 20 mm</a:t>
            </a:r>
          </a:p>
        </p:txBody>
      </p:sp>
      <p:sp>
        <p:nvSpPr>
          <p:cNvPr id="12" name="CaixaDeTexto 11"/>
          <p:cNvSpPr txBox="1"/>
          <p:nvPr/>
        </p:nvSpPr>
        <p:spPr>
          <a:xfrm>
            <a:off x="5202169" y="4104802"/>
            <a:ext cx="178144" cy="369332"/>
          </a:xfrm>
          <a:prstGeom prst="rect">
            <a:avLst/>
          </a:prstGeom>
          <a:solidFill>
            <a:schemeClr val="bg1"/>
          </a:solidFill>
        </p:spPr>
        <p:txBody>
          <a:bodyPr wrap="square" rtlCol="0">
            <a:spAutoFit/>
          </a:bodyPr>
          <a:lstStyle/>
          <a:p>
            <a:r>
              <a:rPr lang="pt-BR" dirty="0"/>
              <a:t>1</a:t>
            </a:r>
          </a:p>
        </p:txBody>
      </p:sp>
      <p:sp>
        <p:nvSpPr>
          <p:cNvPr id="13" name="CaixaDeTexto 12"/>
          <p:cNvSpPr txBox="1"/>
          <p:nvPr/>
        </p:nvSpPr>
        <p:spPr>
          <a:xfrm>
            <a:off x="7162800" y="1363857"/>
            <a:ext cx="1371600" cy="338554"/>
          </a:xfrm>
          <a:prstGeom prst="rect">
            <a:avLst/>
          </a:prstGeom>
          <a:solidFill>
            <a:schemeClr val="bg1"/>
          </a:solidFill>
        </p:spPr>
        <p:txBody>
          <a:bodyPr wrap="square" rtlCol="0">
            <a:spAutoFit/>
          </a:bodyPr>
          <a:lstStyle/>
          <a:p>
            <a:r>
              <a:rPr lang="pt-BR" sz="1600" dirty="0"/>
              <a:t>Sem limitação</a:t>
            </a:r>
          </a:p>
        </p:txBody>
      </p:sp>
      <p:sp>
        <p:nvSpPr>
          <p:cNvPr id="14" name="CaixaDeTexto 13"/>
          <p:cNvSpPr txBox="1"/>
          <p:nvPr/>
        </p:nvSpPr>
        <p:spPr>
          <a:xfrm>
            <a:off x="7162800" y="2437617"/>
            <a:ext cx="1371600" cy="338554"/>
          </a:xfrm>
          <a:prstGeom prst="rect">
            <a:avLst/>
          </a:prstGeom>
          <a:solidFill>
            <a:schemeClr val="bg1"/>
          </a:solidFill>
        </p:spPr>
        <p:txBody>
          <a:bodyPr wrap="square" rtlCol="0">
            <a:spAutoFit/>
          </a:bodyPr>
          <a:lstStyle/>
          <a:p>
            <a:r>
              <a:rPr lang="pt-BR" sz="1600" dirty="0"/>
              <a:t>Sem limitação</a:t>
            </a:r>
          </a:p>
        </p:txBody>
      </p:sp>
      <p:sp>
        <p:nvSpPr>
          <p:cNvPr id="15" name="CaixaDeTexto 14"/>
          <p:cNvSpPr txBox="1"/>
          <p:nvPr/>
        </p:nvSpPr>
        <p:spPr>
          <a:xfrm>
            <a:off x="6952374" y="3111281"/>
            <a:ext cx="2191626" cy="646331"/>
          </a:xfrm>
          <a:prstGeom prst="rect">
            <a:avLst/>
          </a:prstGeom>
          <a:solidFill>
            <a:schemeClr val="bg1"/>
          </a:solidFill>
        </p:spPr>
        <p:txBody>
          <a:bodyPr wrap="none" rtlCol="0">
            <a:spAutoFit/>
          </a:bodyPr>
          <a:lstStyle/>
          <a:p>
            <a:r>
              <a:rPr lang="pt-BR" dirty="0"/>
              <a:t>De acordo com os</a:t>
            </a:r>
          </a:p>
          <a:p>
            <a:r>
              <a:rPr lang="pt-BR" dirty="0"/>
              <a:t>perímetros fabricados</a:t>
            </a:r>
          </a:p>
        </p:txBody>
      </p:sp>
      <p:sp>
        <p:nvSpPr>
          <p:cNvPr id="16" name="CaixaDeTexto 15"/>
          <p:cNvSpPr txBox="1"/>
          <p:nvPr/>
        </p:nvSpPr>
        <p:spPr>
          <a:xfrm>
            <a:off x="6931793" y="5210105"/>
            <a:ext cx="2191626" cy="646331"/>
          </a:xfrm>
          <a:prstGeom prst="rect">
            <a:avLst/>
          </a:prstGeom>
          <a:solidFill>
            <a:schemeClr val="bg1"/>
          </a:solidFill>
        </p:spPr>
        <p:txBody>
          <a:bodyPr wrap="none" rtlCol="0">
            <a:spAutoFit/>
          </a:bodyPr>
          <a:lstStyle/>
          <a:p>
            <a:r>
              <a:rPr lang="pt-BR" dirty="0"/>
              <a:t>De acordo com os</a:t>
            </a:r>
          </a:p>
          <a:p>
            <a:r>
              <a:rPr lang="pt-BR" dirty="0"/>
              <a:t>perímetros fabricados</a:t>
            </a:r>
          </a:p>
        </p:txBody>
      </p:sp>
      <p:sp>
        <p:nvSpPr>
          <p:cNvPr id="17" name="CaixaDeTexto 16"/>
          <p:cNvSpPr txBox="1"/>
          <p:nvPr/>
        </p:nvSpPr>
        <p:spPr>
          <a:xfrm>
            <a:off x="6970303" y="3935964"/>
            <a:ext cx="2191626" cy="646331"/>
          </a:xfrm>
          <a:prstGeom prst="rect">
            <a:avLst/>
          </a:prstGeom>
          <a:solidFill>
            <a:schemeClr val="bg1"/>
          </a:solidFill>
        </p:spPr>
        <p:txBody>
          <a:bodyPr wrap="none" rtlCol="0">
            <a:spAutoFit/>
          </a:bodyPr>
          <a:lstStyle/>
          <a:p>
            <a:r>
              <a:rPr lang="pt-BR" dirty="0"/>
              <a:t>De acordo com os</a:t>
            </a:r>
          </a:p>
          <a:p>
            <a:r>
              <a:rPr lang="pt-BR" dirty="0"/>
              <a:t>perímetros fabricados</a:t>
            </a:r>
          </a:p>
        </p:txBody>
      </p:sp>
      <p:sp>
        <p:nvSpPr>
          <p:cNvPr id="18" name="CaixaDeTexto 17"/>
          <p:cNvSpPr txBox="1"/>
          <p:nvPr/>
        </p:nvSpPr>
        <p:spPr>
          <a:xfrm>
            <a:off x="3851053" y="5533270"/>
            <a:ext cx="1370888" cy="369332"/>
          </a:xfrm>
          <a:prstGeom prst="rect">
            <a:avLst/>
          </a:prstGeom>
          <a:solidFill>
            <a:schemeClr val="bg1"/>
          </a:solidFill>
        </p:spPr>
        <p:txBody>
          <a:bodyPr wrap="none" rtlCol="0">
            <a:spAutoFit/>
          </a:bodyPr>
          <a:lstStyle/>
          <a:p>
            <a:r>
              <a:rPr lang="pt-BR" dirty="0"/>
              <a:t>Sem emenda</a:t>
            </a:r>
          </a:p>
        </p:txBody>
      </p:sp>
      <p:sp>
        <p:nvSpPr>
          <p:cNvPr id="19" name="CaixaDeTexto 18"/>
          <p:cNvSpPr txBox="1"/>
          <p:nvPr/>
        </p:nvSpPr>
        <p:spPr>
          <a:xfrm>
            <a:off x="3505912" y="3249780"/>
            <a:ext cx="1370888" cy="369332"/>
          </a:xfrm>
          <a:prstGeom prst="rect">
            <a:avLst/>
          </a:prstGeom>
          <a:solidFill>
            <a:schemeClr val="bg1"/>
          </a:solidFill>
        </p:spPr>
        <p:txBody>
          <a:bodyPr wrap="none" rtlCol="0">
            <a:spAutoFit/>
          </a:bodyPr>
          <a:lstStyle/>
          <a:p>
            <a:r>
              <a:rPr lang="pt-BR" dirty="0"/>
              <a:t>Sem emenda</a:t>
            </a:r>
          </a:p>
        </p:txBody>
      </p:sp>
      <p:sp>
        <p:nvSpPr>
          <p:cNvPr id="20" name="CaixaDeTexto 19"/>
          <p:cNvSpPr txBox="1"/>
          <p:nvPr/>
        </p:nvSpPr>
        <p:spPr>
          <a:xfrm>
            <a:off x="3441792" y="2362042"/>
            <a:ext cx="1499128" cy="369332"/>
          </a:xfrm>
          <a:prstGeom prst="rect">
            <a:avLst/>
          </a:prstGeom>
          <a:solidFill>
            <a:schemeClr val="bg1"/>
          </a:solidFill>
        </p:spPr>
        <p:txBody>
          <a:bodyPr wrap="none" rtlCol="0">
            <a:spAutoFit/>
          </a:bodyPr>
          <a:lstStyle/>
          <a:p>
            <a:r>
              <a:rPr lang="pt-BR" dirty="0"/>
              <a:t>Pode emendar</a:t>
            </a:r>
          </a:p>
        </p:txBody>
      </p:sp>
      <p:sp>
        <p:nvSpPr>
          <p:cNvPr id="21" name="CaixaDeTexto 20"/>
          <p:cNvSpPr txBox="1"/>
          <p:nvPr/>
        </p:nvSpPr>
        <p:spPr>
          <a:xfrm>
            <a:off x="3483500" y="1373831"/>
            <a:ext cx="1499128" cy="369332"/>
          </a:xfrm>
          <a:prstGeom prst="rect">
            <a:avLst/>
          </a:prstGeom>
          <a:solidFill>
            <a:schemeClr val="bg1"/>
          </a:solidFill>
        </p:spPr>
        <p:txBody>
          <a:bodyPr wrap="none" rtlCol="0">
            <a:spAutoFit/>
          </a:bodyPr>
          <a:lstStyle/>
          <a:p>
            <a:r>
              <a:rPr lang="pt-BR" dirty="0"/>
              <a:t>Pode emendar</a:t>
            </a:r>
          </a:p>
        </p:txBody>
      </p:sp>
      <p:sp>
        <p:nvSpPr>
          <p:cNvPr id="22" name="CaixaDeTexto 21"/>
          <p:cNvSpPr txBox="1"/>
          <p:nvPr/>
        </p:nvSpPr>
        <p:spPr>
          <a:xfrm>
            <a:off x="3641122" y="4055860"/>
            <a:ext cx="1235677" cy="646331"/>
          </a:xfrm>
          <a:prstGeom prst="rect">
            <a:avLst/>
          </a:prstGeom>
          <a:solidFill>
            <a:schemeClr val="bg1"/>
          </a:solidFill>
        </p:spPr>
        <p:txBody>
          <a:bodyPr wrap="square" rtlCol="0">
            <a:spAutoFit/>
          </a:bodyPr>
          <a:lstStyle/>
          <a:p>
            <a:r>
              <a:rPr lang="pt-BR" dirty="0"/>
              <a:t>Conforme aplicação*</a:t>
            </a:r>
          </a:p>
        </p:txBody>
      </p:sp>
      <p:sp>
        <p:nvSpPr>
          <p:cNvPr id="23" name="CaixaDeTexto 22"/>
          <p:cNvSpPr txBox="1"/>
          <p:nvPr/>
        </p:nvSpPr>
        <p:spPr>
          <a:xfrm>
            <a:off x="476963" y="6231558"/>
            <a:ext cx="6454830" cy="584775"/>
          </a:xfrm>
          <a:prstGeom prst="rect">
            <a:avLst/>
          </a:prstGeom>
          <a:solidFill>
            <a:schemeClr val="bg1"/>
          </a:solidFill>
        </p:spPr>
        <p:txBody>
          <a:bodyPr wrap="square" rtlCol="0">
            <a:spAutoFit/>
          </a:bodyPr>
          <a:lstStyle/>
          <a:p>
            <a:r>
              <a:rPr lang="pt-BR" sz="1600" dirty="0"/>
              <a:t>* Para aplicações de conversão rotativo linear, onde o curso será menos que a distância entre centros, pode ser aberta com fixação por grampos próprios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704850"/>
            <a:ext cx="7620000" cy="615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Variation of Flat-Belt Tensions at Some Cardinal Points</a:t>
            </a:r>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sp>
        <p:nvSpPr>
          <p:cNvPr id="5" name="TextBox 4"/>
          <p:cNvSpPr txBox="1"/>
          <p:nvPr/>
        </p:nvSpPr>
        <p:spPr>
          <a:xfrm>
            <a:off x="2743200" y="6457890"/>
            <a:ext cx="1295400" cy="400110"/>
          </a:xfrm>
          <a:prstGeom prst="rect">
            <a:avLst/>
          </a:prstGeom>
          <a:noFill/>
        </p:spPr>
        <p:txBody>
          <a:bodyPr wrap="square" rtlCol="0">
            <a:spAutoFit/>
          </a:bodyPr>
          <a:lstStyle/>
          <a:p>
            <a:r>
              <a:rPr lang="en-US" sz="2000" dirty="0"/>
              <a:t>Fig.17–12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82"/>
            <a:ext cx="8077200" cy="830997"/>
          </a:xfrm>
        </p:spPr>
        <p:txBody>
          <a:bodyPr/>
          <a:lstStyle/>
          <a:p>
            <a:r>
              <a:rPr lang="en-US" dirty="0" err="1"/>
              <a:t>Geometria</a:t>
            </a:r>
            <a:r>
              <a:rPr lang="en-US" dirty="0"/>
              <a:t> de </a:t>
            </a:r>
            <a:r>
              <a:rPr lang="en-US" dirty="0" err="1"/>
              <a:t>transmissão</a:t>
            </a:r>
            <a:r>
              <a:rPr lang="en-US" dirty="0"/>
              <a:t> </a:t>
            </a:r>
            <a:r>
              <a:rPr lang="en-US" dirty="0" err="1"/>
              <a:t>por</a:t>
            </a:r>
            <a:r>
              <a:rPr lang="en-US" dirty="0"/>
              <a:t> </a:t>
            </a:r>
            <a:r>
              <a:rPr lang="en-US" dirty="0" err="1"/>
              <a:t>correias</a:t>
            </a:r>
            <a:r>
              <a:rPr lang="en-US" dirty="0"/>
              <a:t> </a:t>
            </a:r>
            <a:r>
              <a:rPr lang="en-US" dirty="0" err="1"/>
              <a:t>planas</a:t>
            </a:r>
            <a:r>
              <a:rPr lang="en-US" dirty="0"/>
              <a:t> </a:t>
            </a:r>
            <a:r>
              <a:rPr lang="en-US" dirty="0" err="1"/>
              <a:t>não</a:t>
            </a:r>
            <a:r>
              <a:rPr lang="en-US" dirty="0"/>
              <a:t> </a:t>
            </a:r>
            <a:r>
              <a:rPr lang="en-US" dirty="0" err="1"/>
              <a:t>inversora</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107522" name="Picture 2"/>
          <p:cNvPicPr>
            <a:picLocks noChangeAspect="1" noChangeArrowheads="1"/>
          </p:cNvPicPr>
          <p:nvPr/>
        </p:nvPicPr>
        <p:blipFill>
          <a:blip r:embed="rId2" cstate="print"/>
          <a:srcRect/>
          <a:stretch>
            <a:fillRect/>
          </a:stretch>
        </p:blipFill>
        <p:spPr bwMode="auto">
          <a:xfrm>
            <a:off x="1219200" y="1447800"/>
            <a:ext cx="7800975" cy="5147966"/>
          </a:xfrm>
          <a:prstGeom prst="rect">
            <a:avLst/>
          </a:prstGeom>
          <a:noFill/>
          <a:ln w="9525">
            <a:noFill/>
            <a:miter lim="800000"/>
            <a:headEnd/>
            <a:tailEnd/>
          </a:ln>
        </p:spPr>
      </p:pic>
      <p:pic>
        <p:nvPicPr>
          <p:cNvPr id="107523" name="Picture 3"/>
          <p:cNvPicPr>
            <a:picLocks noChangeAspect="1" noChangeArrowheads="1"/>
          </p:cNvPicPr>
          <p:nvPr/>
        </p:nvPicPr>
        <p:blipFill>
          <a:blip r:embed="rId3" cstate="print"/>
          <a:srcRect/>
          <a:stretch>
            <a:fillRect/>
          </a:stretch>
        </p:blipFill>
        <p:spPr bwMode="auto">
          <a:xfrm>
            <a:off x="609599" y="762000"/>
            <a:ext cx="3640293" cy="1609725"/>
          </a:xfrm>
          <a:prstGeom prst="rect">
            <a:avLst/>
          </a:prstGeom>
          <a:noFill/>
          <a:ln w="9525">
            <a:noFill/>
            <a:miter lim="800000"/>
            <a:headEnd/>
            <a:tailEnd/>
          </a:ln>
        </p:spPr>
      </p:pic>
      <p:sp>
        <p:nvSpPr>
          <p:cNvPr id="6" name="TextBox 5"/>
          <p:cNvSpPr txBox="1"/>
          <p:nvPr/>
        </p:nvSpPr>
        <p:spPr>
          <a:xfrm>
            <a:off x="3962400" y="6457890"/>
            <a:ext cx="1524000" cy="400110"/>
          </a:xfrm>
          <a:prstGeom prst="rect">
            <a:avLst/>
          </a:prstGeom>
          <a:noFill/>
        </p:spPr>
        <p:txBody>
          <a:bodyPr wrap="square" rtlCol="0">
            <a:spAutoFit/>
          </a:bodyPr>
          <a:lstStyle/>
          <a:p>
            <a:r>
              <a:rPr lang="en-US" sz="2000" dirty="0"/>
              <a:t>Fig.17–1</a:t>
            </a:r>
            <a:r>
              <a:rPr lang="en-US" sz="2000" i="1" dirty="0"/>
              <a:t>a</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177"/>
            <a:ext cx="7498080" cy="461665"/>
          </a:xfrm>
        </p:spPr>
        <p:txBody>
          <a:bodyPr/>
          <a:lstStyle/>
          <a:p>
            <a:r>
              <a:rPr lang="en-US" dirty="0" err="1"/>
              <a:t>Geometria</a:t>
            </a:r>
            <a:r>
              <a:rPr lang="en-US" dirty="0"/>
              <a:t> de </a:t>
            </a:r>
            <a:r>
              <a:rPr lang="en-US" dirty="0" err="1"/>
              <a:t>transmissão</a:t>
            </a:r>
            <a:r>
              <a:rPr lang="en-US" dirty="0"/>
              <a:t> </a:t>
            </a:r>
            <a:r>
              <a:rPr lang="en-US" dirty="0" err="1"/>
              <a:t>por</a:t>
            </a:r>
            <a:r>
              <a:rPr lang="en-US" dirty="0"/>
              <a:t> </a:t>
            </a:r>
            <a:r>
              <a:rPr lang="en-US" dirty="0" err="1"/>
              <a:t>correias</a:t>
            </a:r>
            <a:r>
              <a:rPr lang="en-US" dirty="0"/>
              <a:t> </a:t>
            </a:r>
            <a:r>
              <a:rPr lang="en-US" dirty="0" err="1"/>
              <a:t>planas</a:t>
            </a:r>
            <a:r>
              <a:rPr lang="en-US" dirty="0"/>
              <a:t> </a:t>
            </a:r>
            <a:r>
              <a:rPr lang="en-US" dirty="0" err="1"/>
              <a:t>inversora</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108546" name="Picture 2"/>
          <p:cNvPicPr>
            <a:picLocks noChangeAspect="1" noChangeArrowheads="1"/>
          </p:cNvPicPr>
          <p:nvPr/>
        </p:nvPicPr>
        <p:blipFill>
          <a:blip r:embed="rId2" cstate="print"/>
          <a:srcRect/>
          <a:stretch>
            <a:fillRect/>
          </a:stretch>
        </p:blipFill>
        <p:spPr bwMode="auto">
          <a:xfrm>
            <a:off x="1828800" y="1533572"/>
            <a:ext cx="7058025" cy="5048203"/>
          </a:xfrm>
          <a:prstGeom prst="rect">
            <a:avLst/>
          </a:prstGeom>
          <a:noFill/>
          <a:ln w="9525">
            <a:noFill/>
            <a:miter lim="800000"/>
            <a:headEnd/>
            <a:tailEnd/>
          </a:ln>
        </p:spPr>
      </p:pic>
      <p:pic>
        <p:nvPicPr>
          <p:cNvPr id="108547" name="Picture 3"/>
          <p:cNvPicPr>
            <a:picLocks noChangeAspect="1" noChangeArrowheads="1"/>
          </p:cNvPicPr>
          <p:nvPr/>
        </p:nvPicPr>
        <p:blipFill>
          <a:blip r:embed="rId3" cstate="print"/>
          <a:srcRect/>
          <a:stretch>
            <a:fillRect/>
          </a:stretch>
        </p:blipFill>
        <p:spPr bwMode="auto">
          <a:xfrm>
            <a:off x="685800" y="914400"/>
            <a:ext cx="3486346" cy="1066800"/>
          </a:xfrm>
          <a:prstGeom prst="rect">
            <a:avLst/>
          </a:prstGeom>
          <a:noFill/>
          <a:ln w="9525">
            <a:noFill/>
            <a:miter lim="800000"/>
            <a:headEnd/>
            <a:tailEnd/>
          </a:ln>
        </p:spPr>
      </p:pic>
      <p:sp>
        <p:nvSpPr>
          <p:cNvPr id="9" name="TextBox 8"/>
          <p:cNvSpPr txBox="1"/>
          <p:nvPr/>
        </p:nvSpPr>
        <p:spPr>
          <a:xfrm>
            <a:off x="3962400" y="6457890"/>
            <a:ext cx="1524000" cy="400110"/>
          </a:xfrm>
          <a:prstGeom prst="rect">
            <a:avLst/>
          </a:prstGeom>
          <a:noFill/>
        </p:spPr>
        <p:txBody>
          <a:bodyPr wrap="square" rtlCol="0">
            <a:spAutoFit/>
          </a:bodyPr>
          <a:lstStyle/>
          <a:p>
            <a:r>
              <a:rPr lang="en-US" sz="2000" dirty="0"/>
              <a:t>Fig.17–1</a:t>
            </a:r>
            <a:r>
              <a:rPr lang="en-US" sz="2000" i="1" dirty="0"/>
              <a:t>b</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Geometrias</a:t>
            </a:r>
            <a:r>
              <a:rPr lang="en-US" dirty="0"/>
              <a:t> </a:t>
            </a:r>
            <a:r>
              <a:rPr lang="en-US" dirty="0" err="1"/>
              <a:t>reversoras</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sp>
        <p:nvSpPr>
          <p:cNvPr id="5" name="TextBox 4"/>
          <p:cNvSpPr txBox="1"/>
          <p:nvPr/>
        </p:nvSpPr>
        <p:spPr>
          <a:xfrm>
            <a:off x="3962400" y="6457890"/>
            <a:ext cx="1524000" cy="400110"/>
          </a:xfrm>
          <a:prstGeom prst="rect">
            <a:avLst/>
          </a:prstGeom>
          <a:noFill/>
        </p:spPr>
        <p:txBody>
          <a:bodyPr wrap="square" rtlCol="0">
            <a:spAutoFit/>
          </a:bodyPr>
          <a:lstStyle/>
          <a:p>
            <a:r>
              <a:rPr lang="en-US" sz="2000" dirty="0"/>
              <a:t>Fig.17–2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700" y="990600"/>
            <a:ext cx="4195445" cy="49123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Correias</a:t>
            </a:r>
            <a:r>
              <a:rPr lang="en-US" dirty="0"/>
              <a:t> </a:t>
            </a:r>
            <a:r>
              <a:rPr lang="en-US" dirty="0" err="1"/>
              <a:t>planas</a:t>
            </a:r>
            <a:r>
              <a:rPr lang="en-US" dirty="0"/>
              <a:t> com </a:t>
            </a:r>
            <a:r>
              <a:rPr lang="en-US" dirty="0" err="1"/>
              <a:t>mudança</a:t>
            </a:r>
            <a:r>
              <a:rPr lang="en-US" dirty="0"/>
              <a:t> de </a:t>
            </a:r>
            <a:r>
              <a:rPr lang="en-US" dirty="0" err="1"/>
              <a:t>direção</a:t>
            </a:r>
            <a:r>
              <a:rPr lang="en-US" dirty="0"/>
              <a:t> de </a:t>
            </a:r>
            <a:r>
              <a:rPr lang="en-US" dirty="0" err="1"/>
              <a:t>eixo</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110594" name="Picture 2"/>
          <p:cNvPicPr>
            <a:picLocks noChangeAspect="1" noChangeArrowheads="1"/>
          </p:cNvPicPr>
          <p:nvPr/>
        </p:nvPicPr>
        <p:blipFill>
          <a:blip r:embed="rId2" cstate="print"/>
          <a:srcRect/>
          <a:stretch>
            <a:fillRect/>
          </a:stretch>
        </p:blipFill>
        <p:spPr bwMode="auto">
          <a:xfrm>
            <a:off x="3429000" y="707573"/>
            <a:ext cx="1905000" cy="6150427"/>
          </a:xfrm>
          <a:prstGeom prst="rect">
            <a:avLst/>
          </a:prstGeom>
          <a:noFill/>
          <a:ln w="9525">
            <a:noFill/>
            <a:miter lim="800000"/>
            <a:headEnd/>
            <a:tailEnd/>
          </a:ln>
        </p:spPr>
      </p:pic>
      <p:sp>
        <p:nvSpPr>
          <p:cNvPr id="5" name="TextBox 4"/>
          <p:cNvSpPr txBox="1"/>
          <p:nvPr/>
        </p:nvSpPr>
        <p:spPr>
          <a:xfrm>
            <a:off x="2209800" y="6457890"/>
            <a:ext cx="1524000" cy="400110"/>
          </a:xfrm>
          <a:prstGeom prst="rect">
            <a:avLst/>
          </a:prstGeom>
          <a:noFill/>
        </p:spPr>
        <p:txBody>
          <a:bodyPr wrap="square" rtlCol="0">
            <a:spAutoFit/>
          </a:bodyPr>
          <a:lstStyle/>
          <a:p>
            <a:r>
              <a:rPr lang="en-US" sz="2000" dirty="0"/>
              <a:t>Fig.17–3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Acoplamento</a:t>
            </a:r>
            <a:r>
              <a:rPr lang="en-US" dirty="0"/>
              <a:t> </a:t>
            </a:r>
            <a:r>
              <a:rPr lang="en-US" dirty="0" err="1"/>
              <a:t>por</a:t>
            </a:r>
            <a:r>
              <a:rPr lang="en-US" dirty="0"/>
              <a:t> </a:t>
            </a:r>
            <a:r>
              <a:rPr lang="en-US" dirty="0" err="1"/>
              <a:t>correia</a:t>
            </a:r>
            <a:r>
              <a:rPr lang="en-US" dirty="0"/>
              <a:t> plana com </a:t>
            </a:r>
            <a:r>
              <a:rPr lang="en-US" dirty="0" err="1"/>
              <a:t>polia</a:t>
            </a:r>
            <a:r>
              <a:rPr lang="en-US" dirty="0"/>
              <a:t> livre</a:t>
            </a:r>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3253740" y="762000"/>
            <a:ext cx="2667000" cy="6096000"/>
          </a:xfrm>
          <a:prstGeom prst="rect">
            <a:avLst/>
          </a:prstGeom>
          <a:noFill/>
          <a:ln w="9525">
            <a:noFill/>
            <a:miter lim="800000"/>
            <a:headEnd/>
            <a:tailEnd/>
          </a:ln>
        </p:spPr>
      </p:pic>
      <p:sp>
        <p:nvSpPr>
          <p:cNvPr id="5" name="TextBox 4"/>
          <p:cNvSpPr txBox="1"/>
          <p:nvPr/>
        </p:nvSpPr>
        <p:spPr>
          <a:xfrm>
            <a:off x="2209800" y="6457890"/>
            <a:ext cx="1524000" cy="400110"/>
          </a:xfrm>
          <a:prstGeom prst="rect">
            <a:avLst/>
          </a:prstGeom>
          <a:noFill/>
        </p:spPr>
        <p:txBody>
          <a:bodyPr wrap="square" rtlCol="0">
            <a:spAutoFit/>
          </a:bodyPr>
          <a:lstStyle/>
          <a:p>
            <a:r>
              <a:rPr lang="en-US" sz="2000" dirty="0"/>
              <a:t>Fig.17–4</a:t>
            </a:r>
          </a:p>
        </p:txBody>
      </p:sp>
      <p:sp>
        <p:nvSpPr>
          <p:cNvPr id="4" name="CaixaDeTexto 3"/>
          <p:cNvSpPr txBox="1"/>
          <p:nvPr/>
        </p:nvSpPr>
        <p:spPr>
          <a:xfrm>
            <a:off x="4979670" y="3733800"/>
            <a:ext cx="1295400" cy="584775"/>
          </a:xfrm>
          <a:prstGeom prst="rect">
            <a:avLst/>
          </a:prstGeom>
          <a:solidFill>
            <a:schemeClr val="bg1"/>
          </a:solidFill>
        </p:spPr>
        <p:txBody>
          <a:bodyPr wrap="square" rtlCol="0">
            <a:spAutoFit/>
          </a:bodyPr>
          <a:lstStyle/>
          <a:p>
            <a:r>
              <a:rPr lang="pt-BR" sz="1600" dirty="0"/>
              <a:t>Grafo de acoplamento</a:t>
            </a:r>
          </a:p>
        </p:txBody>
      </p:sp>
      <p:sp>
        <p:nvSpPr>
          <p:cNvPr id="6" name="CaixaDeTexto 5"/>
          <p:cNvSpPr txBox="1"/>
          <p:nvPr/>
        </p:nvSpPr>
        <p:spPr>
          <a:xfrm>
            <a:off x="4986996" y="2435243"/>
            <a:ext cx="1503938" cy="338554"/>
          </a:xfrm>
          <a:prstGeom prst="rect">
            <a:avLst/>
          </a:prstGeom>
          <a:solidFill>
            <a:schemeClr val="bg1"/>
          </a:solidFill>
        </p:spPr>
        <p:txBody>
          <a:bodyPr wrap="none" rtlCol="0">
            <a:spAutoFit/>
          </a:bodyPr>
          <a:lstStyle/>
          <a:p>
            <a:r>
              <a:rPr lang="pt-BR" sz="1600" dirty="0"/>
              <a:t>Polia conduzida</a:t>
            </a:r>
          </a:p>
        </p:txBody>
      </p:sp>
      <p:sp>
        <p:nvSpPr>
          <p:cNvPr id="8" name="CaixaDeTexto 7"/>
          <p:cNvSpPr txBox="1"/>
          <p:nvPr/>
        </p:nvSpPr>
        <p:spPr>
          <a:xfrm>
            <a:off x="3276600" y="2455277"/>
            <a:ext cx="1219200" cy="338554"/>
          </a:xfrm>
          <a:prstGeom prst="rect">
            <a:avLst/>
          </a:prstGeom>
          <a:solidFill>
            <a:schemeClr val="bg1"/>
          </a:solidFill>
        </p:spPr>
        <p:txBody>
          <a:bodyPr wrap="square" rtlCol="0">
            <a:spAutoFit/>
          </a:bodyPr>
          <a:lstStyle/>
          <a:p>
            <a:r>
              <a:rPr lang="pt-BR" sz="1600" dirty="0"/>
              <a:t>Polia livre</a:t>
            </a:r>
          </a:p>
        </p:txBody>
      </p:sp>
      <p:sp>
        <p:nvSpPr>
          <p:cNvPr id="9" name="CaixaDeTexto 8"/>
          <p:cNvSpPr txBox="1"/>
          <p:nvPr/>
        </p:nvSpPr>
        <p:spPr>
          <a:xfrm>
            <a:off x="3548539" y="6438092"/>
            <a:ext cx="1242648" cy="338554"/>
          </a:xfrm>
          <a:prstGeom prst="rect">
            <a:avLst/>
          </a:prstGeom>
          <a:solidFill>
            <a:schemeClr val="bg1"/>
          </a:solidFill>
        </p:spPr>
        <p:txBody>
          <a:bodyPr wrap="none" rtlCol="0">
            <a:spAutoFit/>
          </a:bodyPr>
          <a:lstStyle/>
          <a:p>
            <a:r>
              <a:rPr lang="pt-BR" sz="1600" dirty="0"/>
              <a:t>Polia motora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cstate="print"/>
          <a:srcRect/>
          <a:stretch>
            <a:fillRect/>
          </a:stretch>
        </p:blipFill>
        <p:spPr bwMode="auto">
          <a:xfrm>
            <a:off x="1828800" y="762000"/>
            <a:ext cx="5186946" cy="60959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err="1"/>
              <a:t>Variadores</a:t>
            </a:r>
            <a:r>
              <a:rPr lang="en-US" dirty="0"/>
              <a:t> de </a:t>
            </a:r>
            <a:r>
              <a:rPr lang="en-US" dirty="0" err="1"/>
              <a:t>velocidade</a:t>
            </a:r>
            <a:endParaRPr lang="en-US" dirty="0"/>
          </a:p>
        </p:txBody>
      </p:sp>
      <p:sp>
        <p:nvSpPr>
          <p:cNvPr id="3" name="Footer Placeholder 2"/>
          <p:cNvSpPr>
            <a:spLocks noGrp="1"/>
          </p:cNvSpPr>
          <p:nvPr>
            <p:ph type="ftr" sz="quarter" idx="11"/>
          </p:nvPr>
        </p:nvSpPr>
        <p:spPr/>
        <p:txBody>
          <a:bodyPr/>
          <a:lstStyle/>
          <a:p>
            <a:r>
              <a:rPr lang="en-US"/>
              <a:t>Shigley’s Mechanical Engineering Design</a:t>
            </a:r>
            <a:endParaRPr lang="en-US" dirty="0"/>
          </a:p>
        </p:txBody>
      </p:sp>
      <p:sp>
        <p:nvSpPr>
          <p:cNvPr id="5" name="TextBox 4"/>
          <p:cNvSpPr txBox="1"/>
          <p:nvPr/>
        </p:nvSpPr>
        <p:spPr>
          <a:xfrm>
            <a:off x="2209800" y="6457890"/>
            <a:ext cx="1524000" cy="400110"/>
          </a:xfrm>
          <a:prstGeom prst="rect">
            <a:avLst/>
          </a:prstGeom>
          <a:noFill/>
        </p:spPr>
        <p:txBody>
          <a:bodyPr wrap="square" rtlCol="0">
            <a:spAutoFit/>
          </a:bodyPr>
          <a:lstStyle/>
          <a:p>
            <a:r>
              <a:rPr lang="en-US" sz="2000" dirty="0"/>
              <a:t>Fig.17–5</a:t>
            </a:r>
          </a:p>
        </p:txBody>
      </p:sp>
      <p:sp>
        <p:nvSpPr>
          <p:cNvPr id="4" name="CaixaDeTexto 3"/>
          <p:cNvSpPr txBox="1"/>
          <p:nvPr/>
        </p:nvSpPr>
        <p:spPr>
          <a:xfrm>
            <a:off x="6477000" y="2667000"/>
            <a:ext cx="1329210" cy="461665"/>
          </a:xfrm>
          <a:prstGeom prst="rect">
            <a:avLst/>
          </a:prstGeom>
          <a:solidFill>
            <a:schemeClr val="bg1"/>
          </a:solidFill>
        </p:spPr>
        <p:txBody>
          <a:bodyPr wrap="none" rtlCol="0">
            <a:spAutoFit/>
          </a:bodyPr>
          <a:lstStyle/>
          <a:p>
            <a:r>
              <a:rPr lang="pt-BR" sz="2400" dirty="0"/>
              <a:t>Contínuo</a:t>
            </a:r>
          </a:p>
        </p:txBody>
      </p:sp>
      <p:sp>
        <p:nvSpPr>
          <p:cNvPr id="6" name="CaixaDeTexto 5"/>
          <p:cNvSpPr txBox="1"/>
          <p:nvPr/>
        </p:nvSpPr>
        <p:spPr>
          <a:xfrm>
            <a:off x="7177464" y="5410200"/>
            <a:ext cx="1226618" cy="461665"/>
          </a:xfrm>
          <a:prstGeom prst="rect">
            <a:avLst/>
          </a:prstGeom>
          <a:solidFill>
            <a:schemeClr val="bg1"/>
          </a:solidFill>
        </p:spPr>
        <p:txBody>
          <a:bodyPr wrap="none" rtlCol="0">
            <a:spAutoFit/>
          </a:bodyPr>
          <a:lstStyle/>
          <a:p>
            <a:r>
              <a:rPr lang="pt-BR" sz="2400" dirty="0"/>
              <a:t>Discreto</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igle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txDef>
      <a:spPr>
        <a:solidFill>
          <a:schemeClr val="bg1"/>
        </a:solidFill>
      </a:spPr>
      <a:bodyPr wrap="non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91085</TotalTime>
  <Words>597</Words>
  <Application>Microsoft Office PowerPoint</Application>
  <PresentationFormat>Apresentação na tela (4:3)</PresentationFormat>
  <Paragraphs>150</Paragraphs>
  <Slides>30</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30</vt:i4>
      </vt:variant>
    </vt:vector>
  </HeadingPairs>
  <TitlesOfParts>
    <vt:vector size="38" baseType="lpstr">
      <vt:lpstr>Arial</vt:lpstr>
      <vt:lpstr>Book Antiqua</vt:lpstr>
      <vt:lpstr>Calibri</vt:lpstr>
      <vt:lpstr>Symbol</vt:lpstr>
      <vt:lpstr>Times New Roman</vt:lpstr>
      <vt:lpstr>Verdana</vt:lpstr>
      <vt:lpstr>Wingdings 2</vt:lpstr>
      <vt:lpstr>Shigley</vt:lpstr>
      <vt:lpstr>Apresentação do PowerPoint</vt:lpstr>
      <vt:lpstr>Chapter Outline</vt:lpstr>
      <vt:lpstr>Características de alguns tipos comuns de corrias</vt:lpstr>
      <vt:lpstr>Geometria de transmissão por correias planas não inversora</vt:lpstr>
      <vt:lpstr>Geometria de transmissão por correias planas inversora</vt:lpstr>
      <vt:lpstr>Geometrias reversoras</vt:lpstr>
      <vt:lpstr>Correias planas com mudança de direção de eixo</vt:lpstr>
      <vt:lpstr>Acoplamento por correia plana com polia livre</vt:lpstr>
      <vt:lpstr>Variadores de velocidade</vt:lpstr>
      <vt:lpstr>Corpo livre infinitesimal para uma correia</vt:lpstr>
      <vt:lpstr>Corpo livre infinitesimal para uma correia</vt:lpstr>
      <vt:lpstr>Análise de atrito para correias</vt:lpstr>
      <vt:lpstr>Força tensora devida a força centrífuga</vt:lpstr>
      <vt:lpstr>Forças e torques na polia</vt:lpstr>
      <vt:lpstr>Tensão de pré-carga</vt:lpstr>
      <vt:lpstr>Flat Belt Tensions</vt:lpstr>
      <vt:lpstr>Gráfico de tensões na correia em função da tensão de précarga</vt:lpstr>
      <vt:lpstr>Potência Transmitida</vt:lpstr>
      <vt:lpstr>Fatores de correção</vt:lpstr>
      <vt:lpstr>Fator de correção de velocidade Cv para correias de couro</vt:lpstr>
      <vt:lpstr>Fator de correção de flexão nas polias CP</vt:lpstr>
      <vt:lpstr>Passo a passo para análise de uma transmissão por correias planas</vt:lpstr>
      <vt:lpstr>Propriedades de alguns tipos de correias</vt:lpstr>
      <vt:lpstr>Properties of Some Flat- and Round-Belt Materials</vt:lpstr>
      <vt:lpstr>Mínimo tamanho de polia de acordo com a velocidade e o comprimento da correia</vt:lpstr>
      <vt:lpstr>Curvamento da polia para seguimento da correia ao centro da polia</vt:lpstr>
      <vt:lpstr>Example 17–1</vt:lpstr>
      <vt:lpstr>Belt-Tensioning Schemes</vt:lpstr>
      <vt:lpstr>Relation of Dip to Initial Tension</vt:lpstr>
      <vt:lpstr>Variation of Flat-Belt Tensions at Some Cardinal Points</vt:lpstr>
    </vt:vector>
  </TitlesOfParts>
  <Company>Missouri S&amp;T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nisbett</dc:creator>
  <cp:lastModifiedBy>Walter Kapp</cp:lastModifiedBy>
  <cp:revision>2674</cp:revision>
  <dcterms:created xsi:type="dcterms:W3CDTF">2010-11-01T14:25:24Z</dcterms:created>
  <dcterms:modified xsi:type="dcterms:W3CDTF">2017-05-25T10:31:49Z</dcterms:modified>
</cp:coreProperties>
</file>