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29" r:id="rId3"/>
    <p:sldId id="257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5371" autoAdjust="0"/>
  </p:normalViewPr>
  <p:slideViewPr>
    <p:cSldViewPr snapToGrid="0">
      <p:cViewPr varScale="1">
        <p:scale>
          <a:sx n="36" d="100"/>
          <a:sy n="36" d="100"/>
        </p:scale>
        <p:origin x="6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A11D7-46E4-455D-8D17-140426A92DE5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CD36-DAE5-42EB-87C8-2C62315406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94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CD36-DAE5-42EB-87C8-2C623154064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55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2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96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53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igl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83178"/>
            <a:ext cx="999744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Shigley’s Mechanical Engineering Design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812800" y="685800"/>
            <a:ext cx="109728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940800" y="6629400"/>
            <a:ext cx="32512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87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51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04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83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46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05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7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9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88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9B67-D3B6-420B-BB6F-D6271EBD5255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92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Elementos de máquinas II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16 – Cabos de aço</a:t>
            </a:r>
          </a:p>
          <a:p>
            <a:r>
              <a:rPr lang="pt-BR" dirty="0"/>
              <a:t>Prof. Walter </a:t>
            </a:r>
            <a:r>
              <a:rPr lang="pt-BR" dirty="0" err="1"/>
              <a:t>Antonio</a:t>
            </a:r>
            <a:r>
              <a:rPr lang="pt-BR" dirty="0"/>
              <a:t> Kapp, Dr. Eng.</a:t>
            </a:r>
          </a:p>
        </p:txBody>
      </p:sp>
    </p:spTree>
    <p:extLst>
      <p:ext uri="{BB962C8B-B14F-4D97-AF65-F5344CB8AC3E}">
        <p14:creationId xmlns:p14="http://schemas.microsoft.com/office/powerpoint/2010/main" val="174359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Tensão</a:t>
            </a:r>
            <a:r>
              <a:rPr lang="en-US" dirty="0"/>
              <a:t> de </a:t>
            </a:r>
            <a:r>
              <a:rPr lang="en-US" dirty="0" err="1"/>
              <a:t>contato</a:t>
            </a:r>
            <a:r>
              <a:rPr lang="en-US" dirty="0"/>
              <a:t> entre as superficies do </a:t>
            </a:r>
            <a:r>
              <a:rPr lang="en-US" dirty="0" err="1"/>
              <a:t>cabo</a:t>
            </a:r>
            <a:r>
              <a:rPr lang="en-US" dirty="0"/>
              <a:t> e da </a:t>
            </a:r>
            <a:r>
              <a:rPr lang="en-US" dirty="0" err="1"/>
              <a:t>polia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838200"/>
            <a:ext cx="57531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1905000"/>
            <a:ext cx="4143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250623" y="1923960"/>
            <a:ext cx="4518929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400" dirty="0"/>
              <a:t>Onde: 	F = Força de tração no cabo</a:t>
            </a:r>
          </a:p>
          <a:p>
            <a:r>
              <a:rPr lang="pt-BR" sz="2400" dirty="0"/>
              <a:t>	d = Diâmetro do cabo</a:t>
            </a:r>
          </a:p>
          <a:p>
            <a:r>
              <a:rPr lang="pt-BR" sz="2400" dirty="0"/>
              <a:t>	D = Diâmetro da polia</a:t>
            </a:r>
          </a:p>
        </p:txBody>
      </p:sp>
    </p:spTree>
    <p:extLst>
      <p:ext uri="{BB962C8B-B14F-4D97-AF65-F5344CB8AC3E}">
        <p14:creationId xmlns:p14="http://schemas.microsoft.com/office/powerpoint/2010/main" val="117818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Maxima pressão de contato nas polias (MPa)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Shigley’s Mechanical Engineering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/>
              <a:t>Table 17–26</a:t>
            </a:r>
          </a:p>
        </p:txBody>
      </p:sp>
      <p:pic>
        <p:nvPicPr>
          <p:cNvPr id="6" name="Picture 5" descr="TA 17.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762000"/>
            <a:ext cx="7848600" cy="50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64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-1489"/>
            <a:ext cx="9057861" cy="830997"/>
          </a:xfrm>
        </p:spPr>
        <p:txBody>
          <a:bodyPr/>
          <a:lstStyle/>
          <a:p>
            <a:r>
              <a:rPr lang="pt-BR"/>
              <a:t>Relação entre a vida de fadiga do cabo e a pressão superficial na polia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pic>
        <p:nvPicPr>
          <p:cNvPr id="4" name="Picture 3" descr="bud29281_1721"/>
          <p:cNvPicPr>
            <a:picLocks noChangeAspect="1" noChangeArrowheads="1"/>
          </p:cNvPicPr>
          <p:nvPr/>
        </p:nvPicPr>
        <p:blipFill>
          <a:blip r:embed="rId2" cstate="print"/>
          <a:srcRect t="5055"/>
          <a:stretch>
            <a:fillRect/>
          </a:stretch>
        </p:blipFill>
        <p:spPr bwMode="auto">
          <a:xfrm>
            <a:off x="2438400" y="714376"/>
            <a:ext cx="8017142" cy="58876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64578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Fig.17–21</a:t>
            </a:r>
          </a:p>
        </p:txBody>
      </p:sp>
    </p:spTree>
    <p:extLst>
      <p:ext uri="{BB962C8B-B14F-4D97-AF65-F5344CB8AC3E}">
        <p14:creationId xmlns:p14="http://schemas.microsoft.com/office/powerpoint/2010/main" val="137981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Fadiga do arames do cabo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70" y="1825625"/>
            <a:ext cx="11171582" cy="4351338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A Fig. 17–21 não indica um limite máximo de tensão que leva a vida infinita de fadiga;</a:t>
            </a:r>
          </a:p>
          <a:p>
            <a:r>
              <a:rPr lang="pt-BR" dirty="0"/>
              <a:t>O gráfico de fato indica que a vida será longa para relação </a:t>
            </a:r>
            <a:r>
              <a:rPr lang="pt-BR" i="1" dirty="0"/>
              <a:t>p/</a:t>
            </a:r>
            <a:r>
              <a:rPr lang="pt-BR" i="1" dirty="0" err="1"/>
              <a:t>S</a:t>
            </a:r>
            <a:r>
              <a:rPr lang="pt-BR" i="1" baseline="-25000" dirty="0" err="1"/>
              <a:t>u</a:t>
            </a:r>
            <a:r>
              <a:rPr lang="pt-BR" dirty="0"/>
              <a:t> menores que 0.001</a:t>
            </a:r>
          </a:p>
          <a:p>
            <a:r>
              <a:rPr lang="pt-BR" dirty="0"/>
              <a:t>Substituindo este raio na Eq. (17–42),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Dividindo ambos os lados das Eq. (17–42) por </a:t>
            </a:r>
            <a:r>
              <a:rPr lang="pt-BR" i="1" dirty="0" err="1"/>
              <a:t>S</a:t>
            </a:r>
            <a:r>
              <a:rPr lang="pt-BR" i="1" baseline="-25000" dirty="0" err="1"/>
              <a:t>u</a:t>
            </a:r>
            <a:r>
              <a:rPr lang="pt-BR" dirty="0"/>
              <a:t> e resolvendo para </a:t>
            </a:r>
            <a:r>
              <a:rPr lang="pt-BR" i="1" dirty="0"/>
              <a:t>F, </a:t>
            </a:r>
            <a:r>
              <a:rPr lang="pt-BR" dirty="0"/>
              <a:t>temos a tensão de fadiga,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O fator de segurança para fadiga é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Shigley’s Mechanical Engineering Design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3030538"/>
            <a:ext cx="5210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1" y="4525621"/>
            <a:ext cx="5476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1" y="5821022"/>
            <a:ext cx="5324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544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Fator de segurança para a carga estática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O fator de segurança para a carga estática será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Shigley’s Mechanical Engineering Design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92" y="2918791"/>
            <a:ext cx="6000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00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Tensão de ruptura típica para os arames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Shigley’s Mechanical Engineering Design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17600" y="952840"/>
            <a:ext cx="10288394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400" dirty="0"/>
              <a:t>Aço 1080-1090 trefilado polido (fio música) (A228):		1650 &lt; </a:t>
            </a:r>
            <a:r>
              <a:rPr lang="pt-BR" sz="2400" dirty="0" err="1"/>
              <a:t>S</a:t>
            </a:r>
            <a:r>
              <a:rPr lang="pt-BR" sz="2400" baseline="-25000" dirty="0" err="1"/>
              <a:t>u</a:t>
            </a:r>
            <a:r>
              <a:rPr lang="pt-BR" sz="2400" dirty="0"/>
              <a:t> &lt; 1950 Mpa</a:t>
            </a:r>
          </a:p>
          <a:p>
            <a:r>
              <a:rPr lang="pt-BR" sz="2400" dirty="0"/>
              <a:t>Aço 1060-1070 trefilado e revenido em óleo (A229): 	1450 &lt; </a:t>
            </a:r>
            <a:r>
              <a:rPr lang="pt-BR" sz="2400" dirty="0" err="1"/>
              <a:t>S</a:t>
            </a:r>
            <a:r>
              <a:rPr lang="pt-BR" sz="2400" baseline="-25000" dirty="0" err="1"/>
              <a:t>u</a:t>
            </a:r>
            <a:r>
              <a:rPr lang="pt-BR" sz="2400" dirty="0"/>
              <a:t> &lt; 1650 Mpa</a:t>
            </a:r>
          </a:p>
          <a:p>
            <a:r>
              <a:rPr lang="pt-BR" sz="2400" dirty="0"/>
              <a:t>Aço 1060-1070 trefilado (A227):				1250 &lt; </a:t>
            </a:r>
            <a:r>
              <a:rPr lang="pt-BR" sz="2400" dirty="0" err="1"/>
              <a:t>S</a:t>
            </a:r>
            <a:r>
              <a:rPr lang="pt-BR" sz="2400" baseline="-25000" dirty="0" err="1"/>
              <a:t>u</a:t>
            </a:r>
            <a:r>
              <a:rPr lang="pt-BR" sz="2400" dirty="0"/>
              <a:t> &lt; 1450 Mpa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06237"/>
              </p:ext>
            </p:extLst>
          </p:nvPr>
        </p:nvGraphicFramePr>
        <p:xfrm>
          <a:off x="2032000" y="2461166"/>
          <a:ext cx="8127999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73530">
                  <a:extLst>
                    <a:ext uri="{9D8B030D-6E8A-4147-A177-3AD203B41FA5}">
                      <a16:colId xmlns:a16="http://schemas.microsoft.com/office/drawing/2014/main" val="1113927477"/>
                    </a:ext>
                  </a:extLst>
                </a:gridCol>
                <a:gridCol w="1537253">
                  <a:extLst>
                    <a:ext uri="{9D8B030D-6E8A-4147-A177-3AD203B41FA5}">
                      <a16:colId xmlns:a16="http://schemas.microsoft.com/office/drawing/2014/main" val="659466590"/>
                    </a:ext>
                  </a:extLst>
                </a:gridCol>
                <a:gridCol w="817216">
                  <a:extLst>
                    <a:ext uri="{9D8B030D-6E8A-4147-A177-3AD203B41FA5}">
                      <a16:colId xmlns:a16="http://schemas.microsoft.com/office/drawing/2014/main" val="2611857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Coeficiente para estimar carga de tração de fios encruados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 </a:t>
                      </a:r>
                      <a:br>
                        <a:rPr lang="pt-BR" dirty="0"/>
                      </a:br>
                      <a:r>
                        <a:rPr lang="pt-BR" dirty="0"/>
                        <a:t>(MPa * </a:t>
                      </a:r>
                      <a:r>
                        <a:rPr lang="pt-BR" dirty="0" err="1"/>
                        <a:t>mm</a:t>
                      </a:r>
                      <a:r>
                        <a:rPr lang="pt-BR" baseline="30000" dirty="0" err="1"/>
                        <a:t>k</a:t>
                      </a:r>
                      <a:r>
                        <a:rPr lang="pt-B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27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Aço 1080-1090 trefilado polido (fio música) (A228):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.145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00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Aço 1060-1070 trefilado e revenido em óleo (A229): 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.187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1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Aço 1060-1070 trefilado (A227):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1783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.190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01499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4803648" y="5620512"/>
                <a:ext cx="1344406" cy="8590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48" y="5620512"/>
                <a:ext cx="1344406" cy="8590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91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-1489"/>
            <a:ext cx="8153400" cy="830997"/>
          </a:xfrm>
        </p:spPr>
        <p:txBody>
          <a:bodyPr/>
          <a:lstStyle/>
          <a:p>
            <a:r>
              <a:rPr lang="pt-BR"/>
              <a:t>Vida de serviço em função da curvature de polia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Shigley’s Mechanical Engineering Design</a:t>
            </a:r>
          </a:p>
        </p:txBody>
      </p:sp>
      <p:pic>
        <p:nvPicPr>
          <p:cNvPr id="4" name="Picture 3" descr="bud29281_1722"/>
          <p:cNvPicPr>
            <a:picLocks noChangeAspect="1" noChangeArrowheads="1"/>
          </p:cNvPicPr>
          <p:nvPr/>
        </p:nvPicPr>
        <p:blipFill>
          <a:blip r:embed="rId2" cstate="print"/>
          <a:srcRect t="5393"/>
          <a:stretch>
            <a:fillRect/>
          </a:stretch>
        </p:blipFill>
        <p:spPr bwMode="auto">
          <a:xfrm>
            <a:off x="2590800" y="723901"/>
            <a:ext cx="7620000" cy="58860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64578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/>
              <a:t>Fig.17–22</a:t>
            </a:r>
          </a:p>
        </p:txBody>
      </p:sp>
    </p:spTree>
    <p:extLst>
      <p:ext uri="{BB962C8B-B14F-4D97-AF65-F5344CB8AC3E}">
        <p14:creationId xmlns:p14="http://schemas.microsoft.com/office/powerpoint/2010/main" val="94365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Algumas propriedades dos arames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Shigley’s Mechanical Engineering Design</a:t>
            </a:r>
          </a:p>
        </p:txBody>
      </p:sp>
      <p:pic>
        <p:nvPicPr>
          <p:cNvPr id="5" name="Picture 4" descr="TA 17.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143000"/>
            <a:ext cx="8763000" cy="253467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802368" y="2804160"/>
            <a:ext cx="768096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/>
              <a:t>130</a:t>
            </a:r>
          </a:p>
          <a:p>
            <a:r>
              <a:rPr lang="pt-BR" sz="1400"/>
              <a:t>120</a:t>
            </a:r>
          </a:p>
          <a:p>
            <a:r>
              <a:rPr lang="pt-BR" sz="1400"/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321684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Assunto desta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92236"/>
            <a:ext cx="10515600" cy="5313363"/>
          </a:xfrm>
        </p:spPr>
        <p:txBody>
          <a:bodyPr>
            <a:normAutofit/>
          </a:bodyPr>
          <a:lstStyle/>
          <a:p>
            <a:r>
              <a:rPr lang="pt-BR" dirty="0"/>
              <a:t>Errata nos exercícios resolvidos:</a:t>
            </a:r>
          </a:p>
          <a:p>
            <a:pPr lvl="1"/>
            <a:r>
              <a:rPr lang="pt-BR" dirty="0"/>
              <a:t>Calculo do </a:t>
            </a:r>
            <a:r>
              <a:rPr lang="pt-BR" dirty="0" err="1"/>
              <a:t>Kt</a:t>
            </a:r>
            <a:r>
              <a:rPr lang="pt-BR" dirty="0"/>
              <a:t>: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r>
              <a:rPr lang="pt-BR" dirty="0"/>
              <a:t>Exemplos afetados:</a:t>
            </a:r>
          </a:p>
          <a:p>
            <a:pPr lvl="1"/>
            <a:r>
              <a:rPr lang="pt-BR" dirty="0"/>
              <a:t>Aula 11: Exemplo de cálculo de tensão de flexão</a:t>
            </a:r>
          </a:p>
          <a:p>
            <a:pPr lvl="1"/>
            <a:r>
              <a:rPr lang="pt-BR" dirty="0"/>
              <a:t>Aula 13: Exemplo de projeto de redutor de múltiplos estágios</a:t>
            </a:r>
          </a:p>
          <a:p>
            <a:pPr lvl="1"/>
            <a:r>
              <a:rPr lang="pt-BR" dirty="0"/>
              <a:t>Aula 15: exercícios de calculo de tensões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068" y="1690688"/>
            <a:ext cx="38481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6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Assunto desta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Elementos de máquina flexíveis – Cabos de aço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Esta nota de aula foi baseada no capítulo 17.6 do Livro Elementos de Máquinas de </a:t>
            </a:r>
            <a:r>
              <a:rPr lang="pt-BR" dirty="0" err="1"/>
              <a:t>Shigley</a:t>
            </a:r>
            <a:r>
              <a:rPr lang="pt-BR" dirty="0"/>
              <a:t> – 10ª Edição</a:t>
            </a:r>
          </a:p>
        </p:txBody>
      </p:sp>
    </p:spTree>
    <p:extLst>
      <p:ext uri="{BB962C8B-B14F-4D97-AF65-F5344CB8AC3E}">
        <p14:creationId xmlns:p14="http://schemas.microsoft.com/office/powerpoint/2010/main" val="227574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Tipos de cabos de aço: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Shigley’s Mechanical Engineering Design</a:t>
            </a:r>
          </a:p>
        </p:txBody>
      </p:sp>
      <p:pic>
        <p:nvPicPr>
          <p:cNvPr id="4" name="Picture 3" descr="bud29281_1719"/>
          <p:cNvPicPr>
            <a:picLocks noChangeAspect="1" noChangeArrowheads="1"/>
          </p:cNvPicPr>
          <p:nvPr/>
        </p:nvPicPr>
        <p:blipFill>
          <a:blip r:embed="rId2" cstate="print"/>
          <a:srcRect l="5392" t="7279" r="5355"/>
          <a:stretch>
            <a:fillRect/>
          </a:stretch>
        </p:blipFill>
        <p:spPr bwMode="auto">
          <a:xfrm>
            <a:off x="2438400" y="1295400"/>
            <a:ext cx="7620000" cy="46307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5943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/>
              <a:t>Fig.17–19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42952" y="3027405"/>
            <a:ext cx="297797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/>
              <a:t>Entrelaçamento regular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38600" y="5543828"/>
            <a:ext cx="297797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/>
              <a:t>Entrelaçamento concordante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476735" y="4744994"/>
            <a:ext cx="126039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/>
              <a:t>Secção do cabo 6x7</a:t>
            </a:r>
          </a:p>
        </p:txBody>
      </p:sp>
    </p:spTree>
    <p:extLst>
      <p:ext uri="{BB962C8B-B14F-4D97-AF65-F5344CB8AC3E}">
        <p14:creationId xmlns:p14="http://schemas.microsoft.com/office/powerpoint/2010/main" val="300801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cabos</a:t>
            </a:r>
            <a:r>
              <a:rPr lang="en-US" dirty="0"/>
              <a:t> de </a:t>
            </a:r>
            <a:r>
              <a:rPr lang="en-US" dirty="0" err="1"/>
              <a:t>aço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14401"/>
            <a:ext cx="71437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1" y="1828801"/>
            <a:ext cx="59150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1" y="3733801"/>
            <a:ext cx="5857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1" y="3276600"/>
            <a:ext cx="3552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1" y="2743200"/>
            <a:ext cx="1133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1" y="4724400"/>
            <a:ext cx="7115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276601" y="3250684"/>
            <a:ext cx="516306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Onde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sz="2400" dirty="0"/>
              <a:t> é o diâmetro do arame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76601" y="4574658"/>
            <a:ext cx="770005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400" dirty="0"/>
              <a:t>Onde </a:t>
            </a:r>
            <a:r>
              <a:rPr lang="pt-BR" sz="2400" dirty="0" err="1"/>
              <a:t>E</a:t>
            </a:r>
            <a:r>
              <a:rPr lang="pt-BR" sz="2400" baseline="-25000" dirty="0" err="1"/>
              <a:t>r</a:t>
            </a:r>
            <a:r>
              <a:rPr lang="pt-BR" sz="2400" dirty="0"/>
              <a:t> é o módulo de elasticidade do cabo e não do arame</a:t>
            </a:r>
          </a:p>
        </p:txBody>
      </p:sp>
    </p:spTree>
    <p:extLst>
      <p:ext uri="{BB962C8B-B14F-4D97-AF65-F5344CB8AC3E}">
        <p14:creationId xmlns:p14="http://schemas.microsoft.com/office/powerpoint/2010/main" val="201700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Dados de </a:t>
            </a:r>
            <a:r>
              <a:rPr lang="en-US" dirty="0" err="1"/>
              <a:t>cabos</a:t>
            </a:r>
            <a:r>
              <a:rPr lang="en-US" dirty="0"/>
              <a:t> de </a:t>
            </a:r>
            <a:r>
              <a:rPr lang="en-US" dirty="0" err="1"/>
              <a:t>aço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6096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Table 17–24</a:t>
            </a:r>
          </a:p>
        </p:txBody>
      </p:sp>
      <p:pic>
        <p:nvPicPr>
          <p:cNvPr id="6" name="Picture 5" descr="TA 17.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685800"/>
            <a:ext cx="7772400" cy="2898449"/>
          </a:xfrm>
          <a:prstGeom prst="rect">
            <a:avLst/>
          </a:prstGeom>
        </p:spPr>
      </p:pic>
      <p:pic>
        <p:nvPicPr>
          <p:cNvPr id="7" name="Picture 6" descr="TA 17.24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581400"/>
            <a:ext cx="7696200" cy="24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Carga de flexão equivalente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Tensão de flexão equivalente a tensão de tração</a:t>
            </a:r>
            <a:r>
              <a:rPr lang="pt-BR" i="1" dirty="0"/>
              <a:t> </a:t>
            </a:r>
            <a:r>
              <a:rPr lang="pt-BR" i="1" dirty="0" err="1"/>
              <a:t>F</a:t>
            </a:r>
            <a:r>
              <a:rPr lang="pt-BR" i="1" baseline="-25000" dirty="0" err="1"/>
              <a:t>b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Shigley’s Mechanical Engineering Design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91731"/>
            <a:ext cx="5715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9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Perda de resitência mecânica em função do diâmetro das polias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Shigley’s Mechanical Engineering Design</a:t>
            </a:r>
          </a:p>
        </p:txBody>
      </p:sp>
      <p:pic>
        <p:nvPicPr>
          <p:cNvPr id="4" name="Picture 3" descr="bud29281_1720"/>
          <p:cNvPicPr>
            <a:picLocks noChangeAspect="1" noChangeArrowheads="1"/>
          </p:cNvPicPr>
          <p:nvPr/>
        </p:nvPicPr>
        <p:blipFill>
          <a:blip r:embed="rId2" cstate="print"/>
          <a:srcRect t="6368"/>
          <a:stretch>
            <a:fillRect/>
          </a:stretch>
        </p:blipFill>
        <p:spPr bwMode="auto">
          <a:xfrm>
            <a:off x="2057401" y="762001"/>
            <a:ext cx="8385175" cy="4575175"/>
          </a:xfrm>
          <a:prstGeom prst="rect">
            <a:avLst/>
          </a:prstGeom>
          <a:noFill/>
        </p:spPr>
      </p:pic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886201" cy="166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5562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/>
              <a:t>Fig.17–20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20406" y="1038483"/>
            <a:ext cx="4453759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Perda percentual de resistência em função da relação entre o diâmetro da polia e do cabo (D/d), Dados de testes padronizados para cabos 6x19 e 6x17</a:t>
            </a:r>
          </a:p>
        </p:txBody>
      </p:sp>
    </p:spTree>
    <p:extLst>
      <p:ext uri="{BB962C8B-B14F-4D97-AF65-F5344CB8AC3E}">
        <p14:creationId xmlns:p14="http://schemas.microsoft.com/office/powerpoint/2010/main" val="241571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Fatores de segurança mínimos para cabos de aço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Shigley’s Mechanical Engineering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6019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/>
              <a:t>Table 17–25</a:t>
            </a:r>
          </a:p>
        </p:txBody>
      </p:sp>
      <p:pic>
        <p:nvPicPr>
          <p:cNvPr id="6" name="Picture 5" descr="TA 17.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4978" y="1066801"/>
            <a:ext cx="6137622" cy="482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028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headEnd type="none" w="med" len="med"/>
          <a:tailEnd type="triangle" w="med" len="med"/>
        </a:ln>
      </a:spPr>
      <a:bodyPr lIns="18000" tIns="10800" rIns="18000" bIns="10800" rtlCol="0" anchor="ctr"/>
      <a:lstStyle>
        <a:defPPr algn="ctr">
          <a:defRPr sz="2400"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txDef>
      <a:spPr>
        <a:solidFill>
          <a:schemeClr val="bg1"/>
        </a:solidFill>
        <a:ln>
          <a:noFill/>
        </a:ln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4894</TotalTime>
  <Words>501</Words>
  <Application>Microsoft Office PowerPoint</Application>
  <PresentationFormat>Widescreen</PresentationFormat>
  <Paragraphs>96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Tema do Office</vt:lpstr>
      <vt:lpstr>Elementos de máquinas II</vt:lpstr>
      <vt:lpstr>Assunto desta Aula</vt:lpstr>
      <vt:lpstr>Assunto desta Aula</vt:lpstr>
      <vt:lpstr>Tipos de cabos de aço:</vt:lpstr>
      <vt:lpstr>Tensões em cabos de aço</vt:lpstr>
      <vt:lpstr>Dados de cabos de aço</vt:lpstr>
      <vt:lpstr>Carga de flexão equivalente</vt:lpstr>
      <vt:lpstr>Perda de resitência mecânica em função do diâmetro das polias</vt:lpstr>
      <vt:lpstr>Fatores de segurança mínimos para cabos de aço</vt:lpstr>
      <vt:lpstr>Tensão de contato entre as superficies do cabo e da polia</vt:lpstr>
      <vt:lpstr>Maxima pressão de contato nas polias (MPa)</vt:lpstr>
      <vt:lpstr>Relação entre a vida de fadiga do cabo e a pressão superficial na polia</vt:lpstr>
      <vt:lpstr>Fadiga do arames do cabo</vt:lpstr>
      <vt:lpstr>Fator de segurança para a carga estática</vt:lpstr>
      <vt:lpstr>Tensão de ruptura típica para os arames</vt:lpstr>
      <vt:lpstr>Vida de serviço em função da curvature de polia</vt:lpstr>
      <vt:lpstr>Algumas propriedades dos arames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de máquinas II</dc:title>
  <dc:creator>Walter Kapp</dc:creator>
  <cp:lastModifiedBy>Walter Kapp</cp:lastModifiedBy>
  <cp:revision>250</cp:revision>
  <dcterms:created xsi:type="dcterms:W3CDTF">2017-03-12T19:34:31Z</dcterms:created>
  <dcterms:modified xsi:type="dcterms:W3CDTF">2017-05-11T20:45:40Z</dcterms:modified>
</cp:coreProperties>
</file>