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429" r:id="rId3"/>
    <p:sldId id="257" r:id="rId4"/>
    <p:sldId id="329" r:id="rId5"/>
    <p:sldId id="430" r:id="rId6"/>
    <p:sldId id="431" r:id="rId7"/>
    <p:sldId id="432" r:id="rId8"/>
    <p:sldId id="433" r:id="rId9"/>
    <p:sldId id="434" r:id="rId10"/>
    <p:sldId id="435" r:id="rId11"/>
    <p:sldId id="436" r:id="rId12"/>
    <p:sldId id="437" r:id="rId13"/>
    <p:sldId id="438" r:id="rId14"/>
    <p:sldId id="442" r:id="rId15"/>
    <p:sldId id="439" r:id="rId16"/>
    <p:sldId id="443" r:id="rId17"/>
    <p:sldId id="444" r:id="rId18"/>
    <p:sldId id="428" r:id="rId1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2" autoAdjust="0"/>
    <p:restoredTop sz="95371" autoAdjust="0"/>
  </p:normalViewPr>
  <p:slideViewPr>
    <p:cSldViewPr snapToGrid="0">
      <p:cViewPr varScale="1">
        <p:scale>
          <a:sx n="62" d="100"/>
          <a:sy n="62" d="100"/>
        </p:scale>
        <p:origin x="82"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DA11D7-46E4-455D-8D17-140426A92DE5}" type="datetimeFigureOut">
              <a:rPr lang="pt-BR" smtClean="0"/>
              <a:t>04/05/2017</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12CD36-DAE5-42EB-87C8-2C6231540647}" type="slidenum">
              <a:rPr lang="pt-BR" smtClean="0"/>
              <a:t>‹nº›</a:t>
            </a:fld>
            <a:endParaRPr lang="pt-BR"/>
          </a:p>
        </p:txBody>
      </p:sp>
    </p:spTree>
    <p:extLst>
      <p:ext uri="{BB962C8B-B14F-4D97-AF65-F5344CB8AC3E}">
        <p14:creationId xmlns:p14="http://schemas.microsoft.com/office/powerpoint/2010/main" val="561941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012CD36-DAE5-42EB-87C8-2C6231540647}" type="slidenum">
              <a:rPr lang="pt-BR" smtClean="0"/>
              <a:t>1</a:t>
            </a:fld>
            <a:endParaRPr lang="pt-BR"/>
          </a:p>
        </p:txBody>
      </p:sp>
    </p:spTree>
    <p:extLst>
      <p:ext uri="{BB962C8B-B14F-4D97-AF65-F5344CB8AC3E}">
        <p14:creationId xmlns:p14="http://schemas.microsoft.com/office/powerpoint/2010/main" val="4032553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30F29B67-D3B6-420B-BB6F-D6271EBD5255}" type="datetimeFigureOut">
              <a:rPr lang="pt-BR" smtClean="0"/>
              <a:t>04/05/2017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9589D48-1739-4936-86D9-9166A55F882D}" type="slidenum">
              <a:rPr lang="pt-BR" smtClean="0"/>
              <a:t>‹nº›</a:t>
            </a:fld>
            <a:endParaRPr lang="pt-BR"/>
          </a:p>
        </p:txBody>
      </p:sp>
    </p:spTree>
    <p:extLst>
      <p:ext uri="{BB962C8B-B14F-4D97-AF65-F5344CB8AC3E}">
        <p14:creationId xmlns:p14="http://schemas.microsoft.com/office/powerpoint/2010/main" val="2401200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30F29B67-D3B6-420B-BB6F-D6271EBD5255}" type="datetimeFigureOut">
              <a:rPr lang="pt-BR" smtClean="0"/>
              <a:t>04/05/2017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9589D48-1739-4936-86D9-9166A55F882D}" type="slidenum">
              <a:rPr lang="pt-BR" smtClean="0"/>
              <a:t>‹nº›</a:t>
            </a:fld>
            <a:endParaRPr lang="pt-BR"/>
          </a:p>
        </p:txBody>
      </p:sp>
    </p:spTree>
    <p:extLst>
      <p:ext uri="{BB962C8B-B14F-4D97-AF65-F5344CB8AC3E}">
        <p14:creationId xmlns:p14="http://schemas.microsoft.com/office/powerpoint/2010/main" val="2427960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30F29B67-D3B6-420B-BB6F-D6271EBD5255}" type="datetimeFigureOut">
              <a:rPr lang="pt-BR" smtClean="0"/>
              <a:t>04/05/2017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9589D48-1739-4936-86D9-9166A55F882D}" type="slidenum">
              <a:rPr lang="pt-BR" smtClean="0"/>
              <a:t>‹nº›</a:t>
            </a:fld>
            <a:endParaRPr lang="pt-BR"/>
          </a:p>
        </p:txBody>
      </p:sp>
    </p:spTree>
    <p:extLst>
      <p:ext uri="{BB962C8B-B14F-4D97-AF65-F5344CB8AC3E}">
        <p14:creationId xmlns:p14="http://schemas.microsoft.com/office/powerpoint/2010/main" val="3037538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30F29B67-D3B6-420B-BB6F-D6271EBD5255}" type="datetimeFigureOut">
              <a:rPr lang="pt-BR" smtClean="0"/>
              <a:t>04/05/2017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9589D48-1739-4936-86D9-9166A55F882D}" type="slidenum">
              <a:rPr lang="pt-BR" smtClean="0"/>
              <a:t>‹nº›</a:t>
            </a:fld>
            <a:endParaRPr lang="pt-BR"/>
          </a:p>
        </p:txBody>
      </p:sp>
    </p:spTree>
    <p:extLst>
      <p:ext uri="{BB962C8B-B14F-4D97-AF65-F5344CB8AC3E}">
        <p14:creationId xmlns:p14="http://schemas.microsoft.com/office/powerpoint/2010/main" val="2262514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30F29B67-D3B6-420B-BB6F-D6271EBD5255}" type="datetimeFigureOut">
              <a:rPr lang="pt-BR" smtClean="0"/>
              <a:t>04/05/2017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9589D48-1739-4936-86D9-9166A55F882D}" type="slidenum">
              <a:rPr lang="pt-BR" smtClean="0"/>
              <a:t>‹nº›</a:t>
            </a:fld>
            <a:endParaRPr lang="pt-BR"/>
          </a:p>
        </p:txBody>
      </p:sp>
    </p:spTree>
    <p:extLst>
      <p:ext uri="{BB962C8B-B14F-4D97-AF65-F5344CB8AC3E}">
        <p14:creationId xmlns:p14="http://schemas.microsoft.com/office/powerpoint/2010/main" val="3476047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30F29B67-D3B6-420B-BB6F-D6271EBD5255}" type="datetimeFigureOut">
              <a:rPr lang="pt-BR" smtClean="0"/>
              <a:t>04/05/2017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9589D48-1739-4936-86D9-9166A55F882D}" type="slidenum">
              <a:rPr lang="pt-BR" smtClean="0"/>
              <a:t>‹nº›</a:t>
            </a:fld>
            <a:endParaRPr lang="pt-BR"/>
          </a:p>
        </p:txBody>
      </p:sp>
    </p:spTree>
    <p:extLst>
      <p:ext uri="{BB962C8B-B14F-4D97-AF65-F5344CB8AC3E}">
        <p14:creationId xmlns:p14="http://schemas.microsoft.com/office/powerpoint/2010/main" val="1228834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30F29B67-D3B6-420B-BB6F-D6271EBD5255}" type="datetimeFigureOut">
              <a:rPr lang="pt-BR" smtClean="0"/>
              <a:t>04/05/2017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9589D48-1739-4936-86D9-9166A55F882D}" type="slidenum">
              <a:rPr lang="pt-BR" smtClean="0"/>
              <a:t>‹nº›</a:t>
            </a:fld>
            <a:endParaRPr lang="pt-BR"/>
          </a:p>
        </p:txBody>
      </p:sp>
    </p:spTree>
    <p:extLst>
      <p:ext uri="{BB962C8B-B14F-4D97-AF65-F5344CB8AC3E}">
        <p14:creationId xmlns:p14="http://schemas.microsoft.com/office/powerpoint/2010/main" val="3053466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30F29B67-D3B6-420B-BB6F-D6271EBD5255}" type="datetimeFigureOut">
              <a:rPr lang="pt-BR" smtClean="0"/>
              <a:t>04/05/2017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9589D48-1739-4936-86D9-9166A55F882D}" type="slidenum">
              <a:rPr lang="pt-BR" smtClean="0"/>
              <a:t>‹nº›</a:t>
            </a:fld>
            <a:endParaRPr lang="pt-BR"/>
          </a:p>
        </p:txBody>
      </p:sp>
    </p:spTree>
    <p:extLst>
      <p:ext uri="{BB962C8B-B14F-4D97-AF65-F5344CB8AC3E}">
        <p14:creationId xmlns:p14="http://schemas.microsoft.com/office/powerpoint/2010/main" val="3990057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0F29B67-D3B6-420B-BB6F-D6271EBD5255}" type="datetimeFigureOut">
              <a:rPr lang="pt-BR" smtClean="0"/>
              <a:t>04/05/2017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9589D48-1739-4936-86D9-9166A55F882D}" type="slidenum">
              <a:rPr lang="pt-BR" smtClean="0"/>
              <a:t>‹nº›</a:t>
            </a:fld>
            <a:endParaRPr lang="pt-BR"/>
          </a:p>
        </p:txBody>
      </p:sp>
    </p:spTree>
    <p:extLst>
      <p:ext uri="{BB962C8B-B14F-4D97-AF65-F5344CB8AC3E}">
        <p14:creationId xmlns:p14="http://schemas.microsoft.com/office/powerpoint/2010/main" val="762727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30F29B67-D3B6-420B-BB6F-D6271EBD5255}" type="datetimeFigureOut">
              <a:rPr lang="pt-BR" smtClean="0"/>
              <a:t>04/05/2017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9589D48-1739-4936-86D9-9166A55F882D}" type="slidenum">
              <a:rPr lang="pt-BR" smtClean="0"/>
              <a:t>‹nº›</a:t>
            </a:fld>
            <a:endParaRPr lang="pt-BR"/>
          </a:p>
        </p:txBody>
      </p:sp>
    </p:spTree>
    <p:extLst>
      <p:ext uri="{BB962C8B-B14F-4D97-AF65-F5344CB8AC3E}">
        <p14:creationId xmlns:p14="http://schemas.microsoft.com/office/powerpoint/2010/main" val="323790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30F29B67-D3B6-420B-BB6F-D6271EBD5255}" type="datetimeFigureOut">
              <a:rPr lang="pt-BR" smtClean="0"/>
              <a:t>04/05/2017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9589D48-1739-4936-86D9-9166A55F882D}" type="slidenum">
              <a:rPr lang="pt-BR" smtClean="0"/>
              <a:t>‹nº›</a:t>
            </a:fld>
            <a:endParaRPr lang="pt-BR"/>
          </a:p>
        </p:txBody>
      </p:sp>
    </p:spTree>
    <p:extLst>
      <p:ext uri="{BB962C8B-B14F-4D97-AF65-F5344CB8AC3E}">
        <p14:creationId xmlns:p14="http://schemas.microsoft.com/office/powerpoint/2010/main" val="3799882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F29B67-D3B6-420B-BB6F-D6271EBD5255}" type="datetimeFigureOut">
              <a:rPr lang="pt-BR" smtClean="0"/>
              <a:t>04/05/2017</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89D48-1739-4936-86D9-9166A55F882D}" type="slidenum">
              <a:rPr lang="pt-BR" smtClean="0"/>
              <a:t>‹nº›</a:t>
            </a:fld>
            <a:endParaRPr lang="pt-BR"/>
          </a:p>
        </p:txBody>
      </p:sp>
    </p:spTree>
    <p:extLst>
      <p:ext uri="{BB962C8B-B14F-4D97-AF65-F5344CB8AC3E}">
        <p14:creationId xmlns:p14="http://schemas.microsoft.com/office/powerpoint/2010/main" val="4075927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Elementos de máquinas II</a:t>
            </a:r>
          </a:p>
        </p:txBody>
      </p:sp>
      <p:sp>
        <p:nvSpPr>
          <p:cNvPr id="3" name="Subtítulo 2"/>
          <p:cNvSpPr>
            <a:spLocks noGrp="1"/>
          </p:cNvSpPr>
          <p:nvPr>
            <p:ph type="subTitle" idx="1"/>
          </p:nvPr>
        </p:nvSpPr>
        <p:spPr/>
        <p:txBody>
          <a:bodyPr/>
          <a:lstStyle/>
          <a:p>
            <a:r>
              <a:rPr lang="pt-BR" dirty="0"/>
              <a:t>Aula 15 – Materiais para engrenagens</a:t>
            </a:r>
          </a:p>
          <a:p>
            <a:r>
              <a:rPr lang="pt-BR" dirty="0"/>
              <a:t>Prof. Walter </a:t>
            </a:r>
            <a:r>
              <a:rPr lang="pt-BR" dirty="0" err="1"/>
              <a:t>Antonio</a:t>
            </a:r>
            <a:r>
              <a:rPr lang="pt-BR" dirty="0"/>
              <a:t> Kapp, Dr. Eng.</a:t>
            </a:r>
          </a:p>
        </p:txBody>
      </p:sp>
    </p:spTree>
    <p:extLst>
      <p:ext uri="{BB962C8B-B14F-4D97-AF65-F5344CB8AC3E}">
        <p14:creationId xmlns:p14="http://schemas.microsoft.com/office/powerpoint/2010/main" val="1743594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8150" y="336551"/>
            <a:ext cx="11250930" cy="935038"/>
          </a:xfrm>
        </p:spPr>
        <p:txBody>
          <a:bodyPr>
            <a:normAutofit/>
          </a:bodyPr>
          <a:lstStyle/>
          <a:p>
            <a:r>
              <a:rPr lang="pt-BR" dirty="0"/>
              <a:t>Materiais para engrenagens</a:t>
            </a:r>
          </a:p>
        </p:txBody>
      </p:sp>
      <p:sp>
        <p:nvSpPr>
          <p:cNvPr id="3" name="Espaço Reservado para Conteúdo 2"/>
          <p:cNvSpPr>
            <a:spLocks noGrp="1"/>
          </p:cNvSpPr>
          <p:nvPr>
            <p:ph idx="1"/>
          </p:nvPr>
        </p:nvSpPr>
        <p:spPr>
          <a:xfrm>
            <a:off x="617139" y="1527464"/>
            <a:ext cx="10825924" cy="3820391"/>
          </a:xfrm>
        </p:spPr>
        <p:txBody>
          <a:bodyPr>
            <a:normAutofit lnSpcReduction="10000"/>
          </a:bodyPr>
          <a:lstStyle/>
          <a:p>
            <a:pPr marL="0" indent="0" algn="just">
              <a:buNone/>
            </a:pPr>
            <a:r>
              <a:rPr lang="pt-BR" sz="3200" dirty="0"/>
              <a:t>Materiais não ferrosos:</a:t>
            </a:r>
          </a:p>
          <a:p>
            <a:pPr algn="just"/>
            <a:r>
              <a:rPr lang="pt-BR" sz="3200" dirty="0"/>
              <a:t>Uma ampla gama de bronzes, ligas de alumínio, ligas de zinco e não-metálicos como plásticos são usados para fabricar engrenagens.</a:t>
            </a:r>
          </a:p>
          <a:p>
            <a:pPr algn="just"/>
            <a:r>
              <a:rPr lang="pt-BR" sz="3200" dirty="0"/>
              <a:t>Em muitos casos a coroa de material </a:t>
            </a:r>
            <a:r>
              <a:rPr lang="pt-BR" sz="3200" dirty="0" err="1"/>
              <a:t>nãoferroso</a:t>
            </a:r>
            <a:r>
              <a:rPr lang="pt-BR" sz="3200" dirty="0"/>
              <a:t> é conduzida por um pinhão de aço. Quando as cargas são leves e os elementos pequenos é possível ter as duas engrenagens com material não-ferroso.</a:t>
            </a:r>
          </a:p>
        </p:txBody>
      </p:sp>
    </p:spTree>
    <p:extLst>
      <p:ext uri="{BB962C8B-B14F-4D97-AF65-F5344CB8AC3E}">
        <p14:creationId xmlns:p14="http://schemas.microsoft.com/office/powerpoint/2010/main" val="1253035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8150" y="336551"/>
            <a:ext cx="11250930" cy="935038"/>
          </a:xfrm>
        </p:spPr>
        <p:txBody>
          <a:bodyPr>
            <a:normAutofit/>
          </a:bodyPr>
          <a:lstStyle/>
          <a:p>
            <a:r>
              <a:rPr lang="pt-BR" dirty="0"/>
              <a:t>Materiais para engrenagens</a:t>
            </a:r>
          </a:p>
        </p:txBody>
      </p:sp>
      <p:sp>
        <p:nvSpPr>
          <p:cNvPr id="3" name="Espaço Reservado para Conteúdo 2"/>
          <p:cNvSpPr>
            <a:spLocks noGrp="1"/>
          </p:cNvSpPr>
          <p:nvPr>
            <p:ph idx="1"/>
          </p:nvPr>
        </p:nvSpPr>
        <p:spPr>
          <a:xfrm>
            <a:off x="617139" y="1271589"/>
            <a:ext cx="10825924" cy="5240047"/>
          </a:xfrm>
        </p:spPr>
        <p:txBody>
          <a:bodyPr>
            <a:normAutofit lnSpcReduction="10000"/>
          </a:bodyPr>
          <a:lstStyle/>
          <a:p>
            <a:pPr marL="0" indent="0" algn="just">
              <a:buNone/>
            </a:pPr>
            <a:r>
              <a:rPr lang="pt-BR" sz="3200" dirty="0"/>
              <a:t>Engrenagens de bronze:</a:t>
            </a:r>
          </a:p>
          <a:p>
            <a:pPr algn="just"/>
            <a:r>
              <a:rPr lang="pt-BR" sz="3200" dirty="0"/>
              <a:t>Bronzes são ligas de cobre e são os materiais não-ferrosos mais comuns em engrenagens, geralmente são utilizados em aplicações onde é necessária uma alta resistência contra a corrosão (como em aplicações marítimas) e pelas suas características de resistência ao desgaste;</a:t>
            </a:r>
          </a:p>
          <a:p>
            <a:pPr algn="just"/>
            <a:r>
              <a:rPr lang="pt-BR" sz="3200" dirty="0"/>
              <a:t>O módulo de elasticidade menor proporciona maiores deflexões nos dentes o que melhora a distribuição de carga entre os dentes;</a:t>
            </a:r>
          </a:p>
          <a:p>
            <a:pPr algn="just"/>
            <a:r>
              <a:rPr lang="pt-BR" sz="3200" dirty="0"/>
              <a:t>Bronze e aço têm bom comportamento quando trabalhando em contato, por isso a combinação de pinhão de aço e coroa de bronze também é bastante comum.</a:t>
            </a:r>
          </a:p>
        </p:txBody>
      </p:sp>
    </p:spTree>
    <p:extLst>
      <p:ext uri="{BB962C8B-B14F-4D97-AF65-F5344CB8AC3E}">
        <p14:creationId xmlns:p14="http://schemas.microsoft.com/office/powerpoint/2010/main" val="3772908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8150" y="336551"/>
            <a:ext cx="11250930" cy="935038"/>
          </a:xfrm>
        </p:spPr>
        <p:txBody>
          <a:bodyPr>
            <a:normAutofit/>
          </a:bodyPr>
          <a:lstStyle/>
          <a:p>
            <a:r>
              <a:rPr lang="pt-BR" dirty="0"/>
              <a:t>Materiais para engrenagens</a:t>
            </a:r>
          </a:p>
        </p:txBody>
      </p:sp>
      <p:sp>
        <p:nvSpPr>
          <p:cNvPr id="3" name="Espaço Reservado para Conteúdo 2"/>
          <p:cNvSpPr>
            <a:spLocks noGrp="1"/>
          </p:cNvSpPr>
          <p:nvPr>
            <p:ph idx="1"/>
          </p:nvPr>
        </p:nvSpPr>
        <p:spPr>
          <a:xfrm>
            <a:off x="617139" y="1527464"/>
            <a:ext cx="10825924" cy="4693227"/>
          </a:xfrm>
        </p:spPr>
        <p:txBody>
          <a:bodyPr>
            <a:normAutofit/>
          </a:bodyPr>
          <a:lstStyle/>
          <a:p>
            <a:pPr marL="0" indent="0" algn="just">
              <a:buNone/>
            </a:pPr>
            <a:r>
              <a:rPr lang="pt-BR" sz="3200" dirty="0"/>
              <a:t>Ligas de bronze para engrenagens:</a:t>
            </a:r>
          </a:p>
          <a:p>
            <a:pPr algn="just"/>
            <a:r>
              <a:rPr lang="pt-BR" sz="3200" dirty="0"/>
              <a:t>Bronzes desoxidados com fósforo, Cu-Sn, Cu-Sn-</a:t>
            </a:r>
            <a:r>
              <a:rPr lang="pt-BR" sz="3200" dirty="0" err="1"/>
              <a:t>Pb</a:t>
            </a:r>
            <a:r>
              <a:rPr lang="pt-BR" sz="3200" dirty="0"/>
              <a:t> Cu-Sn-Zn: Muito duros e resistentes a fadiga:</a:t>
            </a:r>
          </a:p>
          <a:p>
            <a:pPr lvl="1" algn="just"/>
            <a:r>
              <a:rPr lang="pt-BR" sz="2800" dirty="0"/>
              <a:t>UNS C90700 e UNS C90500: Usados com carga moderada e alta velocidade de escorregamento em coroas e sem fim, tem boa resistência ao desgaste a </a:t>
            </a:r>
            <a:r>
              <a:rPr lang="pt-BR" sz="2800" dirty="0" err="1"/>
              <a:t>a</a:t>
            </a:r>
            <a:r>
              <a:rPr lang="pt-BR" sz="2800" dirty="0"/>
              <a:t> corrosão da água do mar.</a:t>
            </a:r>
          </a:p>
          <a:p>
            <a:pPr algn="just"/>
            <a:r>
              <a:rPr lang="pt-BR" sz="3200" dirty="0"/>
              <a:t>Bronzes ao manganês, Muito tenazes e  com limite de resistência próximo aos dos aços fundidos, dos mais resistentes sem tratamento térmico e do boa </a:t>
            </a:r>
            <a:r>
              <a:rPr lang="pt-BR" sz="3200" dirty="0" err="1"/>
              <a:t>fabricabilidade</a:t>
            </a:r>
            <a:r>
              <a:rPr lang="pt-BR" sz="3200" dirty="0"/>
              <a:t>:</a:t>
            </a:r>
          </a:p>
          <a:p>
            <a:pPr lvl="1" algn="just"/>
            <a:r>
              <a:rPr lang="pt-BR" sz="2800" dirty="0"/>
              <a:t>C86100, C86200, C86300, C86400 e C86500: </a:t>
            </a:r>
          </a:p>
          <a:p>
            <a:pPr algn="just"/>
            <a:endParaRPr lang="pt-BR" sz="3200" dirty="0"/>
          </a:p>
          <a:p>
            <a:pPr algn="just"/>
            <a:endParaRPr lang="pt-BR" sz="3200" dirty="0"/>
          </a:p>
        </p:txBody>
      </p:sp>
    </p:spTree>
    <p:extLst>
      <p:ext uri="{BB962C8B-B14F-4D97-AF65-F5344CB8AC3E}">
        <p14:creationId xmlns:p14="http://schemas.microsoft.com/office/powerpoint/2010/main" val="295086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8150" y="336551"/>
            <a:ext cx="11250930" cy="935038"/>
          </a:xfrm>
        </p:spPr>
        <p:txBody>
          <a:bodyPr>
            <a:normAutofit/>
          </a:bodyPr>
          <a:lstStyle/>
          <a:p>
            <a:r>
              <a:rPr lang="pt-BR" dirty="0"/>
              <a:t>Materiais para engrenagens</a:t>
            </a:r>
          </a:p>
        </p:txBody>
      </p:sp>
      <p:sp>
        <p:nvSpPr>
          <p:cNvPr id="3" name="Espaço Reservado para Conteúdo 2"/>
          <p:cNvSpPr>
            <a:spLocks noGrp="1"/>
          </p:cNvSpPr>
          <p:nvPr>
            <p:ph idx="1"/>
          </p:nvPr>
        </p:nvSpPr>
        <p:spPr>
          <a:xfrm>
            <a:off x="617139" y="1527464"/>
            <a:ext cx="10825924" cy="4804063"/>
          </a:xfrm>
        </p:spPr>
        <p:txBody>
          <a:bodyPr>
            <a:normAutofit fontScale="92500"/>
          </a:bodyPr>
          <a:lstStyle/>
          <a:p>
            <a:pPr marL="0" indent="0" algn="just">
              <a:buNone/>
            </a:pPr>
            <a:r>
              <a:rPr lang="pt-BR" sz="3200" dirty="0"/>
              <a:t>Ligas de bronze para engrenagens:</a:t>
            </a:r>
          </a:p>
          <a:p>
            <a:pPr algn="just"/>
            <a:r>
              <a:rPr lang="pt-BR" sz="3200" dirty="0"/>
              <a:t>Bronzes de alumínio material muito resistente e pode ser beneficiado por tratamento térmico tem boa </a:t>
            </a:r>
            <a:r>
              <a:rPr lang="pt-BR" sz="3200" dirty="0" err="1"/>
              <a:t>fabricabilidade</a:t>
            </a:r>
            <a:r>
              <a:rPr lang="pt-BR" sz="3200" dirty="0"/>
              <a:t> e acabamento superficial:</a:t>
            </a:r>
          </a:p>
          <a:p>
            <a:pPr lvl="1" algn="just"/>
            <a:r>
              <a:rPr lang="pt-BR" sz="2800" dirty="0"/>
              <a:t>UNS C95200, C95300, C95400 e UNS C95500: Usados com carga média e alta velocidade de escorregamento em coroas e sem fim, tem boa resistência ao desgaste, e é de baixo peso/Inércia, necessita de lubrificação adequada.</a:t>
            </a:r>
          </a:p>
          <a:p>
            <a:pPr algn="just"/>
            <a:r>
              <a:rPr lang="pt-BR" sz="3200" dirty="0"/>
              <a:t>Bronzes ao silício, boa qualidade superficial, mas de fundição difícil, importante para aplicações elétricas por ser não magnético:</a:t>
            </a:r>
          </a:p>
          <a:p>
            <a:pPr lvl="1" algn="just"/>
            <a:r>
              <a:rPr lang="pt-BR" sz="2800" dirty="0"/>
              <a:t>C87400 e C87500: </a:t>
            </a:r>
          </a:p>
          <a:p>
            <a:pPr algn="just"/>
            <a:endParaRPr lang="pt-BR" sz="3200" dirty="0"/>
          </a:p>
          <a:p>
            <a:pPr algn="just"/>
            <a:endParaRPr lang="pt-BR" sz="3200" dirty="0"/>
          </a:p>
        </p:txBody>
      </p:sp>
    </p:spTree>
    <p:extLst>
      <p:ext uri="{BB962C8B-B14F-4D97-AF65-F5344CB8AC3E}">
        <p14:creationId xmlns:p14="http://schemas.microsoft.com/office/powerpoint/2010/main" val="1485007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8150" y="336551"/>
            <a:ext cx="11250930" cy="935038"/>
          </a:xfrm>
        </p:spPr>
        <p:txBody>
          <a:bodyPr>
            <a:normAutofit/>
          </a:bodyPr>
          <a:lstStyle/>
          <a:p>
            <a:r>
              <a:rPr lang="pt-BR" dirty="0"/>
              <a:t>Materiais para engrenagens</a:t>
            </a:r>
          </a:p>
        </p:txBody>
      </p:sp>
      <p:sp>
        <p:nvSpPr>
          <p:cNvPr id="3" name="Espaço Reservado para Conteúdo 2"/>
          <p:cNvSpPr>
            <a:spLocks noGrp="1"/>
          </p:cNvSpPr>
          <p:nvPr>
            <p:ph idx="1"/>
          </p:nvPr>
        </p:nvSpPr>
        <p:spPr>
          <a:xfrm>
            <a:off x="617139" y="1527464"/>
            <a:ext cx="10825924" cy="4804063"/>
          </a:xfrm>
        </p:spPr>
        <p:txBody>
          <a:bodyPr>
            <a:normAutofit/>
          </a:bodyPr>
          <a:lstStyle/>
          <a:p>
            <a:pPr marL="0" indent="0" algn="just">
              <a:buNone/>
            </a:pPr>
            <a:r>
              <a:rPr lang="pt-BR" sz="3200" dirty="0"/>
              <a:t>Ligas de alumínio para engrenagens:</a:t>
            </a:r>
          </a:p>
          <a:p>
            <a:pPr algn="just"/>
            <a:r>
              <a:rPr lang="pt-BR" sz="3200" dirty="0"/>
              <a:t>Engrenagens de baixo peso contribuem não apenas para reduzir o peso de redutores mas também para dar efeito de baixa inércia de partes rotativas. Os </a:t>
            </a:r>
            <a:r>
              <a:rPr lang="pt-BR" sz="3200" dirty="0" err="1"/>
              <a:t>engrenamentos</a:t>
            </a:r>
            <a:r>
              <a:rPr lang="pt-BR" sz="3200" dirty="0"/>
              <a:t> que trabalham mais </a:t>
            </a:r>
            <a:r>
              <a:rPr lang="pt-BR" sz="3200" dirty="0" err="1"/>
              <a:t>tranqüilamente</a:t>
            </a:r>
            <a:r>
              <a:rPr lang="pt-BR" sz="3200" dirty="0"/>
              <a:t> são os de engrenagens de baixo peso e bem balanceadas </a:t>
            </a:r>
          </a:p>
          <a:p>
            <a:pPr algn="just"/>
            <a:r>
              <a:rPr lang="pt-BR" sz="3200" dirty="0"/>
              <a:t>Ligas de elevada resistência </a:t>
            </a:r>
            <a:r>
              <a:rPr lang="pt-BR" sz="3200" dirty="0" err="1"/>
              <a:t>mecância</a:t>
            </a:r>
            <a:r>
              <a:rPr lang="pt-BR" sz="3200" dirty="0"/>
              <a:t>:</a:t>
            </a:r>
          </a:p>
          <a:p>
            <a:pPr lvl="1" algn="just"/>
            <a:r>
              <a:rPr lang="pt-BR" sz="2800" dirty="0"/>
              <a:t>6061-T6, 2024-T4 e 7075:</a:t>
            </a:r>
            <a:endParaRPr lang="pt-BR" sz="3200" dirty="0"/>
          </a:p>
          <a:p>
            <a:pPr algn="just"/>
            <a:endParaRPr lang="pt-BR" sz="3200" dirty="0"/>
          </a:p>
        </p:txBody>
      </p:sp>
    </p:spTree>
    <p:extLst>
      <p:ext uri="{BB962C8B-B14F-4D97-AF65-F5344CB8AC3E}">
        <p14:creationId xmlns:p14="http://schemas.microsoft.com/office/powerpoint/2010/main" val="322055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8150" y="336551"/>
            <a:ext cx="11250930" cy="935038"/>
          </a:xfrm>
        </p:spPr>
        <p:txBody>
          <a:bodyPr>
            <a:normAutofit/>
          </a:bodyPr>
          <a:lstStyle/>
          <a:p>
            <a:r>
              <a:rPr lang="pt-BR" dirty="0"/>
              <a:t>Materiais para engrenagens</a:t>
            </a:r>
          </a:p>
        </p:txBody>
      </p:sp>
      <p:sp>
        <p:nvSpPr>
          <p:cNvPr id="3" name="Espaço Reservado para Conteúdo 2"/>
          <p:cNvSpPr>
            <a:spLocks noGrp="1"/>
          </p:cNvSpPr>
          <p:nvPr>
            <p:ph idx="1"/>
          </p:nvPr>
        </p:nvSpPr>
        <p:spPr>
          <a:xfrm>
            <a:off x="617139" y="1527464"/>
            <a:ext cx="10825924" cy="4804063"/>
          </a:xfrm>
        </p:spPr>
        <p:txBody>
          <a:bodyPr>
            <a:normAutofit/>
          </a:bodyPr>
          <a:lstStyle/>
          <a:p>
            <a:pPr marL="0" indent="0" algn="just">
              <a:buNone/>
            </a:pPr>
            <a:r>
              <a:rPr lang="pt-BR" sz="3200" dirty="0"/>
              <a:t>Ligas de alumínio para engrenagens:</a:t>
            </a:r>
          </a:p>
          <a:p>
            <a:pPr algn="just"/>
            <a:r>
              <a:rPr lang="pt-BR" sz="3200" dirty="0"/>
              <a:t>Avida ao desgaste é aumentada com a </a:t>
            </a:r>
            <a:r>
              <a:rPr lang="pt-BR" sz="3200" dirty="0" err="1"/>
              <a:t>anodização</a:t>
            </a:r>
            <a:r>
              <a:rPr lang="pt-BR" sz="3200" dirty="0"/>
              <a:t>, que resulta na superfície dura de alumínio oxidado resistente à corrosão e ao desgaste;</a:t>
            </a:r>
          </a:p>
          <a:p>
            <a:pPr algn="just"/>
            <a:r>
              <a:rPr lang="pt-BR" sz="3200" dirty="0"/>
              <a:t>A lubrificação com engrenagens desses materiais é particularmente mais importante para evitar que a camada de óxido se quebre em pequenos pedaços abrasivos;</a:t>
            </a:r>
          </a:p>
          <a:p>
            <a:pPr algn="just"/>
            <a:endParaRPr lang="pt-BR" sz="3200" dirty="0"/>
          </a:p>
          <a:p>
            <a:pPr algn="just"/>
            <a:endParaRPr lang="pt-BR" sz="3200" dirty="0"/>
          </a:p>
        </p:txBody>
      </p:sp>
    </p:spTree>
    <p:extLst>
      <p:ext uri="{BB962C8B-B14F-4D97-AF65-F5344CB8AC3E}">
        <p14:creationId xmlns:p14="http://schemas.microsoft.com/office/powerpoint/2010/main" val="2709537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8150" y="336551"/>
            <a:ext cx="11250930" cy="935038"/>
          </a:xfrm>
        </p:spPr>
        <p:txBody>
          <a:bodyPr>
            <a:normAutofit/>
          </a:bodyPr>
          <a:lstStyle/>
          <a:p>
            <a:r>
              <a:rPr lang="pt-BR" dirty="0"/>
              <a:t>Materiais para engrenagens</a:t>
            </a:r>
          </a:p>
        </p:txBody>
      </p:sp>
      <p:sp>
        <p:nvSpPr>
          <p:cNvPr id="3" name="Espaço Reservado para Conteúdo 2"/>
          <p:cNvSpPr>
            <a:spLocks noGrp="1"/>
          </p:cNvSpPr>
          <p:nvPr>
            <p:ph idx="1"/>
          </p:nvPr>
        </p:nvSpPr>
        <p:spPr>
          <a:xfrm>
            <a:off x="617139" y="1527464"/>
            <a:ext cx="10825924" cy="4804063"/>
          </a:xfrm>
        </p:spPr>
        <p:txBody>
          <a:bodyPr>
            <a:normAutofit/>
          </a:bodyPr>
          <a:lstStyle/>
          <a:p>
            <a:pPr marL="0" indent="0" algn="just">
              <a:buNone/>
            </a:pPr>
            <a:r>
              <a:rPr lang="pt-BR" sz="3200" dirty="0"/>
              <a:t>Ligas de alumínio para engrenagens:</a:t>
            </a:r>
          </a:p>
          <a:p>
            <a:pPr algn="just"/>
            <a:r>
              <a:rPr lang="pt-BR" sz="3200" dirty="0"/>
              <a:t>Quando o 6061-T6 sofre tratamento de </a:t>
            </a:r>
            <a:r>
              <a:rPr lang="pt-BR" sz="3200" dirty="0" err="1"/>
              <a:t>anodização</a:t>
            </a:r>
            <a:r>
              <a:rPr lang="pt-BR" sz="3200" dirty="0"/>
              <a:t>, a superfície formada tem resistência ao desgaste maior que as superfícies de aço </a:t>
            </a:r>
            <a:r>
              <a:rPr lang="pt-BR" sz="3200" dirty="0" err="1"/>
              <a:t>cementadas</a:t>
            </a:r>
            <a:r>
              <a:rPr lang="pt-BR" sz="3200" dirty="0"/>
              <a:t>;</a:t>
            </a:r>
          </a:p>
          <a:p>
            <a:pPr algn="just"/>
            <a:r>
              <a:rPr lang="pt-BR" sz="3200" dirty="0"/>
              <a:t>A camada oxida é frágil mas completamente fixa ao material base, essas engrenagens não são aplicáveis com carregamentos extensos ou com choques pesados, mas quando se necessita de longa vida em médios carregamentos as engrenagens de alumínio de baixa inércia são mais resistentes ao desgaste que aços endurecidos.</a:t>
            </a:r>
          </a:p>
          <a:p>
            <a:pPr algn="just"/>
            <a:endParaRPr lang="pt-BR" sz="3200" dirty="0"/>
          </a:p>
          <a:p>
            <a:pPr algn="just"/>
            <a:endParaRPr lang="pt-BR" sz="3200" dirty="0"/>
          </a:p>
        </p:txBody>
      </p:sp>
    </p:spTree>
    <p:extLst>
      <p:ext uri="{BB962C8B-B14F-4D97-AF65-F5344CB8AC3E}">
        <p14:creationId xmlns:p14="http://schemas.microsoft.com/office/powerpoint/2010/main" val="486517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8150" y="336551"/>
            <a:ext cx="11250930" cy="935038"/>
          </a:xfrm>
        </p:spPr>
        <p:txBody>
          <a:bodyPr>
            <a:normAutofit/>
          </a:bodyPr>
          <a:lstStyle/>
          <a:p>
            <a:r>
              <a:rPr lang="pt-BR" dirty="0"/>
              <a:t>Materiais para engrenagens</a:t>
            </a:r>
          </a:p>
        </p:txBody>
      </p:sp>
      <p:sp>
        <p:nvSpPr>
          <p:cNvPr id="3" name="Espaço Reservado para Conteúdo 2"/>
          <p:cNvSpPr>
            <a:spLocks noGrp="1"/>
          </p:cNvSpPr>
          <p:nvPr>
            <p:ph idx="1"/>
          </p:nvPr>
        </p:nvSpPr>
        <p:spPr>
          <a:xfrm>
            <a:off x="617139" y="1271590"/>
            <a:ext cx="10825924" cy="5323174"/>
          </a:xfrm>
        </p:spPr>
        <p:txBody>
          <a:bodyPr>
            <a:normAutofit fontScale="92500"/>
          </a:bodyPr>
          <a:lstStyle/>
          <a:p>
            <a:pPr marL="0" indent="0" algn="just">
              <a:buNone/>
            </a:pPr>
            <a:r>
              <a:rPr lang="pt-BR" sz="3500" dirty="0"/>
              <a:t>Engrenagens não metálicas</a:t>
            </a:r>
            <a:r>
              <a:rPr lang="pt-BR" sz="3200" dirty="0"/>
              <a:t>:</a:t>
            </a:r>
          </a:p>
          <a:p>
            <a:pPr algn="just"/>
            <a:r>
              <a:rPr lang="pt-BR" sz="3000" dirty="0"/>
              <a:t>Engrenagens não-metálicas são bastante silenciosas mas são limitadas na capacidade de torque pelos materiais de baixa resistência. São muito empregados termoplásticos injetados como nylon e </a:t>
            </a:r>
            <a:r>
              <a:rPr lang="pt-BR" sz="3000" dirty="0" err="1"/>
              <a:t>poliacetal</a:t>
            </a:r>
            <a:r>
              <a:rPr lang="pt-BR" sz="3000" dirty="0"/>
              <a:t>, e às vezes preenchidas com inorgânicos como vidro ou silicato de magnésio.</a:t>
            </a:r>
          </a:p>
          <a:p>
            <a:pPr algn="just"/>
            <a:r>
              <a:rPr lang="pt-BR" sz="3000" dirty="0"/>
              <a:t>Teflon pode ser adicionado para reduzir o coeficiente de atrito.</a:t>
            </a:r>
          </a:p>
          <a:p>
            <a:pPr algn="just"/>
            <a:r>
              <a:rPr lang="pt-BR" sz="3000" dirty="0"/>
              <a:t>Lubrificantes secos como grafite e dissulfeto de molibdênio (MoS2) podem ser adicionados ao plástico para substituir lubrificantes líquidos.</a:t>
            </a:r>
          </a:p>
          <a:p>
            <a:pPr algn="just"/>
            <a:r>
              <a:rPr lang="pt-BR" sz="3000" dirty="0"/>
              <a:t>São utilizadas sobretudo para redução de ruído e é normal a utilização de coroas não-metálicas com pinhões de aço ou ferro fundido</a:t>
            </a:r>
          </a:p>
          <a:p>
            <a:pPr algn="just"/>
            <a:endParaRPr lang="pt-BR" sz="3200" dirty="0"/>
          </a:p>
          <a:p>
            <a:pPr algn="just"/>
            <a:endParaRPr lang="pt-BR" sz="3200" dirty="0"/>
          </a:p>
        </p:txBody>
      </p:sp>
    </p:spTree>
    <p:extLst>
      <p:ext uri="{BB962C8B-B14F-4D97-AF65-F5344CB8AC3E}">
        <p14:creationId xmlns:p14="http://schemas.microsoft.com/office/powerpoint/2010/main" val="2577403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Revisão para a prova</a:t>
            </a:r>
          </a:p>
        </p:txBody>
      </p:sp>
      <p:sp>
        <p:nvSpPr>
          <p:cNvPr id="3" name="Espaço Reservado para Conteúdo 2"/>
          <p:cNvSpPr>
            <a:spLocks noGrp="1"/>
          </p:cNvSpPr>
          <p:nvPr>
            <p:ph idx="1"/>
          </p:nvPr>
        </p:nvSpPr>
        <p:spPr>
          <a:xfrm>
            <a:off x="838199" y="1825625"/>
            <a:ext cx="10924309" cy="4644448"/>
          </a:xfrm>
        </p:spPr>
        <p:txBody>
          <a:bodyPr>
            <a:normAutofit lnSpcReduction="10000"/>
          </a:bodyPr>
          <a:lstStyle/>
          <a:p>
            <a:r>
              <a:rPr lang="pt-BR" dirty="0"/>
              <a:t>Exercício de calculo de tensões:</a:t>
            </a:r>
          </a:p>
          <a:p>
            <a:pPr lvl="1"/>
            <a:r>
              <a:rPr lang="pt-BR" dirty="0"/>
              <a:t>Para a transmissão a seguir:</a:t>
            </a:r>
          </a:p>
          <a:p>
            <a:pPr lvl="1"/>
            <a:r>
              <a:rPr lang="pt-BR" dirty="0"/>
              <a:t>m=2, </a:t>
            </a:r>
            <a:r>
              <a:rPr lang="pt-BR" dirty="0">
                <a:latin typeface="Symbol" panose="05050102010706020507" pitchFamily="18" charset="2"/>
              </a:rPr>
              <a:t>a</a:t>
            </a:r>
            <a:r>
              <a:rPr lang="pt-BR" dirty="0"/>
              <a:t>=20°, </a:t>
            </a:r>
            <a:r>
              <a:rPr lang="pt-BR" dirty="0">
                <a:latin typeface="Symbol" panose="05050102010706020507" pitchFamily="18" charset="2"/>
              </a:rPr>
              <a:t>b</a:t>
            </a:r>
            <a:r>
              <a:rPr lang="pt-BR" dirty="0"/>
              <a:t>=25° ,c = .167, i=3,4, b=32 mm z1: mínimo para não ter recorte por geração.</a:t>
            </a:r>
          </a:p>
          <a:p>
            <a:r>
              <a:rPr lang="pt-BR" dirty="0"/>
              <a:t>Determinar a tensão de contato considerando: </a:t>
            </a:r>
          </a:p>
          <a:p>
            <a:pPr lvl="2"/>
            <a:r>
              <a:rPr lang="pt-BR" dirty="0"/>
              <a:t>Potência a ser transmitida:  1 kW</a:t>
            </a:r>
          </a:p>
          <a:p>
            <a:pPr lvl="2"/>
            <a:r>
              <a:rPr lang="pt-BR" dirty="0"/>
              <a:t>Rotação: 3420 rpm</a:t>
            </a:r>
          </a:p>
          <a:p>
            <a:pPr lvl="2"/>
            <a:r>
              <a:rPr lang="pt-BR" dirty="0"/>
              <a:t>Engrenagens em aço: E=207 </a:t>
            </a:r>
            <a:r>
              <a:rPr lang="pt-BR" dirty="0" err="1"/>
              <a:t>Gpa</a:t>
            </a:r>
            <a:r>
              <a:rPr lang="pt-BR" dirty="0"/>
              <a:t> , </a:t>
            </a:r>
            <a:r>
              <a:rPr lang="pt-BR" dirty="0">
                <a:latin typeface="Symbol" panose="05050102010706020507" pitchFamily="18" charset="2"/>
              </a:rPr>
              <a:t>n</a:t>
            </a:r>
            <a:r>
              <a:rPr lang="pt-BR" dirty="0"/>
              <a:t>=0,29</a:t>
            </a:r>
          </a:p>
          <a:p>
            <a:pPr lvl="2"/>
            <a:r>
              <a:rPr lang="pt-BR" dirty="0"/>
              <a:t>Qualidade ISO 9</a:t>
            </a:r>
          </a:p>
          <a:p>
            <a:pPr lvl="2"/>
            <a:r>
              <a:rPr lang="pt-BR" dirty="0"/>
              <a:t>Dureza: pinhão: 360 HB coroa: 300 HB</a:t>
            </a:r>
          </a:p>
          <a:p>
            <a:pPr lvl="2"/>
            <a:r>
              <a:rPr lang="pt-BR" dirty="0"/>
              <a:t>Pinhão em balanço</a:t>
            </a:r>
          </a:p>
          <a:p>
            <a:pPr lvl="2"/>
            <a:r>
              <a:rPr lang="pt-BR" dirty="0"/>
              <a:t>Carga de médio impacto </a:t>
            </a:r>
          </a:p>
          <a:p>
            <a:r>
              <a:rPr lang="pt-BR" dirty="0"/>
              <a:t>Determinar a tensão de flexão no pé do dente.</a:t>
            </a:r>
          </a:p>
          <a:p>
            <a:pPr marL="0" indent="0">
              <a:buNone/>
            </a:pPr>
            <a:endParaRPr lang="pt-BR" dirty="0"/>
          </a:p>
        </p:txBody>
      </p:sp>
    </p:spTree>
    <p:extLst>
      <p:ext uri="{BB962C8B-B14F-4D97-AF65-F5344CB8AC3E}">
        <p14:creationId xmlns:p14="http://schemas.microsoft.com/office/powerpoint/2010/main" val="3430601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Assunto desta Aula</a:t>
            </a:r>
          </a:p>
        </p:txBody>
      </p:sp>
      <p:sp>
        <p:nvSpPr>
          <p:cNvPr id="3" name="Espaço Reservado para Conteúdo 2"/>
          <p:cNvSpPr>
            <a:spLocks noGrp="1"/>
          </p:cNvSpPr>
          <p:nvPr>
            <p:ph idx="1"/>
          </p:nvPr>
        </p:nvSpPr>
        <p:spPr>
          <a:xfrm>
            <a:off x="838200" y="1392236"/>
            <a:ext cx="10515600" cy="5313363"/>
          </a:xfrm>
        </p:spPr>
        <p:txBody>
          <a:bodyPr>
            <a:normAutofit/>
          </a:bodyPr>
          <a:lstStyle/>
          <a:p>
            <a:r>
              <a:rPr lang="pt-BR" dirty="0"/>
              <a:t>Errata nos exercícios resolvidos:</a:t>
            </a:r>
          </a:p>
          <a:p>
            <a:pPr lvl="1"/>
            <a:r>
              <a:rPr lang="pt-BR" dirty="0"/>
              <a:t>Quando não há deslocamento de perfil:</a:t>
            </a:r>
          </a:p>
          <a:p>
            <a:pPr lvl="1"/>
            <a:endParaRPr lang="pt-BR" dirty="0"/>
          </a:p>
          <a:p>
            <a:pPr lvl="1"/>
            <a:endParaRPr lang="pt-BR" dirty="0"/>
          </a:p>
          <a:p>
            <a:pPr lvl="1"/>
            <a:r>
              <a:rPr lang="pt-BR" dirty="0"/>
              <a:t>Quando há deslocamento de perfil:</a:t>
            </a:r>
          </a:p>
          <a:p>
            <a:r>
              <a:rPr lang="pt-BR" dirty="0"/>
              <a:t>Exemplos afetados:</a:t>
            </a:r>
          </a:p>
          <a:p>
            <a:pPr lvl="1"/>
            <a:r>
              <a:rPr lang="pt-BR" dirty="0"/>
              <a:t>Aula 7: Exercício</a:t>
            </a:r>
          </a:p>
          <a:p>
            <a:pPr lvl="1"/>
            <a:r>
              <a:rPr lang="pt-BR" dirty="0"/>
              <a:t>Aula 8: Aula de exercícios de dentes helicoidais</a:t>
            </a:r>
          </a:p>
          <a:p>
            <a:pPr lvl="1"/>
            <a:r>
              <a:rPr lang="pt-BR" dirty="0"/>
              <a:t>Aula 9: [ACADEMIC] </a:t>
            </a:r>
            <a:r>
              <a:rPr lang="pt-BR" dirty="0" err="1"/>
              <a:t>Mathcad</a:t>
            </a:r>
            <a:r>
              <a:rPr lang="pt-BR" dirty="0"/>
              <a:t> - Exemplo de cálculo de forças</a:t>
            </a:r>
          </a:p>
          <a:p>
            <a:pPr lvl="1"/>
            <a:r>
              <a:rPr lang="pt-BR" dirty="0"/>
              <a:t>Aula 10: [ACADEMIC] </a:t>
            </a:r>
            <a:r>
              <a:rPr lang="pt-BR" dirty="0" err="1"/>
              <a:t>Mathcad</a:t>
            </a:r>
            <a:r>
              <a:rPr lang="pt-BR" dirty="0"/>
              <a:t> - Exemplo de cálculo de tensão de contato</a:t>
            </a:r>
          </a:p>
          <a:p>
            <a:pPr lvl="1"/>
            <a:r>
              <a:rPr lang="pt-BR" dirty="0"/>
              <a:t>Aula 11: [ACADEMIC] </a:t>
            </a:r>
            <a:r>
              <a:rPr lang="pt-BR" dirty="0" err="1"/>
              <a:t>Mathcad</a:t>
            </a:r>
            <a:r>
              <a:rPr lang="pt-BR" dirty="0"/>
              <a:t> - Exemplo de cálculo de tensão de flexão</a:t>
            </a:r>
          </a:p>
          <a:p>
            <a:pPr lvl="1"/>
            <a:r>
              <a:rPr lang="pt-BR" dirty="0"/>
              <a:t>Aula 14: </a:t>
            </a:r>
            <a:r>
              <a:rPr lang="pt-BR" dirty="0" err="1"/>
              <a:t>Mathcad</a:t>
            </a:r>
            <a:r>
              <a:rPr lang="pt-BR" dirty="0"/>
              <a:t> - exercícios de dentes helicoidais prova</a:t>
            </a:r>
          </a:p>
          <a:p>
            <a:pPr lvl="1"/>
            <a:endParaRPr lang="pt-BR" dirty="0"/>
          </a:p>
          <a:p>
            <a:endParaRPr lang="pt-BR" dirty="0"/>
          </a:p>
          <a:p>
            <a:endParaRPr lang="pt-BR" dirty="0"/>
          </a:p>
          <a:p>
            <a:pPr marL="0" indent="0">
              <a:buNone/>
            </a:pPr>
            <a:endParaRPr lang="pt-BR" dirty="0"/>
          </a:p>
        </p:txBody>
      </p:sp>
      <p:pic>
        <p:nvPicPr>
          <p:cNvPr id="5" name="Imagem 4"/>
          <p:cNvPicPr>
            <a:picLocks noChangeAspect="1"/>
          </p:cNvPicPr>
          <p:nvPr/>
        </p:nvPicPr>
        <p:blipFill>
          <a:blip r:embed="rId2"/>
          <a:stretch>
            <a:fillRect/>
          </a:stretch>
        </p:blipFill>
        <p:spPr>
          <a:xfrm>
            <a:off x="8035636" y="2053503"/>
            <a:ext cx="2542309" cy="1019164"/>
          </a:xfrm>
          <a:prstGeom prst="rect">
            <a:avLst/>
          </a:prstGeom>
        </p:spPr>
      </p:pic>
      <p:pic>
        <p:nvPicPr>
          <p:cNvPr id="7" name="Imagem 6"/>
          <p:cNvPicPr>
            <a:picLocks noChangeAspect="1"/>
          </p:cNvPicPr>
          <p:nvPr/>
        </p:nvPicPr>
        <p:blipFill>
          <a:blip r:embed="rId3"/>
          <a:stretch>
            <a:fillRect/>
          </a:stretch>
        </p:blipFill>
        <p:spPr>
          <a:xfrm>
            <a:off x="8063345" y="3134519"/>
            <a:ext cx="2514600" cy="866775"/>
          </a:xfrm>
          <a:prstGeom prst="rect">
            <a:avLst/>
          </a:prstGeom>
        </p:spPr>
      </p:pic>
    </p:spTree>
    <p:extLst>
      <p:ext uri="{BB962C8B-B14F-4D97-AF65-F5344CB8AC3E}">
        <p14:creationId xmlns:p14="http://schemas.microsoft.com/office/powerpoint/2010/main" val="3023366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Assunto desta Aula</a:t>
            </a:r>
          </a:p>
        </p:txBody>
      </p:sp>
      <p:sp>
        <p:nvSpPr>
          <p:cNvPr id="3" name="Espaço Reservado para Conteúdo 2"/>
          <p:cNvSpPr>
            <a:spLocks noGrp="1"/>
          </p:cNvSpPr>
          <p:nvPr>
            <p:ph idx="1"/>
          </p:nvPr>
        </p:nvSpPr>
        <p:spPr/>
        <p:txBody>
          <a:bodyPr>
            <a:normAutofit/>
          </a:bodyPr>
          <a:lstStyle/>
          <a:p>
            <a:r>
              <a:rPr lang="pt-BR" dirty="0"/>
              <a:t>Materiais para engrenagens - Ferros fundidos e não ferrosos:</a:t>
            </a:r>
          </a:p>
          <a:p>
            <a:pPr lvl="1"/>
            <a:endParaRPr lang="pt-BR" dirty="0"/>
          </a:p>
          <a:p>
            <a:endParaRPr lang="pt-BR" dirty="0"/>
          </a:p>
          <a:p>
            <a:endParaRPr lang="pt-BR" dirty="0"/>
          </a:p>
          <a:p>
            <a:pPr marL="0" indent="0">
              <a:buNone/>
            </a:pPr>
            <a:endParaRPr lang="pt-BR" dirty="0"/>
          </a:p>
          <a:p>
            <a:pPr marL="0" indent="0">
              <a:buNone/>
            </a:pPr>
            <a:r>
              <a:rPr lang="pt-BR" dirty="0"/>
              <a:t>Esta nota de aula foi baseada no capítulo 10 da apostila de Elementos de máquinas II – EMC 5332 – da graduação em Eng. Mecânica da UFSC,</a:t>
            </a:r>
          </a:p>
          <a:p>
            <a:pPr marL="0" indent="0">
              <a:buNone/>
            </a:pPr>
            <a:r>
              <a:rPr lang="pt-BR" dirty="0"/>
              <a:t>Elaborada pelo professor </a:t>
            </a:r>
            <a:r>
              <a:rPr lang="pt-BR" dirty="0" err="1"/>
              <a:t>Acires</a:t>
            </a:r>
            <a:r>
              <a:rPr lang="pt-BR" dirty="0"/>
              <a:t> Dias</a:t>
            </a:r>
          </a:p>
        </p:txBody>
      </p:sp>
    </p:spTree>
    <p:extLst>
      <p:ext uri="{BB962C8B-B14F-4D97-AF65-F5344CB8AC3E}">
        <p14:creationId xmlns:p14="http://schemas.microsoft.com/office/powerpoint/2010/main" val="2275742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8150" y="336551"/>
            <a:ext cx="11250930" cy="935038"/>
          </a:xfrm>
        </p:spPr>
        <p:txBody>
          <a:bodyPr>
            <a:normAutofit/>
          </a:bodyPr>
          <a:lstStyle/>
          <a:p>
            <a:r>
              <a:rPr lang="pt-BR" dirty="0"/>
              <a:t>Materiais para engrenagens</a:t>
            </a:r>
          </a:p>
        </p:txBody>
      </p:sp>
      <p:sp>
        <p:nvSpPr>
          <p:cNvPr id="3" name="Espaço Reservado para Conteúdo 2"/>
          <p:cNvSpPr>
            <a:spLocks noGrp="1"/>
          </p:cNvSpPr>
          <p:nvPr>
            <p:ph idx="1"/>
          </p:nvPr>
        </p:nvSpPr>
        <p:spPr>
          <a:xfrm>
            <a:off x="617139" y="1527464"/>
            <a:ext cx="10825924" cy="4405745"/>
          </a:xfrm>
        </p:spPr>
        <p:txBody>
          <a:bodyPr>
            <a:normAutofit/>
          </a:bodyPr>
          <a:lstStyle/>
          <a:p>
            <a:pPr marL="0" indent="0" algn="just">
              <a:buNone/>
            </a:pPr>
            <a:r>
              <a:rPr lang="pt-BR" sz="3200" dirty="0"/>
              <a:t>Ferros Fundidos - Vantagens:</a:t>
            </a:r>
          </a:p>
          <a:p>
            <a:pPr marL="809625" indent="-457200" algn="just"/>
            <a:r>
              <a:rPr lang="pt-BR" sz="3200" dirty="0"/>
              <a:t>Podem ser usados ferros fundidos cinzentos, nodulares ou maleáveis. Ferros fundidos têm as vantagens de baixo custo, fácil usinagem, alta resistência à abrasão, e amortecimento interno (devido às inclusões de grafite), o que faz as engrenagens mais silenciosas que as engrenagens de aço.</a:t>
            </a:r>
          </a:p>
        </p:txBody>
      </p:sp>
    </p:spTree>
    <p:extLst>
      <p:ext uri="{BB962C8B-B14F-4D97-AF65-F5344CB8AC3E}">
        <p14:creationId xmlns:p14="http://schemas.microsoft.com/office/powerpoint/2010/main" val="993477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8150" y="336551"/>
            <a:ext cx="11250930" cy="935038"/>
          </a:xfrm>
        </p:spPr>
        <p:txBody>
          <a:bodyPr>
            <a:normAutofit/>
          </a:bodyPr>
          <a:lstStyle/>
          <a:p>
            <a:r>
              <a:rPr lang="pt-BR" dirty="0"/>
              <a:t>Materiais para engrenagens</a:t>
            </a:r>
          </a:p>
        </p:txBody>
      </p:sp>
      <p:sp>
        <p:nvSpPr>
          <p:cNvPr id="3" name="Espaço Reservado para Conteúdo 2"/>
          <p:cNvSpPr>
            <a:spLocks noGrp="1"/>
          </p:cNvSpPr>
          <p:nvPr>
            <p:ph idx="1"/>
          </p:nvPr>
        </p:nvSpPr>
        <p:spPr>
          <a:xfrm>
            <a:off x="617139" y="1527464"/>
            <a:ext cx="10825924" cy="4405745"/>
          </a:xfrm>
        </p:spPr>
        <p:txBody>
          <a:bodyPr>
            <a:normAutofit/>
          </a:bodyPr>
          <a:lstStyle/>
          <a:p>
            <a:pPr marL="0" indent="0" algn="just">
              <a:buNone/>
            </a:pPr>
            <a:r>
              <a:rPr lang="pt-BR" sz="3200" dirty="0"/>
              <a:t>Ferros Fundidos - Vantagens:</a:t>
            </a:r>
          </a:p>
          <a:p>
            <a:pPr marL="809625" indent="-457200" algn="just"/>
            <a:r>
              <a:rPr lang="pt-BR" sz="3200" dirty="0"/>
              <a:t>Ainda utilizadas modernamente em engrenagens de grandes dimensões e onde não se utilizam caixas protetoras contra poeira, pela resistência à ação abrasiva, sua sensibilidade a inadequações de lubrificação é também menor que a dos aços.</a:t>
            </a:r>
          </a:p>
        </p:txBody>
      </p:sp>
    </p:spTree>
    <p:extLst>
      <p:ext uri="{BB962C8B-B14F-4D97-AF65-F5344CB8AC3E}">
        <p14:creationId xmlns:p14="http://schemas.microsoft.com/office/powerpoint/2010/main" val="3071176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8150" y="336551"/>
            <a:ext cx="11250930" cy="935038"/>
          </a:xfrm>
        </p:spPr>
        <p:txBody>
          <a:bodyPr>
            <a:normAutofit/>
          </a:bodyPr>
          <a:lstStyle/>
          <a:p>
            <a:r>
              <a:rPr lang="pt-BR" dirty="0"/>
              <a:t>Materiais para engrenagens</a:t>
            </a:r>
          </a:p>
        </p:txBody>
      </p:sp>
      <p:sp>
        <p:nvSpPr>
          <p:cNvPr id="3" name="Espaço Reservado para Conteúdo 2"/>
          <p:cNvSpPr>
            <a:spLocks noGrp="1"/>
          </p:cNvSpPr>
          <p:nvPr>
            <p:ph idx="1"/>
          </p:nvPr>
        </p:nvSpPr>
        <p:spPr>
          <a:xfrm>
            <a:off x="617139" y="1527464"/>
            <a:ext cx="10825924" cy="4405745"/>
          </a:xfrm>
        </p:spPr>
        <p:txBody>
          <a:bodyPr>
            <a:normAutofit/>
          </a:bodyPr>
          <a:lstStyle/>
          <a:p>
            <a:pPr marL="0" indent="0" algn="just">
              <a:buNone/>
            </a:pPr>
            <a:r>
              <a:rPr lang="pt-BR" sz="3200" dirty="0"/>
              <a:t>Ferros Fundidos - Desvantagens:</a:t>
            </a:r>
          </a:p>
          <a:p>
            <a:pPr marL="809625" indent="-457200" algn="just"/>
            <a:r>
              <a:rPr lang="pt-BR" sz="3200" dirty="0"/>
              <a:t>A velocidade de rotação das mesmas é normalmente baixa;</a:t>
            </a:r>
          </a:p>
          <a:p>
            <a:pPr marL="809625" indent="-457200" algn="just"/>
            <a:r>
              <a:rPr lang="pt-BR" sz="3200" dirty="0"/>
              <a:t>Devido à menor elasticidade do ferro fundido, e sua menor resistência, são necessários dentes de largura maior que os dentes de engrenagens de aço para obter a mesma resistência à flexão;</a:t>
            </a:r>
          </a:p>
          <a:p>
            <a:pPr marL="809625" indent="-457200" algn="just"/>
            <a:r>
              <a:rPr lang="pt-BR" sz="3200" dirty="0"/>
              <a:t>As engrenagens desse material não devem ter a relação largura/módulo muito elevada;</a:t>
            </a:r>
          </a:p>
        </p:txBody>
      </p:sp>
    </p:spTree>
    <p:extLst>
      <p:ext uri="{BB962C8B-B14F-4D97-AF65-F5344CB8AC3E}">
        <p14:creationId xmlns:p14="http://schemas.microsoft.com/office/powerpoint/2010/main" val="1128229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8150" y="336551"/>
            <a:ext cx="11250930" cy="935038"/>
          </a:xfrm>
        </p:spPr>
        <p:txBody>
          <a:bodyPr>
            <a:normAutofit/>
          </a:bodyPr>
          <a:lstStyle/>
          <a:p>
            <a:r>
              <a:rPr lang="pt-BR" dirty="0"/>
              <a:t>Materiais para engrenagens</a:t>
            </a:r>
          </a:p>
        </p:txBody>
      </p:sp>
      <p:sp>
        <p:nvSpPr>
          <p:cNvPr id="3" name="Espaço Reservado para Conteúdo 2"/>
          <p:cNvSpPr>
            <a:spLocks noGrp="1"/>
          </p:cNvSpPr>
          <p:nvPr>
            <p:ph idx="1"/>
          </p:nvPr>
        </p:nvSpPr>
        <p:spPr>
          <a:xfrm>
            <a:off x="617139" y="1527464"/>
            <a:ext cx="10825924" cy="4405745"/>
          </a:xfrm>
        </p:spPr>
        <p:txBody>
          <a:bodyPr>
            <a:normAutofit lnSpcReduction="10000"/>
          </a:bodyPr>
          <a:lstStyle/>
          <a:p>
            <a:pPr marL="0" indent="0" algn="just">
              <a:buNone/>
            </a:pPr>
            <a:r>
              <a:rPr lang="pt-BR" sz="3200" dirty="0"/>
              <a:t>Ferros Fundidos - Desvantagens:</a:t>
            </a:r>
          </a:p>
          <a:p>
            <a:pPr marL="809625" indent="-457200" algn="just"/>
            <a:r>
              <a:rPr lang="pt-BR" sz="3200" dirty="0"/>
              <a:t>A capacidade de carga da superfície dos dentes está em torno de três-quartos da capacidade de carga de engrenagens de aço de mesmo diâmetro primitivo e mesma largura de face;</a:t>
            </a:r>
          </a:p>
          <a:p>
            <a:pPr marL="809625" indent="-457200" algn="just"/>
            <a:r>
              <a:rPr lang="pt-BR" sz="3200" dirty="0"/>
              <a:t>A resistência à flexão é aproximadamente um-terço das engrenagens de aço para o mesmo módulo;</a:t>
            </a:r>
          </a:p>
          <a:p>
            <a:pPr marL="809625" indent="-457200" algn="just"/>
            <a:r>
              <a:rPr lang="pt-BR" sz="3200" dirty="0"/>
              <a:t>Ferro fundido cinzento tem baixa resistência ao impacto e não deve ser aplicado em engrenagens com cargas severas de choques.</a:t>
            </a:r>
          </a:p>
        </p:txBody>
      </p:sp>
    </p:spTree>
    <p:extLst>
      <p:ext uri="{BB962C8B-B14F-4D97-AF65-F5344CB8AC3E}">
        <p14:creationId xmlns:p14="http://schemas.microsoft.com/office/powerpoint/2010/main" val="2453608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8150" y="336551"/>
            <a:ext cx="11250930" cy="935038"/>
          </a:xfrm>
        </p:spPr>
        <p:txBody>
          <a:bodyPr>
            <a:normAutofit/>
          </a:bodyPr>
          <a:lstStyle/>
          <a:p>
            <a:r>
              <a:rPr lang="pt-BR" dirty="0"/>
              <a:t>Materiais para engrenagens</a:t>
            </a:r>
          </a:p>
        </p:txBody>
      </p:sp>
      <p:sp>
        <p:nvSpPr>
          <p:cNvPr id="3" name="Espaço Reservado para Conteúdo 2"/>
          <p:cNvSpPr>
            <a:spLocks noGrp="1"/>
          </p:cNvSpPr>
          <p:nvPr>
            <p:ph idx="1"/>
          </p:nvPr>
        </p:nvSpPr>
        <p:spPr>
          <a:xfrm>
            <a:off x="617139" y="1527464"/>
            <a:ext cx="10825924" cy="689263"/>
          </a:xfrm>
        </p:spPr>
        <p:txBody>
          <a:bodyPr>
            <a:normAutofit/>
          </a:bodyPr>
          <a:lstStyle/>
          <a:p>
            <a:pPr marL="0" indent="0" algn="just">
              <a:buNone/>
            </a:pPr>
            <a:r>
              <a:rPr lang="pt-BR" sz="3200" dirty="0"/>
              <a:t>Ferros Fundidos cinzentos, classe padronizadas na AGMA:</a:t>
            </a:r>
          </a:p>
        </p:txBody>
      </p:sp>
      <p:graphicFrame>
        <p:nvGraphicFramePr>
          <p:cNvPr id="4" name="Objeto 3"/>
          <p:cNvGraphicFramePr>
            <a:graphicFrameLocks noChangeAspect="1"/>
          </p:cNvGraphicFramePr>
          <p:nvPr>
            <p:extLst>
              <p:ext uri="{D42A27DB-BD31-4B8C-83A1-F6EECF244321}">
                <p14:modId xmlns:p14="http://schemas.microsoft.com/office/powerpoint/2010/main" val="529052788"/>
              </p:ext>
            </p:extLst>
          </p:nvPr>
        </p:nvGraphicFramePr>
        <p:xfrm>
          <a:off x="515116" y="2712171"/>
          <a:ext cx="11173964" cy="3898184"/>
        </p:xfrm>
        <a:graphic>
          <a:graphicData uri="http://schemas.openxmlformats.org/presentationml/2006/ole">
            <mc:AlternateContent xmlns:mc="http://schemas.openxmlformats.org/markup-compatibility/2006">
              <mc:Choice xmlns:v="urn:schemas-microsoft-com:vml" Requires="v">
                <p:oleObj spid="_x0000_s3078" name="Worksheet" r:id="rId3" imgW="4259672" imgH="1485864" progId="Excel.Sheet.12">
                  <p:embed/>
                </p:oleObj>
              </mc:Choice>
              <mc:Fallback>
                <p:oleObj name="Worksheet" r:id="rId3" imgW="4259672" imgH="1485864" progId="Excel.Sheet.12">
                  <p:embed/>
                  <p:pic>
                    <p:nvPicPr>
                      <p:cNvPr id="0" name=""/>
                      <p:cNvPicPr/>
                      <p:nvPr/>
                    </p:nvPicPr>
                    <p:blipFill>
                      <a:blip r:embed="rId4"/>
                      <a:stretch>
                        <a:fillRect/>
                      </a:stretch>
                    </p:blipFill>
                    <p:spPr>
                      <a:xfrm>
                        <a:off x="515116" y="2712171"/>
                        <a:ext cx="11173964" cy="3898184"/>
                      </a:xfrm>
                      <a:prstGeom prst="rect">
                        <a:avLst/>
                      </a:prstGeom>
                    </p:spPr>
                  </p:pic>
                </p:oleObj>
              </mc:Fallback>
            </mc:AlternateContent>
          </a:graphicData>
        </a:graphic>
      </p:graphicFrame>
    </p:spTree>
    <p:extLst>
      <p:ext uri="{BB962C8B-B14F-4D97-AF65-F5344CB8AC3E}">
        <p14:creationId xmlns:p14="http://schemas.microsoft.com/office/powerpoint/2010/main" val="296753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8150" y="336551"/>
            <a:ext cx="11250930" cy="935038"/>
          </a:xfrm>
        </p:spPr>
        <p:txBody>
          <a:bodyPr>
            <a:normAutofit/>
          </a:bodyPr>
          <a:lstStyle/>
          <a:p>
            <a:r>
              <a:rPr lang="pt-BR" dirty="0"/>
              <a:t>Materiais para engrenagens</a:t>
            </a:r>
          </a:p>
        </p:txBody>
      </p:sp>
      <p:sp>
        <p:nvSpPr>
          <p:cNvPr id="3" name="Espaço Reservado para Conteúdo 2"/>
          <p:cNvSpPr>
            <a:spLocks noGrp="1"/>
          </p:cNvSpPr>
          <p:nvPr>
            <p:ph idx="1"/>
          </p:nvPr>
        </p:nvSpPr>
        <p:spPr>
          <a:xfrm>
            <a:off x="617139" y="1527464"/>
            <a:ext cx="10825924" cy="3820391"/>
          </a:xfrm>
        </p:spPr>
        <p:txBody>
          <a:bodyPr>
            <a:normAutofit fontScale="92500"/>
          </a:bodyPr>
          <a:lstStyle/>
          <a:p>
            <a:pPr marL="0" indent="0" algn="just">
              <a:buNone/>
            </a:pPr>
            <a:r>
              <a:rPr lang="pt-BR" sz="3200" dirty="0"/>
              <a:t>Ferro Fundido Nodular:</a:t>
            </a:r>
          </a:p>
          <a:p>
            <a:pPr algn="just"/>
            <a:r>
              <a:rPr lang="pt-BR" sz="3200" dirty="0"/>
              <a:t>O ferro fundido nodular pode substituir em muitos casos as engrenagens grandes de aço, mesmo em redutores fechados, este tem limite de resistência maior que o ferro fundido cinzento e ainda retém as outras vantagens de resistência à abrasão, usinagem, e amortecimento interno, no entanto é mais caro.</a:t>
            </a:r>
          </a:p>
          <a:p>
            <a:pPr algn="just"/>
            <a:r>
              <a:rPr lang="pt-BR" sz="3200" dirty="0"/>
              <a:t>É comum se usar a combinação de aço no elemento mais solicitado, isto é, no pinhão, e ferro fundido na coroa.</a:t>
            </a:r>
          </a:p>
        </p:txBody>
      </p:sp>
    </p:spTree>
    <p:extLst>
      <p:ext uri="{BB962C8B-B14F-4D97-AF65-F5344CB8AC3E}">
        <p14:creationId xmlns:p14="http://schemas.microsoft.com/office/powerpoint/2010/main" val="2482818082"/>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12700">
          <a:solidFill>
            <a:schemeClr val="tx1"/>
          </a:solidFill>
          <a:headEnd type="none" w="med" len="med"/>
          <a:tailEnd type="triangle" w="med" len="med"/>
        </a:ln>
      </a:spPr>
      <a:bodyPr lIns="18000" tIns="10800" rIns="18000" bIns="10800" rtlCol="0" anchor="ctr"/>
      <a:lstStyle>
        <a:defPPr algn="ctr">
          <a:defRPr sz="2400" dirty="0" smtClean="0"/>
        </a:defPPr>
      </a:lstStyle>
      <a:style>
        <a:lnRef idx="2">
          <a:schemeClr val="accent6"/>
        </a:lnRef>
        <a:fillRef idx="1">
          <a:schemeClr val="lt1"/>
        </a:fillRef>
        <a:effectRef idx="0">
          <a:schemeClr val="accent6"/>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4337</TotalTime>
  <Words>1282</Words>
  <Application>Microsoft Office PowerPoint</Application>
  <PresentationFormat>Widescreen</PresentationFormat>
  <Paragraphs>102</Paragraphs>
  <Slides>18</Slides>
  <Notes>1</Notes>
  <HiddenSlides>0</HiddenSlides>
  <MMClips>0</MMClips>
  <ScaleCrop>false</ScaleCrop>
  <HeadingPairs>
    <vt:vector size="8" baseType="variant">
      <vt:variant>
        <vt:lpstr>Fontes usadas</vt:lpstr>
      </vt:variant>
      <vt:variant>
        <vt:i4>4</vt:i4>
      </vt:variant>
      <vt:variant>
        <vt:lpstr>Tema</vt:lpstr>
      </vt:variant>
      <vt:variant>
        <vt:i4>1</vt:i4>
      </vt:variant>
      <vt:variant>
        <vt:lpstr>Servidores OLE inseridos</vt:lpstr>
      </vt:variant>
      <vt:variant>
        <vt:i4>1</vt:i4>
      </vt:variant>
      <vt:variant>
        <vt:lpstr>Títulos de slides</vt:lpstr>
      </vt:variant>
      <vt:variant>
        <vt:i4>18</vt:i4>
      </vt:variant>
    </vt:vector>
  </HeadingPairs>
  <TitlesOfParts>
    <vt:vector size="24" baseType="lpstr">
      <vt:lpstr>Arial</vt:lpstr>
      <vt:lpstr>Calibri</vt:lpstr>
      <vt:lpstr>Calibri Light</vt:lpstr>
      <vt:lpstr>Symbol</vt:lpstr>
      <vt:lpstr>Tema do Office</vt:lpstr>
      <vt:lpstr>Worksheet</vt:lpstr>
      <vt:lpstr>Elementos de máquinas II</vt:lpstr>
      <vt:lpstr>Assunto desta Aula</vt:lpstr>
      <vt:lpstr>Assunto desta Aula</vt:lpstr>
      <vt:lpstr>Materiais para engrenagens</vt:lpstr>
      <vt:lpstr>Materiais para engrenagens</vt:lpstr>
      <vt:lpstr>Materiais para engrenagens</vt:lpstr>
      <vt:lpstr>Materiais para engrenagens</vt:lpstr>
      <vt:lpstr>Materiais para engrenagens</vt:lpstr>
      <vt:lpstr>Materiais para engrenagens</vt:lpstr>
      <vt:lpstr>Materiais para engrenagens</vt:lpstr>
      <vt:lpstr>Materiais para engrenagens</vt:lpstr>
      <vt:lpstr>Materiais para engrenagens</vt:lpstr>
      <vt:lpstr>Materiais para engrenagens</vt:lpstr>
      <vt:lpstr>Materiais para engrenagens</vt:lpstr>
      <vt:lpstr>Materiais para engrenagens</vt:lpstr>
      <vt:lpstr>Materiais para engrenagens</vt:lpstr>
      <vt:lpstr>Materiais para engrenagens</vt:lpstr>
      <vt:lpstr>Revisão para a prova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Elementos de máquinas II</dc:title>
  <dc:creator>Walter Kapp</dc:creator>
  <cp:lastModifiedBy>Walter Kapp</cp:lastModifiedBy>
  <cp:revision>233</cp:revision>
  <dcterms:created xsi:type="dcterms:W3CDTF">2017-03-12T19:34:31Z</dcterms:created>
  <dcterms:modified xsi:type="dcterms:W3CDTF">2017-05-04T17:49:23Z</dcterms:modified>
</cp:coreProperties>
</file>