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329" r:id="rId4"/>
    <p:sldId id="408" r:id="rId5"/>
    <p:sldId id="409" r:id="rId6"/>
    <p:sldId id="410" r:id="rId7"/>
    <p:sldId id="411" r:id="rId8"/>
    <p:sldId id="412" r:id="rId9"/>
    <p:sldId id="413" r:id="rId10"/>
    <p:sldId id="414" r:id="rId11"/>
    <p:sldId id="415" r:id="rId12"/>
    <p:sldId id="416" r:id="rId13"/>
    <p:sldId id="417" r:id="rId14"/>
    <p:sldId id="418" r:id="rId15"/>
    <p:sldId id="419" r:id="rId16"/>
    <p:sldId id="421" r:id="rId17"/>
    <p:sldId id="422" r:id="rId18"/>
    <p:sldId id="423" r:id="rId19"/>
    <p:sldId id="424" r:id="rId20"/>
    <p:sldId id="425" r:id="rId21"/>
    <p:sldId id="426" r:id="rId22"/>
    <p:sldId id="427" r:id="rId23"/>
    <p:sldId id="429" r:id="rId24"/>
    <p:sldId id="420" r:id="rId25"/>
    <p:sldId id="428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2" autoAdjust="0"/>
    <p:restoredTop sz="95371" autoAdjust="0"/>
  </p:normalViewPr>
  <p:slideViewPr>
    <p:cSldViewPr snapToGrid="0">
      <p:cViewPr varScale="1">
        <p:scale>
          <a:sx n="55" d="100"/>
          <a:sy n="55" d="100"/>
        </p:scale>
        <p:origin x="33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A11D7-46E4-455D-8D17-140426A92DE5}" type="datetimeFigureOut">
              <a:rPr lang="pt-BR" smtClean="0"/>
              <a:t>04/05/2017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2CD36-DAE5-42EB-87C8-2C62315406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941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2CD36-DAE5-42EB-87C8-2C623154064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2553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04/05/2017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1200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04/05/2017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796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04/05/2017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53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04/05/2017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251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04/05/2017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604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04/05/2017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8834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04/05/2017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3466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04/05/2017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005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04/05/2017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7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04/05/2017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79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04/05/2017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882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29B67-D3B6-420B-BB6F-D6271EBD5255}" type="datetimeFigureOut">
              <a:rPr lang="pt-BR" smtClean="0"/>
              <a:t>04/05/2017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592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Elementos de máquinas II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Aula 14 – Materiais para engrenagens</a:t>
            </a:r>
          </a:p>
          <a:p>
            <a:r>
              <a:rPr lang="pt-BR" dirty="0"/>
              <a:t>Prof. Walter </a:t>
            </a:r>
            <a:r>
              <a:rPr lang="pt-BR" dirty="0" err="1"/>
              <a:t>Antonio</a:t>
            </a:r>
            <a:r>
              <a:rPr lang="pt-BR" dirty="0"/>
              <a:t> Kapp, Dr. Eng.</a:t>
            </a:r>
          </a:p>
        </p:txBody>
      </p:sp>
    </p:spTree>
    <p:extLst>
      <p:ext uri="{BB962C8B-B14F-4D97-AF65-F5344CB8AC3E}">
        <p14:creationId xmlns:p14="http://schemas.microsoft.com/office/powerpoint/2010/main" val="1743594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636" y="208614"/>
            <a:ext cx="11250930" cy="467519"/>
          </a:xfrm>
        </p:spPr>
        <p:txBody>
          <a:bodyPr>
            <a:normAutofit fontScale="90000"/>
          </a:bodyPr>
          <a:lstStyle/>
          <a:p>
            <a:r>
              <a:rPr lang="pt-BR" dirty="0"/>
              <a:t>Materiais para engrenagens 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4636" y="1527464"/>
            <a:ext cx="11454855" cy="5011881"/>
          </a:xfrm>
        </p:spPr>
        <p:txBody>
          <a:bodyPr>
            <a:normAutofit/>
          </a:bodyPr>
          <a:lstStyle/>
          <a:p>
            <a:pPr marL="457200" indent="-457200" algn="just"/>
            <a:r>
              <a:rPr lang="pt-BR" sz="3600" dirty="0"/>
              <a:t>Engrenagens de Aço:</a:t>
            </a:r>
          </a:p>
          <a:p>
            <a:pPr marL="906463" lvl="1" indent="-449263" algn="just"/>
            <a:r>
              <a:rPr lang="pt-BR" sz="3200" dirty="0"/>
              <a:t>Engrenagens usinadas após o tratamento térmico</a:t>
            </a:r>
          </a:p>
          <a:p>
            <a:pPr marL="1371600" lvl="3" indent="0" algn="just">
              <a:buNone/>
            </a:pPr>
            <a:r>
              <a:rPr lang="pt-BR" sz="2400" dirty="0"/>
              <a:t>Evita a distorção de forma pelo Tratamento térmico;</a:t>
            </a:r>
          </a:p>
          <a:p>
            <a:pPr marL="1371600" lvl="3" indent="0" algn="just">
              <a:buNone/>
            </a:pPr>
            <a:r>
              <a:rPr lang="pt-BR" sz="2400" dirty="0"/>
              <a:t>Limite de 350 HB;</a:t>
            </a:r>
          </a:p>
          <a:p>
            <a:pPr marL="1371600" lvl="3" indent="0" algn="just">
              <a:buNone/>
            </a:pPr>
            <a:r>
              <a:rPr lang="pt-BR" sz="2400" dirty="0"/>
              <a:t>Pinhão de 250-350 HB;</a:t>
            </a:r>
          </a:p>
          <a:p>
            <a:pPr marL="1371600" lvl="3" indent="0" algn="just">
              <a:buNone/>
            </a:pPr>
            <a:r>
              <a:rPr lang="pt-BR" sz="2400" dirty="0"/>
              <a:t>Coroa de 50 a 20 HB menos que o pinhão, tipicamente na faixa de 200-280 HB;</a:t>
            </a:r>
          </a:p>
          <a:p>
            <a:pPr marL="1371600" lvl="3" indent="0" algn="just">
              <a:buNone/>
            </a:pPr>
            <a:r>
              <a:rPr lang="pt-BR" sz="2400" dirty="0"/>
              <a:t>Aços Carbono de médio carbono entre 0,4% e 0,5% ou aços liga para beneficiamento;</a:t>
            </a:r>
          </a:p>
          <a:p>
            <a:pPr marL="1371600" lvl="3" indent="0" algn="just">
              <a:buNone/>
            </a:pPr>
            <a:r>
              <a:rPr lang="pt-BR" sz="2400" dirty="0"/>
              <a:t>Aços de melhor </a:t>
            </a:r>
            <a:r>
              <a:rPr lang="pt-BR" sz="2400" dirty="0" err="1"/>
              <a:t>temperabilidade</a:t>
            </a:r>
            <a:r>
              <a:rPr lang="pt-BR" sz="2400" dirty="0"/>
              <a:t> para peças grandes;</a:t>
            </a:r>
          </a:p>
          <a:p>
            <a:pPr marL="1371600" lvl="3" indent="0" algn="just">
              <a:buNone/>
            </a:pPr>
            <a:r>
              <a:rPr lang="pt-BR" sz="2400" dirty="0"/>
              <a:t>Revenido em alta temperatura para a dureza ficar abaixo de 350 HB.</a:t>
            </a:r>
          </a:p>
        </p:txBody>
      </p:sp>
    </p:spTree>
    <p:extLst>
      <p:ext uri="{BB962C8B-B14F-4D97-AF65-F5344CB8AC3E}">
        <p14:creationId xmlns:p14="http://schemas.microsoft.com/office/powerpoint/2010/main" val="1547013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636" y="208614"/>
            <a:ext cx="11250930" cy="467519"/>
          </a:xfrm>
        </p:spPr>
        <p:txBody>
          <a:bodyPr>
            <a:normAutofit fontScale="90000"/>
          </a:bodyPr>
          <a:lstStyle/>
          <a:p>
            <a:r>
              <a:rPr lang="pt-BR" dirty="0"/>
              <a:t>Materiais para engrenagens 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4636" y="1527464"/>
            <a:ext cx="11454855" cy="5011881"/>
          </a:xfrm>
        </p:spPr>
        <p:txBody>
          <a:bodyPr>
            <a:normAutofit/>
          </a:bodyPr>
          <a:lstStyle/>
          <a:p>
            <a:pPr marL="457200" indent="-457200" algn="just"/>
            <a:r>
              <a:rPr lang="pt-BR" sz="3600" dirty="0"/>
              <a:t>Engrenagens de Aço:</a:t>
            </a:r>
          </a:p>
          <a:p>
            <a:pPr marL="906463" lvl="1" indent="-449263" algn="just"/>
            <a:r>
              <a:rPr lang="pt-BR" sz="3200" dirty="0"/>
              <a:t>Engrenagens usinadas antes do tratamento térmico</a:t>
            </a:r>
          </a:p>
          <a:p>
            <a:pPr marL="1371600" lvl="3" indent="0" algn="just">
              <a:buNone/>
            </a:pPr>
            <a:r>
              <a:rPr lang="pt-BR" sz="2400" dirty="0"/>
              <a:t>Tem alguma distorção de forma pelo Tratamento térmico posterior;</a:t>
            </a:r>
          </a:p>
          <a:p>
            <a:pPr marL="1371600" lvl="3" indent="0" algn="just">
              <a:buNone/>
            </a:pPr>
            <a:r>
              <a:rPr lang="pt-BR" sz="2400" dirty="0"/>
              <a:t>Dureza pode chegar até 525 HB, (53 HRC) nos aços carbono com têmpera por indução</a:t>
            </a:r>
          </a:p>
          <a:p>
            <a:pPr marL="1371600" lvl="3" indent="0" algn="just">
              <a:buNone/>
            </a:pPr>
            <a:r>
              <a:rPr lang="pt-BR" sz="2400" dirty="0"/>
              <a:t>Dureza pode chegar até 595 HB, (57 HRC) nos aços liga com têmpera por indução</a:t>
            </a:r>
          </a:p>
          <a:p>
            <a:pPr marL="1371600" lvl="3" indent="0" algn="just">
              <a:buNone/>
            </a:pPr>
            <a:r>
              <a:rPr lang="pt-BR" sz="2400" dirty="0"/>
              <a:t>Dureza pode chegar até 670 HB, (60 HRC) nos aços liga com cementação</a:t>
            </a:r>
          </a:p>
          <a:p>
            <a:pPr marL="1371600" lvl="3" indent="0" algn="just">
              <a:buNone/>
            </a:pPr>
            <a:r>
              <a:rPr lang="pt-BR" sz="2400" dirty="0"/>
              <a:t>Dureza pode chegar até 700 HB, (63 HRC) nos aços carbono com </a:t>
            </a:r>
            <a:r>
              <a:rPr lang="pt-BR" sz="2400" dirty="0" err="1"/>
              <a:t>nitretação</a:t>
            </a:r>
            <a:r>
              <a:rPr lang="pt-BR" sz="24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07722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636" y="208614"/>
            <a:ext cx="11250930" cy="467519"/>
          </a:xfrm>
        </p:spPr>
        <p:txBody>
          <a:bodyPr>
            <a:normAutofit fontScale="90000"/>
          </a:bodyPr>
          <a:lstStyle/>
          <a:p>
            <a:r>
              <a:rPr lang="pt-BR" dirty="0"/>
              <a:t>Materiais para engrenagens 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4636" y="1527464"/>
            <a:ext cx="11454855" cy="5011881"/>
          </a:xfrm>
        </p:spPr>
        <p:txBody>
          <a:bodyPr>
            <a:normAutofit/>
          </a:bodyPr>
          <a:lstStyle/>
          <a:p>
            <a:pPr marL="457200" indent="-457200" algn="just"/>
            <a:r>
              <a:rPr lang="pt-BR" sz="3600" dirty="0"/>
              <a:t>Engrenagens de Aço:</a:t>
            </a:r>
          </a:p>
          <a:p>
            <a:pPr marL="906463" lvl="1" indent="-449263" algn="just"/>
            <a:r>
              <a:rPr lang="pt-BR" sz="3200" dirty="0"/>
              <a:t>Engrenagens usinadas antes do tratamento térmico</a:t>
            </a:r>
          </a:p>
          <a:p>
            <a:pPr marL="1371600" lvl="3" indent="0" algn="just">
              <a:buNone/>
            </a:pPr>
            <a:r>
              <a:rPr lang="pt-BR" sz="2400" dirty="0"/>
              <a:t>São engrenagens onde se obtém alta dureza no flanco dos dentes. A durabilidade da superfície de um dente de engrenagem é grosseiramente proporcional ao quadrado da dureza superficial. Isso significa que um dente de engrenagem com 600 HB pode ser capaz de conduzir tanto quanto 9 vezes a potência de um dente com 200 HB.</a:t>
            </a:r>
          </a:p>
          <a:p>
            <a:pPr marL="1371600" lvl="3" indent="0" algn="just">
              <a:buNone/>
            </a:pPr>
            <a:r>
              <a:rPr lang="pt-BR" sz="2400" dirty="0"/>
              <a:t>Engrenagens usinadas em estado normalizado ou recozido com dureza de até 200 HB, e dai completamente temperadas.</a:t>
            </a:r>
          </a:p>
          <a:p>
            <a:pPr marL="1371600" lvl="3" indent="0" algn="just">
              <a:buNone/>
            </a:pPr>
            <a:r>
              <a:rPr lang="pt-BR" sz="2400" dirty="0"/>
              <a:t>Devida a distorção as engrenagem de melhor graus de qualidade precisam de sobre material de processo de retífica para corrigir as distorções do tratamento térmico</a:t>
            </a:r>
          </a:p>
        </p:txBody>
      </p:sp>
    </p:spTree>
    <p:extLst>
      <p:ext uri="{BB962C8B-B14F-4D97-AF65-F5344CB8AC3E}">
        <p14:creationId xmlns:p14="http://schemas.microsoft.com/office/powerpoint/2010/main" val="3338324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636" y="208614"/>
            <a:ext cx="11250930" cy="467519"/>
          </a:xfrm>
        </p:spPr>
        <p:txBody>
          <a:bodyPr>
            <a:normAutofit fontScale="90000"/>
          </a:bodyPr>
          <a:lstStyle/>
          <a:p>
            <a:r>
              <a:rPr lang="pt-BR" dirty="0"/>
              <a:t>Materiais para engrenagens 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4636" y="1527464"/>
            <a:ext cx="11454855" cy="5011881"/>
          </a:xfrm>
        </p:spPr>
        <p:txBody>
          <a:bodyPr>
            <a:normAutofit/>
          </a:bodyPr>
          <a:lstStyle/>
          <a:p>
            <a:pPr marL="457200" indent="-457200" algn="just"/>
            <a:r>
              <a:rPr lang="pt-BR" sz="3600" dirty="0"/>
              <a:t>Engrenagens de Aço:</a:t>
            </a:r>
          </a:p>
          <a:p>
            <a:pPr lvl="1" algn="just"/>
            <a:r>
              <a:rPr lang="pt-BR" sz="3000" dirty="0"/>
              <a:t>Conceito de casca dura miolo tenaz: Superfície dura / Núcleo menos duros</a:t>
            </a:r>
          </a:p>
          <a:p>
            <a:pPr marL="1371600" lvl="3" indent="0" algn="just">
              <a:buNone/>
            </a:pPr>
            <a:r>
              <a:rPr lang="pt-BR" sz="2400" dirty="0"/>
              <a:t>Mas essa vantagem da dureza superficial deve considerar dois fatores: o limite de usinabilidade está em torno de 350 HB e o máximo da resistência à flexão é obtido na faixa de 350 a 400 HB, e decresce com o aumento da dureza. </a:t>
            </a:r>
          </a:p>
          <a:p>
            <a:pPr marL="1371600" lvl="3" indent="0" algn="just">
              <a:buNone/>
            </a:pPr>
            <a:r>
              <a:rPr lang="pt-BR" sz="2400" dirty="0"/>
              <a:t>Engrenagem completamente tratadas termicamente para durezas de até 320 HB (34 HRC), usinadas e dai recebem têmpera de superfície, ou cementação ou </a:t>
            </a:r>
            <a:r>
              <a:rPr lang="pt-BR" sz="2400" dirty="0" err="1"/>
              <a:t>nitretação</a:t>
            </a:r>
            <a:r>
              <a:rPr lang="pt-BR" sz="2400" dirty="0"/>
              <a:t>.</a:t>
            </a:r>
          </a:p>
          <a:p>
            <a:pPr marL="1371600" lvl="3" indent="0" algn="just">
              <a:buNone/>
            </a:pPr>
            <a:r>
              <a:rPr lang="pt-BR" sz="2400" dirty="0"/>
              <a:t>Para retífica posterior tem que ser verificado se a </a:t>
            </a:r>
            <a:r>
              <a:rPr lang="pt-BR" sz="2400" dirty="0" err="1"/>
              <a:t>têmera</a:t>
            </a:r>
            <a:r>
              <a:rPr lang="pt-BR" sz="2400" dirty="0"/>
              <a:t> tem </a:t>
            </a:r>
            <a:r>
              <a:rPr lang="pt-BR" sz="2400" dirty="0" err="1"/>
              <a:t>profundiodade</a:t>
            </a:r>
            <a:r>
              <a:rPr lang="pt-BR" sz="2400" dirty="0"/>
              <a:t> suficiente.</a:t>
            </a:r>
          </a:p>
          <a:p>
            <a:pPr marL="1371600" lvl="3" indent="0" algn="just">
              <a:buNone/>
            </a:pPr>
            <a:r>
              <a:rPr lang="pt-BR" sz="2400" dirty="0"/>
              <a:t>Requer extremo controle do processo de beneficiamento</a:t>
            </a:r>
          </a:p>
        </p:txBody>
      </p:sp>
    </p:spTree>
    <p:extLst>
      <p:ext uri="{BB962C8B-B14F-4D97-AF65-F5344CB8AC3E}">
        <p14:creationId xmlns:p14="http://schemas.microsoft.com/office/powerpoint/2010/main" val="2594047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2511"/>
          </a:xfrm>
        </p:spPr>
        <p:txBody>
          <a:bodyPr/>
          <a:lstStyle/>
          <a:p>
            <a:r>
              <a:rPr lang="pt-BR" dirty="0"/>
              <a:t>Tabelas de conversão de dureza - KHK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8631" t="30101" r="6230" b="4646"/>
          <a:stretch/>
        </p:blipFill>
        <p:spPr>
          <a:xfrm>
            <a:off x="623454" y="1052944"/>
            <a:ext cx="11000509" cy="574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92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12511"/>
          </a:xfrm>
        </p:spPr>
        <p:txBody>
          <a:bodyPr/>
          <a:lstStyle/>
          <a:p>
            <a:r>
              <a:rPr lang="pt-BR" dirty="0"/>
              <a:t>Tabelas de conversão de dureza - KHK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grpSp>
        <p:nvGrpSpPr>
          <p:cNvPr id="7" name="Agrupar 6"/>
          <p:cNvGrpSpPr/>
          <p:nvPr/>
        </p:nvGrpSpPr>
        <p:grpSpPr>
          <a:xfrm>
            <a:off x="955963" y="734280"/>
            <a:ext cx="10196947" cy="6123719"/>
            <a:chOff x="2576946" y="2078182"/>
            <a:chExt cx="8215746" cy="487781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19117" t="30303" r="8783" b="51717"/>
            <a:stretch/>
          </p:blipFill>
          <p:spPr>
            <a:xfrm>
              <a:off x="2576946" y="2078182"/>
              <a:ext cx="8215746" cy="123305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19118" t="40606" r="8783" b="6247"/>
            <a:stretch/>
          </p:blipFill>
          <p:spPr>
            <a:xfrm>
              <a:off x="2576946" y="3311240"/>
              <a:ext cx="8215746" cy="36447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6170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Materiais para engrenagens 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1825625"/>
            <a:ext cx="10910455" cy="4351338"/>
          </a:xfrm>
        </p:spPr>
        <p:txBody>
          <a:bodyPr/>
          <a:lstStyle/>
          <a:p>
            <a:pPr marL="457200" indent="-457200" algn="just"/>
            <a:r>
              <a:rPr lang="pt-BR" sz="3600" dirty="0"/>
              <a:t>Engrenagens de Aço:</a:t>
            </a:r>
          </a:p>
          <a:p>
            <a:pPr lvl="1" algn="just"/>
            <a:r>
              <a:rPr lang="pt-BR" sz="3000" dirty="0"/>
              <a:t>Cementação:</a:t>
            </a:r>
          </a:p>
          <a:p>
            <a:pPr lvl="2" algn="just"/>
            <a:r>
              <a:rPr lang="pt-BR" sz="2600" dirty="0"/>
              <a:t>Processo onde se acrescenta carbono na superfície por difusão e em seguida se tempera superficialmente a engrenagem</a:t>
            </a:r>
          </a:p>
          <a:p>
            <a:pPr lvl="2" algn="just"/>
            <a:r>
              <a:rPr lang="pt-BR" sz="2600" dirty="0"/>
              <a:t>Neste caso o nível de carbono do aço deve ser baixo, entre 0,1 e 0,25%</a:t>
            </a:r>
          </a:p>
          <a:p>
            <a:pPr lvl="2" algn="just"/>
            <a:r>
              <a:rPr lang="pt-BR" sz="2600" dirty="0"/>
              <a:t>Dureza do núcleo em torno de 35 HRC (320 HB).</a:t>
            </a:r>
          </a:p>
          <a:p>
            <a:pPr lvl="2" algn="just"/>
            <a:r>
              <a:rPr lang="pt-BR" sz="2600" dirty="0"/>
              <a:t>Dureza da superfície entre 55 e 63 HRC (560 – 705 HB)</a:t>
            </a:r>
          </a:p>
          <a:p>
            <a:pPr lvl="2" algn="just"/>
            <a:r>
              <a:rPr lang="pt-BR" sz="2600" dirty="0"/>
              <a:t>Menor responsabilidade pode-se usar aço carbono 1010-1020</a:t>
            </a:r>
          </a:p>
          <a:p>
            <a:pPr lvl="2" algn="just"/>
            <a:r>
              <a:rPr lang="pt-BR" sz="2600" dirty="0"/>
              <a:t>Maior responsabilidade deve-se usar aço liga 9315, 4320, 8620.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5283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Materiais para engrenagens 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/>
            <a:r>
              <a:rPr lang="pt-BR" sz="3600" dirty="0"/>
              <a:t>Engrenagens de Aço:</a:t>
            </a:r>
          </a:p>
          <a:p>
            <a:pPr lvl="1" algn="just"/>
            <a:r>
              <a:rPr lang="pt-BR" sz="3000" dirty="0"/>
              <a:t>Cementação: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3014"/>
            <a:ext cx="12192000" cy="183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7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Materiais para engrenagens 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9436" y="1772476"/>
            <a:ext cx="10515600" cy="4351338"/>
          </a:xfrm>
        </p:spPr>
        <p:txBody>
          <a:bodyPr/>
          <a:lstStyle/>
          <a:p>
            <a:pPr marL="457200" indent="-457200" algn="just"/>
            <a:r>
              <a:rPr lang="pt-BR" sz="3600" dirty="0"/>
              <a:t>Engrenagens de Aço:</a:t>
            </a:r>
          </a:p>
          <a:p>
            <a:pPr lvl="1" algn="just"/>
            <a:r>
              <a:rPr lang="pt-BR" sz="3000" dirty="0"/>
              <a:t>Profundidade da cementação:</a:t>
            </a:r>
          </a:p>
          <a:p>
            <a:endParaRPr lang="pt-BR" dirty="0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444706"/>
              </p:ext>
            </p:extLst>
          </p:nvPr>
        </p:nvGraphicFramePr>
        <p:xfrm>
          <a:off x="6096000" y="1690688"/>
          <a:ext cx="5902036" cy="4535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Worksheet" r:id="rId3" imgW="2400293" imgH="1843992" progId="Excel.Sheet.12">
                  <p:embed/>
                </p:oleObj>
              </mc:Choice>
              <mc:Fallback>
                <p:oleObj name="Worksheet" r:id="rId3" imgW="2400293" imgH="184399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1690688"/>
                        <a:ext cx="5902036" cy="4535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5713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Materiais para engrenagens 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1825624"/>
            <a:ext cx="10910455" cy="4727575"/>
          </a:xfrm>
        </p:spPr>
        <p:txBody>
          <a:bodyPr>
            <a:normAutofit fontScale="85000" lnSpcReduction="10000"/>
          </a:bodyPr>
          <a:lstStyle/>
          <a:p>
            <a:pPr marL="457200" indent="-457200" algn="just"/>
            <a:r>
              <a:rPr lang="pt-BR" sz="3600" dirty="0"/>
              <a:t>Engrenagens de Aço:</a:t>
            </a:r>
          </a:p>
          <a:p>
            <a:pPr lvl="1" algn="just"/>
            <a:r>
              <a:rPr lang="pt-BR" sz="3000" dirty="0" err="1"/>
              <a:t>Nitretação</a:t>
            </a:r>
            <a:r>
              <a:rPr lang="pt-BR" sz="3000" dirty="0"/>
              <a:t>:</a:t>
            </a:r>
          </a:p>
          <a:p>
            <a:pPr lvl="2" algn="just"/>
            <a:r>
              <a:rPr lang="pt-BR" sz="2600" dirty="0"/>
              <a:t>Processo onde se usa amônia como fonte de nitrogênio atômico, que se difunde na superfície de material e se combina em elementos da liga, como alumínio, cromo, molibdênio, tungstênio, e vanádio para formar nitritos de alta dureza.</a:t>
            </a:r>
          </a:p>
          <a:p>
            <a:pPr lvl="2" algn="just"/>
            <a:r>
              <a:rPr lang="pt-BR" sz="2600" dirty="0"/>
              <a:t>A </a:t>
            </a:r>
            <a:r>
              <a:rPr lang="pt-BR" sz="2600" dirty="0" err="1"/>
              <a:t>nitretação</a:t>
            </a:r>
            <a:r>
              <a:rPr lang="pt-BR" sz="2600" dirty="0"/>
              <a:t> ocorre à temperatura abaixo da temperatura crítica do aço e nenhuma mudança</a:t>
            </a:r>
          </a:p>
          <a:p>
            <a:pPr lvl="2" algn="just"/>
            <a:r>
              <a:rPr lang="pt-BR" sz="2600" dirty="0"/>
              <a:t>Molecular ocorre no corpo da engrenagem, por isso uma engrenagem que sofre uma </a:t>
            </a:r>
            <a:r>
              <a:rPr lang="pt-BR" sz="2600" dirty="0" err="1"/>
              <a:t>nitretação</a:t>
            </a:r>
            <a:r>
              <a:rPr lang="pt-BR" sz="2600" dirty="0"/>
              <a:t> correta não apresentará distorção;</a:t>
            </a:r>
          </a:p>
          <a:p>
            <a:pPr lvl="2" algn="just"/>
            <a:r>
              <a:rPr lang="pt-BR" sz="2600" dirty="0"/>
              <a:t>Isso torna possível o acabamento da engrenagem antes do tratamento térmico.</a:t>
            </a:r>
          </a:p>
          <a:p>
            <a:pPr lvl="2" algn="just"/>
            <a:r>
              <a:rPr lang="pt-BR" sz="2600" dirty="0"/>
              <a:t>Se engrenagens com </a:t>
            </a:r>
            <a:r>
              <a:rPr lang="pt-BR" sz="2600" dirty="0" err="1"/>
              <a:t>nitretação</a:t>
            </a:r>
            <a:r>
              <a:rPr lang="pt-BR" sz="2600" dirty="0"/>
              <a:t> são retificadas, apenas um pequeno volume de material pode ser retirado;</a:t>
            </a:r>
          </a:p>
          <a:p>
            <a:pPr lvl="2" algn="just"/>
            <a:r>
              <a:rPr lang="pt-BR" sz="2600" dirty="0"/>
              <a:t>Aços típicos para </a:t>
            </a:r>
            <a:r>
              <a:rPr lang="pt-BR" sz="2600" dirty="0" err="1"/>
              <a:t>nitretação</a:t>
            </a:r>
            <a:r>
              <a:rPr lang="pt-BR" sz="2600" dirty="0"/>
              <a:t> são os 4340 e 4140, a tabela a seguir mostra as profundidades especificadas.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6817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Assunto desta Aula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Materiais para engrenagens</a:t>
            </a:r>
          </a:p>
          <a:p>
            <a:pPr lvl="1"/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Esta nota de aula foi baseada no capítulo 10 da apostila de Elementos de máquinas II – EMC 5332 – da graduação em Eng. Mecânica da UFSC,</a:t>
            </a:r>
          </a:p>
          <a:p>
            <a:pPr marL="0" indent="0">
              <a:buNone/>
            </a:pPr>
            <a:r>
              <a:rPr lang="pt-BR" dirty="0"/>
              <a:t>Elaborada pelo professor </a:t>
            </a:r>
            <a:r>
              <a:rPr lang="pt-BR" dirty="0" err="1"/>
              <a:t>Acires</a:t>
            </a:r>
            <a:r>
              <a:rPr lang="pt-BR" dirty="0"/>
              <a:t> Dias</a:t>
            </a:r>
          </a:p>
        </p:txBody>
      </p:sp>
    </p:spTree>
    <p:extLst>
      <p:ext uri="{BB962C8B-B14F-4D97-AF65-F5344CB8AC3E}">
        <p14:creationId xmlns:p14="http://schemas.microsoft.com/office/powerpoint/2010/main" val="2275742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Materiais para engrenagens 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1825624"/>
            <a:ext cx="10910455" cy="4727575"/>
          </a:xfrm>
        </p:spPr>
        <p:txBody>
          <a:bodyPr>
            <a:normAutofit/>
          </a:bodyPr>
          <a:lstStyle/>
          <a:p>
            <a:pPr marL="457200" indent="-457200" algn="just"/>
            <a:r>
              <a:rPr lang="pt-BR" sz="3600" dirty="0"/>
              <a:t>Engrenagens de Aço:</a:t>
            </a:r>
          </a:p>
          <a:p>
            <a:pPr lvl="1" algn="just"/>
            <a:r>
              <a:rPr lang="pt-BR" sz="3000" dirty="0"/>
              <a:t>Espessura da </a:t>
            </a:r>
            <a:r>
              <a:rPr lang="pt-BR" sz="3000" dirty="0" err="1"/>
              <a:t>Nitretação</a:t>
            </a:r>
            <a:r>
              <a:rPr lang="pt-BR" sz="3000" dirty="0"/>
              <a:t>:</a:t>
            </a:r>
          </a:p>
          <a:p>
            <a:endParaRPr lang="pt-BR" dirty="0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223483"/>
              </p:ext>
            </p:extLst>
          </p:nvPr>
        </p:nvGraphicFramePr>
        <p:xfrm>
          <a:off x="5503802" y="1825624"/>
          <a:ext cx="6538316" cy="4505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Worksheet" r:id="rId3" imgW="2400293" imgH="1653480" progId="Excel.Sheet.12">
                  <p:embed/>
                </p:oleObj>
              </mc:Choice>
              <mc:Fallback>
                <p:oleObj name="Worksheet" r:id="rId3" imgW="2400293" imgH="1653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03802" y="1825624"/>
                        <a:ext cx="6538316" cy="45059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2286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Materiais para engrenagens 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1825624"/>
            <a:ext cx="10910455" cy="4727575"/>
          </a:xfrm>
        </p:spPr>
        <p:txBody>
          <a:bodyPr>
            <a:normAutofit lnSpcReduction="10000"/>
          </a:bodyPr>
          <a:lstStyle/>
          <a:p>
            <a:pPr marL="457200" indent="-457200" algn="just"/>
            <a:r>
              <a:rPr lang="pt-BR" sz="3600" dirty="0"/>
              <a:t>Engrenagens de Aço:</a:t>
            </a:r>
          </a:p>
          <a:p>
            <a:pPr lvl="1" algn="just"/>
            <a:r>
              <a:rPr lang="pt-BR" sz="3000" dirty="0"/>
              <a:t>Têmpera superficial:</a:t>
            </a:r>
          </a:p>
          <a:p>
            <a:pPr lvl="2" algn="just"/>
            <a:r>
              <a:rPr lang="pt-BR" sz="2600" dirty="0"/>
              <a:t>Chama para engrenagens de módulo grande (superior a 5 mm), com esfriamento rápido por água;</a:t>
            </a:r>
          </a:p>
          <a:p>
            <a:pPr lvl="2" algn="just"/>
            <a:r>
              <a:rPr lang="pt-BR" sz="2600" dirty="0"/>
              <a:t>Indução para engrenagens de módulo menor (inferior a 5 mm), com resfriamento que pode ser a água, óleo, ou mesmo pelo interior da peças se a potência induzida por área for muito Intensa;</a:t>
            </a:r>
          </a:p>
          <a:p>
            <a:pPr lvl="2" algn="just"/>
            <a:r>
              <a:rPr lang="pt-BR" sz="2600" dirty="0"/>
              <a:t>LASER para engrenagens menores (Até módulo 2) devida a pouca espessura da camada dura, o resfriamento é sempre pelo </a:t>
            </a:r>
            <a:r>
              <a:rPr lang="pt-BR" sz="2600" dirty="0" err="1"/>
              <a:t>p´roprio</a:t>
            </a:r>
            <a:r>
              <a:rPr lang="pt-BR" sz="2600" dirty="0"/>
              <a:t> material. Sem nenhuma distorção.</a:t>
            </a:r>
          </a:p>
          <a:p>
            <a:pPr lvl="2" algn="just"/>
            <a:r>
              <a:rPr lang="pt-BR" sz="2600" dirty="0"/>
              <a:t>Aços de médio carbono são usados para o endurecimento por indução, os mais populares são 1040, 1050, 4340 e 4350.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0763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Materiais para engrenagens 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1825624"/>
            <a:ext cx="10910455" cy="4727575"/>
          </a:xfrm>
        </p:spPr>
        <p:txBody>
          <a:bodyPr>
            <a:normAutofit/>
          </a:bodyPr>
          <a:lstStyle/>
          <a:p>
            <a:pPr marL="457200" indent="-457200" algn="just"/>
            <a:r>
              <a:rPr lang="pt-BR" sz="3600" dirty="0"/>
              <a:t>Engrenagens de Aço:</a:t>
            </a:r>
          </a:p>
          <a:p>
            <a:pPr lvl="1" algn="just"/>
            <a:r>
              <a:rPr lang="pt-BR" sz="3000" dirty="0"/>
              <a:t>Padrões típicos de dureza superficial:</a:t>
            </a:r>
            <a:endParaRPr lang="pt-BR" sz="2600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67891"/>
            <a:ext cx="12192000" cy="39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04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Materiais para engrenagens 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1825624"/>
            <a:ext cx="10910455" cy="4727575"/>
          </a:xfrm>
        </p:spPr>
        <p:txBody>
          <a:bodyPr>
            <a:normAutofit lnSpcReduction="10000"/>
          </a:bodyPr>
          <a:lstStyle/>
          <a:p>
            <a:pPr marL="457200" indent="-457200" algn="just"/>
            <a:r>
              <a:rPr lang="pt-BR" sz="3600" dirty="0"/>
              <a:t>Engrenagens de Aço:</a:t>
            </a:r>
          </a:p>
          <a:p>
            <a:pPr lvl="1" algn="just"/>
            <a:r>
              <a:rPr lang="pt-BR" sz="3000" dirty="0"/>
              <a:t>Recomendação geral para aços para engrenagens: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pt-BR" sz="2600" dirty="0"/>
              <a:t>Usar aço com liga apenas suficiente para que a parte do elemento seja endurecida apropriadamente.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pt-BR" sz="2600" dirty="0"/>
              <a:t>Se o desgaste é um problema, o conteúdo de carbono maior pode representar maior vida (o 1060 desgastará menos que o 1025).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pt-BR" sz="2600" dirty="0"/>
              <a:t>Se a usinabilidade é um problema, conteúdo de carbono menor pode ser melhor (o 1025 será mais fácil de ser usinado que o 1060, e pode </a:t>
            </a:r>
            <a:r>
              <a:rPr lang="pt-BR" sz="2600" dirty="0" err="1"/>
              <a:t>atindr</a:t>
            </a:r>
            <a:r>
              <a:rPr lang="pt-BR" sz="2600" dirty="0"/>
              <a:t> a mesma dureza com cementação).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pt-BR" sz="2600" dirty="0"/>
              <a:t>O preço da matéria-prima e o preço de fabricação das engrenagens com essa matéria devem ser considerados em conjunto para determinar a engrenagem de menor custo, para os processos de que se dispõem.</a:t>
            </a:r>
          </a:p>
          <a:p>
            <a:pPr lvl="2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3675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9518073" cy="1025235"/>
          </a:xfrm>
        </p:spPr>
        <p:txBody>
          <a:bodyPr/>
          <a:lstStyle/>
          <a:p>
            <a:r>
              <a:rPr lang="pt-BR" dirty="0"/>
              <a:t>Tabelas de conversão de materiais - KHK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45" y="1330036"/>
            <a:ext cx="11292628" cy="503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75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Revisão para a prova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1825625"/>
            <a:ext cx="10924309" cy="4351338"/>
          </a:xfrm>
        </p:spPr>
        <p:txBody>
          <a:bodyPr/>
          <a:lstStyle/>
          <a:p>
            <a:r>
              <a:rPr lang="pt-BR" dirty="0"/>
              <a:t>Exercício de dente reto:</a:t>
            </a:r>
          </a:p>
          <a:p>
            <a:pPr lvl="1"/>
            <a:r>
              <a:rPr lang="pt-BR" dirty="0"/>
              <a:t>m=1, </a:t>
            </a:r>
            <a:r>
              <a:rPr lang="pt-BR" dirty="0">
                <a:latin typeface="Symbol" panose="05050102010706020507" pitchFamily="18" charset="2"/>
              </a:rPr>
              <a:t>a</a:t>
            </a:r>
            <a:r>
              <a:rPr lang="pt-BR" dirty="0"/>
              <a:t>=20°, c = .25, i=4,1, z1: mínimo para não ter recorte por geração.</a:t>
            </a:r>
          </a:p>
          <a:p>
            <a:pPr lvl="1"/>
            <a:r>
              <a:rPr lang="pt-BR" dirty="0"/>
              <a:t>Determinar: d, d</a:t>
            </a:r>
            <a:r>
              <a:rPr lang="pt-BR" baseline="-25000" dirty="0"/>
              <a:t>a</a:t>
            </a:r>
            <a:r>
              <a:rPr lang="pt-BR" dirty="0"/>
              <a:t>, </a:t>
            </a:r>
            <a:r>
              <a:rPr lang="pt-BR" dirty="0" err="1"/>
              <a:t>d</a:t>
            </a:r>
            <a:r>
              <a:rPr lang="pt-BR" baseline="-25000" dirty="0" err="1"/>
              <a:t>d</a:t>
            </a:r>
            <a:r>
              <a:rPr lang="pt-BR" dirty="0"/>
              <a:t>, a e </a:t>
            </a:r>
            <a:r>
              <a:rPr lang="pt-BR" dirty="0" err="1">
                <a:latin typeface="Symbol" panose="05050102010706020507" pitchFamily="18" charset="2"/>
              </a:rPr>
              <a:t>e</a:t>
            </a:r>
            <a:r>
              <a:rPr lang="pt-BR" baseline="-25000" dirty="0" err="1">
                <a:latin typeface="Symbol" panose="05050102010706020507" pitchFamily="18" charset="2"/>
              </a:rPr>
              <a:t>a</a:t>
            </a:r>
            <a:r>
              <a:rPr lang="pt-BR" dirty="0">
                <a:latin typeface="Symbol" panose="05050102010706020507" pitchFamily="18" charset="2"/>
              </a:rPr>
              <a:t> </a:t>
            </a:r>
            <a:r>
              <a:rPr lang="pt-BR" dirty="0"/>
              <a:t>para o engrenamento.</a:t>
            </a:r>
          </a:p>
          <a:p>
            <a:r>
              <a:rPr lang="pt-BR" dirty="0"/>
              <a:t>Exercício de dente helicoidal:</a:t>
            </a:r>
          </a:p>
          <a:p>
            <a:pPr lvl="1"/>
            <a:r>
              <a:rPr lang="pt-BR" dirty="0"/>
              <a:t>m=2, </a:t>
            </a:r>
            <a:r>
              <a:rPr lang="pt-BR" dirty="0">
                <a:latin typeface="Symbol" panose="05050102010706020507" pitchFamily="18" charset="2"/>
              </a:rPr>
              <a:t>a</a:t>
            </a:r>
            <a:r>
              <a:rPr lang="pt-BR" dirty="0"/>
              <a:t>=20°, </a:t>
            </a:r>
            <a:r>
              <a:rPr lang="pt-BR" dirty="0">
                <a:latin typeface="Symbol" panose="05050102010706020507" pitchFamily="18" charset="2"/>
              </a:rPr>
              <a:t>b</a:t>
            </a:r>
            <a:r>
              <a:rPr lang="pt-BR" dirty="0"/>
              <a:t>=25° ,c = .167, i=3,4, b=32 mm z1: mínimo para não ter recorte por geração.</a:t>
            </a:r>
          </a:p>
          <a:p>
            <a:pPr lvl="1"/>
            <a:r>
              <a:rPr lang="pt-BR" dirty="0"/>
              <a:t>Determinar: d, d</a:t>
            </a:r>
            <a:r>
              <a:rPr lang="pt-BR" baseline="-25000" dirty="0"/>
              <a:t>a</a:t>
            </a:r>
            <a:r>
              <a:rPr lang="pt-BR" dirty="0"/>
              <a:t>, </a:t>
            </a:r>
            <a:r>
              <a:rPr lang="pt-BR" dirty="0" err="1"/>
              <a:t>d</a:t>
            </a:r>
            <a:r>
              <a:rPr lang="pt-BR" baseline="-25000" dirty="0" err="1"/>
              <a:t>d</a:t>
            </a:r>
            <a:r>
              <a:rPr lang="pt-BR" dirty="0"/>
              <a:t>, a, </a:t>
            </a:r>
            <a:r>
              <a:rPr lang="pt-BR" dirty="0" err="1">
                <a:latin typeface="Symbol" panose="05050102010706020507" pitchFamily="18" charset="2"/>
              </a:rPr>
              <a:t>e</a:t>
            </a:r>
            <a:r>
              <a:rPr lang="pt-BR" baseline="-25000" dirty="0" err="1">
                <a:latin typeface="Symbol" panose="05050102010706020507" pitchFamily="18" charset="2"/>
              </a:rPr>
              <a:t>a</a:t>
            </a:r>
            <a:r>
              <a:rPr lang="pt-BR" dirty="0"/>
              <a:t>, </a:t>
            </a:r>
            <a:r>
              <a:rPr lang="pt-BR" dirty="0" err="1"/>
              <a:t>z</a:t>
            </a:r>
            <a:r>
              <a:rPr lang="pt-BR" baseline="-25000" dirty="0" err="1"/>
              <a:t>v</a:t>
            </a:r>
            <a:r>
              <a:rPr lang="pt-BR" dirty="0"/>
              <a:t> e</a:t>
            </a:r>
            <a:r>
              <a:rPr lang="pt-BR" dirty="0">
                <a:latin typeface="Symbol" panose="05050102010706020507" pitchFamily="18" charset="2"/>
              </a:rPr>
              <a:t> </a:t>
            </a:r>
            <a:r>
              <a:rPr lang="pt-BR" dirty="0" err="1">
                <a:latin typeface="Symbol" panose="05050102010706020507" pitchFamily="18" charset="2"/>
              </a:rPr>
              <a:t>e</a:t>
            </a:r>
            <a:r>
              <a:rPr lang="pt-BR" baseline="-25000" dirty="0" err="1">
                <a:latin typeface="Symbol" panose="05050102010706020507" pitchFamily="18" charset="2"/>
              </a:rPr>
              <a:t>b</a:t>
            </a:r>
            <a:r>
              <a:rPr lang="pt-BR" dirty="0">
                <a:latin typeface="Symbol" panose="05050102010706020507" pitchFamily="18" charset="2"/>
              </a:rPr>
              <a:t> </a:t>
            </a:r>
            <a:r>
              <a:rPr lang="pt-BR" dirty="0"/>
              <a:t>para o engrenamento.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0601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150" y="336551"/>
            <a:ext cx="11250930" cy="935038"/>
          </a:xfrm>
        </p:spPr>
        <p:txBody>
          <a:bodyPr>
            <a:normAutofit/>
          </a:bodyPr>
          <a:lstStyle/>
          <a:p>
            <a:r>
              <a:rPr lang="pt-BR" dirty="0"/>
              <a:t>Materiais para engrenagens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7139" y="1527464"/>
            <a:ext cx="10825924" cy="4405745"/>
          </a:xfrm>
        </p:spPr>
        <p:txBody>
          <a:bodyPr>
            <a:normAutofit/>
          </a:bodyPr>
          <a:lstStyle/>
          <a:p>
            <a:pPr marL="352425" indent="0" algn="just">
              <a:buNone/>
            </a:pPr>
            <a:r>
              <a:rPr lang="pt-BR" sz="3200" dirty="0"/>
              <a:t>As engrenagens podem ser fabricadas a partir de diferentes materiais. A quantidade de materiais utilizados varia enormemente em virtude do grande campo de aplicação destes elementos de máquinas. Assim, pode-se fabricar engrenagens em aços de diferentes composições, em ferro fundido, bronze, alumínio, em diferentes composições de plásticos e materiais cerâmicos, ou até mesmo de madeira.</a:t>
            </a:r>
          </a:p>
        </p:txBody>
      </p:sp>
    </p:spTree>
    <p:extLst>
      <p:ext uri="{BB962C8B-B14F-4D97-AF65-F5344CB8AC3E}">
        <p14:creationId xmlns:p14="http://schemas.microsoft.com/office/powerpoint/2010/main" val="993477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150" y="336551"/>
            <a:ext cx="11250930" cy="935038"/>
          </a:xfrm>
        </p:spPr>
        <p:txBody>
          <a:bodyPr>
            <a:normAutofit/>
          </a:bodyPr>
          <a:lstStyle/>
          <a:p>
            <a:r>
              <a:rPr lang="pt-BR" dirty="0"/>
              <a:t>Materiais para engrenagens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7139" y="1527464"/>
            <a:ext cx="10825924" cy="4405745"/>
          </a:xfrm>
        </p:spPr>
        <p:txBody>
          <a:bodyPr>
            <a:normAutofit/>
          </a:bodyPr>
          <a:lstStyle/>
          <a:p>
            <a:pPr marL="809625" indent="-457200" algn="just"/>
            <a:r>
              <a:rPr lang="pt-BR" sz="3200" dirty="0"/>
              <a:t>Podemos dividir a grande variedade de materiais para engrenagens em:	</a:t>
            </a:r>
          </a:p>
          <a:p>
            <a:pPr marL="1266825" lvl="1" indent="-457200" algn="just"/>
            <a:r>
              <a:rPr lang="pt-BR" sz="2800" dirty="0" err="1"/>
              <a:t>Metalicos</a:t>
            </a:r>
            <a:endParaRPr lang="pt-BR" sz="2800" dirty="0"/>
          </a:p>
          <a:p>
            <a:pPr marL="1724025" lvl="2" indent="-457200" algn="just"/>
            <a:r>
              <a:rPr lang="pt-BR" sz="2400" dirty="0"/>
              <a:t>Ferrosos</a:t>
            </a:r>
          </a:p>
          <a:p>
            <a:pPr marL="1724025" lvl="2" indent="-457200" algn="just"/>
            <a:r>
              <a:rPr lang="pt-BR" sz="2400" dirty="0"/>
              <a:t>Não ferrosos</a:t>
            </a:r>
          </a:p>
          <a:p>
            <a:pPr marL="1266825" lvl="1" indent="-457200" algn="just"/>
            <a:r>
              <a:rPr lang="pt-BR" sz="2800" dirty="0"/>
              <a:t>Não metálicos</a:t>
            </a:r>
          </a:p>
          <a:p>
            <a:pPr marL="1724025" lvl="2" indent="-457200" algn="just"/>
            <a:r>
              <a:rPr lang="pt-BR" sz="2400" dirty="0"/>
              <a:t>Plásticos</a:t>
            </a:r>
          </a:p>
          <a:p>
            <a:pPr marL="1724025" lvl="2" indent="-457200" algn="just"/>
            <a:r>
              <a:rPr lang="pt-BR" sz="2400" dirty="0"/>
              <a:t>Plásticos reforçados</a:t>
            </a:r>
          </a:p>
          <a:p>
            <a:pPr marL="809625" indent="-457200" algn="just"/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151916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150" y="336551"/>
            <a:ext cx="11250930" cy="935038"/>
          </a:xfrm>
        </p:spPr>
        <p:txBody>
          <a:bodyPr>
            <a:normAutofit/>
          </a:bodyPr>
          <a:lstStyle/>
          <a:p>
            <a:r>
              <a:rPr lang="pt-BR" dirty="0"/>
              <a:t>Materiais para engrenagens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7139" y="1527464"/>
            <a:ext cx="10825924" cy="4405745"/>
          </a:xfrm>
        </p:spPr>
        <p:txBody>
          <a:bodyPr>
            <a:normAutofit fontScale="92500"/>
          </a:bodyPr>
          <a:lstStyle/>
          <a:p>
            <a:pPr marL="809625" indent="-457200" algn="just"/>
            <a:r>
              <a:rPr lang="pt-BR" sz="3200" dirty="0"/>
              <a:t>Materiais Ferrosos</a:t>
            </a:r>
          </a:p>
          <a:p>
            <a:pPr marL="352425" indent="0" algn="just">
              <a:buNone/>
            </a:pPr>
            <a:r>
              <a:rPr lang="pt-BR" sz="3200" dirty="0"/>
              <a:t>Os materiais ferrosos são os mais utilizados na fabricação de engrenagens, eles possuem alta resistência e por isso proporcionam uma grande capacidade de transmissão de potência em relação ao tamanho das engrenagens produzidas. Tomando a relação capacidade de carga e tamanho, são os que representam menor custo da matéria prima.</a:t>
            </a:r>
          </a:p>
          <a:p>
            <a:pPr marL="352425" indent="0" algn="just">
              <a:buNone/>
            </a:pPr>
            <a:r>
              <a:rPr lang="pt-BR" sz="3200" dirty="0"/>
              <a:t>As propriedades dos aços e ferros fundidos variam amplamente com a variação do tratamento térmico e da composição química.</a:t>
            </a:r>
          </a:p>
        </p:txBody>
      </p:sp>
    </p:spTree>
    <p:extLst>
      <p:ext uri="{BB962C8B-B14F-4D97-AF65-F5344CB8AC3E}">
        <p14:creationId xmlns:p14="http://schemas.microsoft.com/office/powerpoint/2010/main" val="3096222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150" y="336551"/>
            <a:ext cx="11250930" cy="935038"/>
          </a:xfrm>
        </p:spPr>
        <p:txBody>
          <a:bodyPr>
            <a:normAutofit/>
          </a:bodyPr>
          <a:lstStyle/>
          <a:p>
            <a:r>
              <a:rPr lang="pt-BR" dirty="0"/>
              <a:t>Materiais para engrenagens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7139" y="1527464"/>
            <a:ext cx="10825924" cy="4405745"/>
          </a:xfrm>
        </p:spPr>
        <p:txBody>
          <a:bodyPr>
            <a:normAutofit/>
          </a:bodyPr>
          <a:lstStyle/>
          <a:p>
            <a:pPr marL="809625" indent="-457200" algn="just"/>
            <a:r>
              <a:rPr lang="pt-BR" sz="3200" dirty="0"/>
              <a:t>Materiais Ferrosos:</a:t>
            </a:r>
          </a:p>
          <a:p>
            <a:pPr marL="352425" indent="0" algn="just">
              <a:buNone/>
            </a:pPr>
            <a:r>
              <a:rPr lang="pt-BR" sz="3200" dirty="0"/>
              <a:t>O limite de resistência de um aço é quase uma função direta da dureza, aços com 0,2 a 0,6% de carbono podem resultar em uma dureza em torno de 200 HB, todos esses aços exceto o 1020 podem chegar a durezas na ordem de 350 HB. O 1060 pode chegar a 550 HB. Outros materiais, que não o aço, não estão sujeitos ao controle da dureza por tratamento térmico, a composição e não o tratamento determina a dureza da maioria dos bronzes, plásticos e laminados.</a:t>
            </a:r>
          </a:p>
        </p:txBody>
      </p:sp>
    </p:spTree>
    <p:extLst>
      <p:ext uri="{BB962C8B-B14F-4D97-AF65-F5344CB8AC3E}">
        <p14:creationId xmlns:p14="http://schemas.microsoft.com/office/powerpoint/2010/main" val="1595298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636" y="208614"/>
            <a:ext cx="11250930" cy="467519"/>
          </a:xfrm>
        </p:spPr>
        <p:txBody>
          <a:bodyPr>
            <a:normAutofit fontScale="90000"/>
          </a:bodyPr>
          <a:lstStyle/>
          <a:p>
            <a:r>
              <a:rPr lang="pt-BR" dirty="0"/>
              <a:t>Materiais para engrenagens – Dureza: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7139" y="1527464"/>
            <a:ext cx="10825924" cy="4405745"/>
          </a:xfrm>
        </p:spPr>
        <p:txBody>
          <a:bodyPr>
            <a:normAutofit/>
          </a:bodyPr>
          <a:lstStyle/>
          <a:p>
            <a:pPr marL="809625" indent="-457200" algn="just"/>
            <a:endParaRPr lang="pt-BR" sz="3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4070"/>
            <a:ext cx="12192000" cy="607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4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636" y="208614"/>
            <a:ext cx="11250930" cy="467519"/>
          </a:xfrm>
        </p:spPr>
        <p:txBody>
          <a:bodyPr>
            <a:normAutofit fontScale="90000"/>
          </a:bodyPr>
          <a:lstStyle/>
          <a:p>
            <a:r>
              <a:rPr lang="pt-BR" dirty="0"/>
              <a:t>Materiais para engrenagens – Dureza: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7139" y="1527464"/>
            <a:ext cx="10825924" cy="4405745"/>
          </a:xfrm>
        </p:spPr>
        <p:txBody>
          <a:bodyPr>
            <a:normAutofit/>
          </a:bodyPr>
          <a:lstStyle/>
          <a:p>
            <a:pPr marL="809625" indent="-457200" algn="just"/>
            <a:endParaRPr lang="pt-BR" sz="3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7464"/>
            <a:ext cx="12192000" cy="438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82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636" y="208614"/>
            <a:ext cx="11250930" cy="467519"/>
          </a:xfrm>
        </p:spPr>
        <p:txBody>
          <a:bodyPr>
            <a:normAutofit fontScale="90000"/>
          </a:bodyPr>
          <a:lstStyle/>
          <a:p>
            <a:r>
              <a:rPr lang="pt-BR" dirty="0"/>
              <a:t>Materiais para engrenagens – Dureza: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7139" y="1527464"/>
            <a:ext cx="10825924" cy="4405745"/>
          </a:xfrm>
        </p:spPr>
        <p:txBody>
          <a:bodyPr>
            <a:normAutofit/>
          </a:bodyPr>
          <a:lstStyle/>
          <a:p>
            <a:pPr marL="809625" indent="-457200" algn="just"/>
            <a:endParaRPr lang="pt-BR" sz="3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7464"/>
            <a:ext cx="12192000" cy="478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431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headEnd type="none" w="med" len="med"/>
          <a:tailEnd type="triangle" w="med" len="med"/>
        </a:ln>
      </a:spPr>
      <a:bodyPr lIns="18000" tIns="10800" rIns="18000" bIns="10800" rtlCol="0" anchor="ctr"/>
      <a:lstStyle>
        <a:defPPr algn="ctr">
          <a:defRPr sz="2400" dirty="0" smtClean="0"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4044</TotalTime>
  <Words>1407</Words>
  <Application>Microsoft Office PowerPoint</Application>
  <PresentationFormat>Widescreen</PresentationFormat>
  <Paragraphs>117</Paragraphs>
  <Slides>25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Symbol</vt:lpstr>
      <vt:lpstr>Tema do Office</vt:lpstr>
      <vt:lpstr>Worksheet</vt:lpstr>
      <vt:lpstr>Planilha do Microsoft Excel</vt:lpstr>
      <vt:lpstr>Elementos de máquinas II</vt:lpstr>
      <vt:lpstr>Assunto desta Aula</vt:lpstr>
      <vt:lpstr>Materiais para engrenagens</vt:lpstr>
      <vt:lpstr>Materiais para engrenagens</vt:lpstr>
      <vt:lpstr>Materiais para engrenagens</vt:lpstr>
      <vt:lpstr>Materiais para engrenagens</vt:lpstr>
      <vt:lpstr>Materiais para engrenagens – Dureza:</vt:lpstr>
      <vt:lpstr>Materiais para engrenagens – Dureza:</vt:lpstr>
      <vt:lpstr>Materiais para engrenagens – Dureza:</vt:lpstr>
      <vt:lpstr>Materiais para engrenagens :</vt:lpstr>
      <vt:lpstr>Materiais para engrenagens :</vt:lpstr>
      <vt:lpstr>Materiais para engrenagens :</vt:lpstr>
      <vt:lpstr>Materiais para engrenagens :</vt:lpstr>
      <vt:lpstr>Tabelas de conversão de dureza - KHK</vt:lpstr>
      <vt:lpstr>Tabelas de conversão de dureza - KHK</vt:lpstr>
      <vt:lpstr>Materiais para engrenagens :</vt:lpstr>
      <vt:lpstr>Materiais para engrenagens :</vt:lpstr>
      <vt:lpstr>Materiais para engrenagens :</vt:lpstr>
      <vt:lpstr>Materiais para engrenagens :</vt:lpstr>
      <vt:lpstr>Materiais para engrenagens :</vt:lpstr>
      <vt:lpstr>Materiais para engrenagens :</vt:lpstr>
      <vt:lpstr>Materiais para engrenagens :</vt:lpstr>
      <vt:lpstr>Materiais para engrenagens :</vt:lpstr>
      <vt:lpstr>Tabelas de conversão de materiais - KHK</vt:lpstr>
      <vt:lpstr>Revisão para a prova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Elementos de máquinas II</dc:title>
  <dc:creator>Walter Kapp</dc:creator>
  <cp:lastModifiedBy>Walter Kapp</cp:lastModifiedBy>
  <cp:revision>216</cp:revision>
  <dcterms:created xsi:type="dcterms:W3CDTF">2017-03-12T19:34:31Z</dcterms:created>
  <dcterms:modified xsi:type="dcterms:W3CDTF">2017-05-04T12:37:26Z</dcterms:modified>
</cp:coreProperties>
</file>