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9" r:id="rId4"/>
    <p:sldId id="342" r:id="rId5"/>
    <p:sldId id="366" r:id="rId6"/>
    <p:sldId id="367" r:id="rId7"/>
    <p:sldId id="368" r:id="rId8"/>
    <p:sldId id="369" r:id="rId9"/>
    <p:sldId id="370" r:id="rId10"/>
    <p:sldId id="375" r:id="rId11"/>
    <p:sldId id="377" r:id="rId12"/>
    <p:sldId id="376" r:id="rId13"/>
    <p:sldId id="371" r:id="rId14"/>
    <p:sldId id="372" r:id="rId15"/>
    <p:sldId id="373" r:id="rId16"/>
    <p:sldId id="37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371" autoAdjust="0"/>
  </p:normalViewPr>
  <p:slideViewPr>
    <p:cSldViewPr snapToGrid="0">
      <p:cViewPr varScale="1">
        <p:scale>
          <a:sx n="50" d="100"/>
          <a:sy n="50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10 – Tensão de contato nos dentes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Nas condições de serviço (funcionamento) o cálculo da tensão de contato é ainda afetado por alguns fatores:</a:t>
            </a:r>
          </a:p>
          <a:p>
            <a:endParaRPr lang="pt-BR" sz="2800" dirty="0"/>
          </a:p>
          <a:p>
            <a:r>
              <a:rPr lang="pt-BR" sz="2800" dirty="0" err="1"/>
              <a:t>Ke</a:t>
            </a:r>
            <a:r>
              <a:rPr lang="pt-BR" sz="2800" dirty="0"/>
              <a:t> = fator de distribuição de carga – considera o aumento da tensão básica para o valor atuante, devido a distribuição irregular de carga sobre o dente. A distribuição irregular de carga pode ser causa dos erros na engrenagem ou erros de montagem. Quanto mais larga é a engrenagem, maior é a influência destes erros.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3271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Nas condições de serviço (funcionamento) o cálculo da tensão de contato é ainda afetado por alguns fatores:</a:t>
            </a:r>
          </a:p>
          <a:p>
            <a:endParaRPr lang="pt-BR" sz="2800" dirty="0"/>
          </a:p>
          <a:p>
            <a:r>
              <a:rPr lang="pt-BR" sz="2800" dirty="0" err="1"/>
              <a:t>Ks</a:t>
            </a:r>
            <a:r>
              <a:rPr lang="pt-BR" sz="2800" dirty="0"/>
              <a:t> = fator de serviço – considera os efeitos de variação de carga que são característicos de certos tipos de acionamento.</a:t>
            </a:r>
          </a:p>
        </p:txBody>
      </p:sp>
    </p:spTree>
    <p:extLst>
      <p:ext uri="{BB962C8B-B14F-4D97-AF65-F5344CB8AC3E}">
        <p14:creationId xmlns:p14="http://schemas.microsoft.com/office/powerpoint/2010/main" val="313554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8150" y="1594268"/>
            <a:ext cx="11321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Nas condições de serviço (funcionamento) o cálculo da tensão de contato é ainda afetado por alguns fatores:</a:t>
            </a:r>
          </a:p>
          <a:p>
            <a:endParaRPr lang="pt-BR" sz="2800" dirty="0"/>
          </a:p>
          <a:p>
            <a:r>
              <a:rPr lang="pt-BR" sz="2800" dirty="0"/>
              <a:t>A fórmula para a tensão de contato real é a tensão básica mais a consideração dos fatores de funcionamento: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471" y="4436919"/>
            <a:ext cx="7792229" cy="13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dinâmico para engrenagens de dentes retos - </a:t>
            </a:r>
            <a:r>
              <a:rPr lang="pt-BR" dirty="0" err="1"/>
              <a:t>Kd</a:t>
            </a:r>
            <a:r>
              <a:rPr lang="pt-BR" dirty="0"/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0" y="1977182"/>
            <a:ext cx="11548904" cy="36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dinâmico para engrenagens de dentes helicoidais - </a:t>
            </a:r>
            <a:r>
              <a:rPr lang="pt-BR" dirty="0" err="1"/>
              <a:t>Kd</a:t>
            </a:r>
            <a:r>
              <a:rPr lang="pt-BR" dirty="0"/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94760"/>
            <a:ext cx="11136165" cy="35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de distribuição de carga - </a:t>
            </a:r>
            <a:r>
              <a:rPr lang="pt-BR" dirty="0" err="1"/>
              <a:t>Ke</a:t>
            </a:r>
            <a:r>
              <a:rPr lang="pt-BR" dirty="0"/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84028"/>
            <a:ext cx="11241232" cy="46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de Serviço - </a:t>
            </a:r>
            <a:r>
              <a:rPr lang="pt-BR" dirty="0" err="1"/>
              <a:t>Ks</a:t>
            </a:r>
            <a:r>
              <a:rPr lang="pt-BR" dirty="0"/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0" y="2240881"/>
            <a:ext cx="83153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8 da apostila de Elementos de máquinas II – EMC 5332 – da graduação em Eng. Mecânica da UFSC,</a:t>
            </a:r>
          </a:p>
          <a:p>
            <a:pPr marL="0" indent="0">
              <a:buNone/>
            </a:pPr>
            <a:r>
              <a:rPr lang="pt-BR" dirty="0"/>
              <a:t>Elaborada pelo professor </a:t>
            </a:r>
            <a:r>
              <a:rPr lang="pt-BR" dirty="0" err="1"/>
              <a:t>Acires</a:t>
            </a:r>
            <a:r>
              <a:rPr lang="pt-BR" dirty="0"/>
              <a:t> Dias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 FORÇAS NAS ENGRENAGENS CILÍNDRICAS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5804443" cy="440574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verificação da tensão de contato nos dentes é fundamental quando as engrenagens trabalham em altas velocidades. Para a análise das tensões de contato de dois dentes engrenados, utiliza-se o modelo de dois cilindros em contato cujos raios sejam os raios de curvatura dos dentes no ponto de contato.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35" y="1364883"/>
            <a:ext cx="5049235" cy="3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4454692" cy="1009929"/>
          </a:xfrm>
        </p:spPr>
        <p:txBody>
          <a:bodyPr>
            <a:normAutofit fontScale="90000"/>
          </a:bodyPr>
          <a:lstStyle/>
          <a:p>
            <a:r>
              <a:rPr lang="pt-BR" dirty="0"/>
              <a:t>Tensão de contato nos dentes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400" y="0"/>
            <a:ext cx="3366655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8150" y="1627834"/>
            <a:ext cx="673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Fnu</a:t>
            </a:r>
            <a:r>
              <a:rPr lang="pt-BR" dirty="0"/>
              <a:t> =força de compressão normal unitária sobre os cilindros</a:t>
            </a:r>
          </a:p>
          <a:p>
            <a:r>
              <a:rPr lang="pt-BR" dirty="0"/>
              <a:t>L = largura do cilindro</a:t>
            </a:r>
          </a:p>
          <a:p>
            <a:r>
              <a:rPr lang="pt-BR" dirty="0"/>
              <a:t>ν1,ν2= coeficientes de Poisson</a:t>
            </a:r>
          </a:p>
          <a:p>
            <a:r>
              <a:rPr lang="pt-BR" dirty="0"/>
              <a:t>E1,E2= módulos de elasticidade longitudinal dos materiais</a:t>
            </a:r>
          </a:p>
          <a:p>
            <a:r>
              <a:rPr lang="pt-BR" dirty="0"/>
              <a:t>ρt1 ,ρt2 = raios de curvatura no plano transversal</a:t>
            </a:r>
          </a:p>
          <a:p>
            <a:r>
              <a:rPr lang="pt-BR" dirty="0"/>
              <a:t>ρn1,ρn2= raios de curvatura no plano normal</a:t>
            </a:r>
          </a:p>
          <a:p>
            <a:r>
              <a:rPr lang="pt-BR" dirty="0"/>
              <a:t>2B = largura de contato</a:t>
            </a:r>
          </a:p>
          <a:p>
            <a:endParaRPr lang="pt-BR" dirty="0"/>
          </a:p>
          <a:p>
            <a:r>
              <a:rPr lang="pt-BR" dirty="0"/>
              <a:t>O valor de B é obtido pela seguinte fórmula (equação de Hertz):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4584193"/>
            <a:ext cx="3800475" cy="12668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02" y="4494512"/>
            <a:ext cx="1287420" cy="7031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502" y="5217605"/>
            <a:ext cx="14859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8150" y="1627834"/>
            <a:ext cx="67363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 definição da envolvente podemos calcular os raios instantâneos de contato: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soma dos inversos desses raios no plano normal entra na equação da largura de contato de Hertz, a soma dos raios acima, no plano transversal é: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Relação entre os raios de curvatura nos planos normal e transversal(7.4) se dá pelo Teorema de </a:t>
            </a:r>
            <a:r>
              <a:rPr lang="pt-BR" dirty="0" err="1"/>
              <a:t>Meunier</a:t>
            </a:r>
            <a:r>
              <a:rPr lang="pt-BR" dirty="0"/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83" y="1562423"/>
            <a:ext cx="2886075" cy="3009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581598"/>
            <a:ext cx="1790700" cy="4857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170018"/>
            <a:ext cx="1638300" cy="4095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4874096"/>
            <a:ext cx="2390775" cy="7429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976" y="5617046"/>
            <a:ext cx="4314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2003" y="1346479"/>
            <a:ext cx="6736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determinação aproximada da força normal é: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valor médio aproximado da soma das geratrizes de contato em engrenagens helicoidais é: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força normal unitária para vários dentes helicoidais é a divisão de </a:t>
            </a:r>
            <a:r>
              <a:rPr lang="pt-BR" dirty="0" err="1"/>
              <a:t>Fn</a:t>
            </a:r>
            <a:r>
              <a:rPr lang="pt-BR" dirty="0"/>
              <a:t> pela equação acima: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744356"/>
            <a:ext cx="2878619" cy="9939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748227"/>
            <a:ext cx="2646330" cy="769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860" y="5813873"/>
            <a:ext cx="1857375" cy="685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96" y="5499548"/>
            <a:ext cx="2600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7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70" y="1346479"/>
            <a:ext cx="5473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 a </a:t>
            </a:r>
            <a:r>
              <a:rPr lang="pt-BR" dirty="0" err="1"/>
              <a:t>Fnu</a:t>
            </a:r>
            <a:r>
              <a:rPr lang="pt-BR" dirty="0"/>
              <a:t> e a expressão dos raios de curvatura na equação de contato de Hertz e na equação da tensão máxima, e chamando: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Temos: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tensão de hertz básica que ocorre no contato entre dentes de engrenagens. A tensão básica pode ser expressa em termos de fatores que são: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48" y="2493043"/>
            <a:ext cx="1228725" cy="438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87" y="2493043"/>
            <a:ext cx="1228725" cy="438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02" y="3323895"/>
            <a:ext cx="5219700" cy="8001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198783" y="1426690"/>
            <a:ext cx="5473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Fator MAAG geométrico: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Fator de elasticidade dos materiais: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Fator do ângulo de pressão: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Fator das linhas de contato: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15" y="1845343"/>
            <a:ext cx="1276350" cy="6477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612" y="2881788"/>
            <a:ext cx="2152650" cy="7048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952" y="3997562"/>
            <a:ext cx="1362075" cy="6762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815" y="5214812"/>
            <a:ext cx="1181100" cy="647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1482" y="5643437"/>
            <a:ext cx="2076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2847474" y="0"/>
            <a:ext cx="9406801" cy="6858000"/>
            <a:chOff x="1387642" y="0"/>
            <a:chExt cx="9406801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556" y="0"/>
              <a:ext cx="9396887" cy="685800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1387642" y="0"/>
              <a:ext cx="4804611" cy="2502568"/>
            </a:xfrm>
            <a:prstGeom prst="rect">
              <a:avLst/>
            </a:prstGeom>
            <a:solidFill>
              <a:schemeClr val="bg1"/>
            </a:solidFill>
            <a:ln w="12700">
              <a:noFill/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" tIns="10800" rIns="18000" bIns="10800" rtlCol="0" anchor="ctr"/>
            <a:lstStyle/>
            <a:p>
              <a:pPr algn="ctr"/>
              <a:endParaRPr lang="pt-BR" sz="24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836" y="139171"/>
            <a:ext cx="1743576" cy="553787"/>
          </a:xfrm>
        </p:spPr>
        <p:txBody>
          <a:bodyPr>
            <a:normAutofit fontScale="90000"/>
          </a:bodyPr>
          <a:lstStyle/>
          <a:p>
            <a:r>
              <a:rPr lang="pt-BR" dirty="0"/>
              <a:t>MAAG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1450" y="832129"/>
            <a:ext cx="726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1910 Max </a:t>
            </a:r>
            <a:r>
              <a:rPr lang="pt-BR" dirty="0" err="1"/>
              <a:t>Maag</a:t>
            </a:r>
            <a:r>
              <a:rPr lang="pt-BR" dirty="0"/>
              <a:t> desenvolveu o conceito de perfil de dente envolvental que é usado até hoje.</a:t>
            </a:r>
          </a:p>
          <a:p>
            <a:r>
              <a:rPr lang="pt-BR" dirty="0"/>
              <a:t>Em 1 de abril de 1913 fundou a </a:t>
            </a:r>
            <a:r>
              <a:rPr lang="pt-BR" dirty="0" err="1"/>
              <a:t>Maag</a:t>
            </a:r>
            <a:r>
              <a:rPr lang="pt-BR" dirty="0"/>
              <a:t> </a:t>
            </a:r>
            <a:r>
              <a:rPr lang="pt-BR" dirty="0" err="1"/>
              <a:t>Zahnräder</a:t>
            </a:r>
            <a:r>
              <a:rPr lang="pt-BR" dirty="0"/>
              <a:t> AG. Na </a:t>
            </a:r>
            <a:r>
              <a:rPr lang="pt-BR" dirty="0" err="1"/>
              <a:t>Hardstrasse</a:t>
            </a:r>
            <a:r>
              <a:rPr lang="pt-BR" dirty="0"/>
              <a:t> 219, Zurich.</a:t>
            </a:r>
          </a:p>
          <a:p>
            <a:r>
              <a:rPr lang="pt-BR" dirty="0"/>
              <a:t>A companhia existe até hoje: http://www.flsmidth.com/en-US/FLSmidth+MAAG+Gear</a:t>
            </a:r>
          </a:p>
        </p:txBody>
      </p:sp>
    </p:spTree>
    <p:extLst>
      <p:ext uri="{BB962C8B-B14F-4D97-AF65-F5344CB8AC3E}">
        <p14:creationId xmlns:p14="http://schemas.microsoft.com/office/powerpoint/2010/main" val="115719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6733" y="1346479"/>
            <a:ext cx="11321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Nas condições de serviço (funcionamento) o cálculo da tensão de contato é ainda afetado por alguns fatores:</a:t>
            </a:r>
          </a:p>
          <a:p>
            <a:endParaRPr lang="pt-BR" sz="3600" dirty="0"/>
          </a:p>
          <a:p>
            <a:r>
              <a:rPr lang="pt-BR" sz="3600" dirty="0" err="1"/>
              <a:t>Kd</a:t>
            </a:r>
            <a:r>
              <a:rPr lang="pt-BR" sz="3600" dirty="0"/>
              <a:t> = fator dinâmico (ou de velocidade) – considera o aumento da tensão básica para o valor atuante, considerando os efeitos das forças dinâmicas devido aos erros de engrenamento (erros de perfil, erros de passo).</a:t>
            </a:r>
          </a:p>
        </p:txBody>
      </p:sp>
    </p:spTree>
    <p:extLst>
      <p:ext uri="{BB962C8B-B14F-4D97-AF65-F5344CB8AC3E}">
        <p14:creationId xmlns:p14="http://schemas.microsoft.com/office/powerpoint/2010/main" val="2103945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headEnd type="none" w="med" len="med"/>
          <a:tailEnd type="triangle" w="med" len="med"/>
        </a:ln>
      </a:spPr>
      <a:bodyPr lIns="18000" tIns="10800" rIns="18000" bIns="10800" rtlCol="0" anchor="ctr"/>
      <a:lstStyle>
        <a:defPPr algn="ctr">
          <a:defRPr sz="24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756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Elementos de máquinas II</vt:lpstr>
      <vt:lpstr>Assunto desta Aula</vt:lpstr>
      <vt:lpstr>ANÁLISE DE FORÇAS NAS ENGRENAGENS CILÍNDRICAS</vt:lpstr>
      <vt:lpstr>Tensão de contato nos dentes</vt:lpstr>
      <vt:lpstr>Tensão de contato nos dentes</vt:lpstr>
      <vt:lpstr>Tensão de contato nos dentes</vt:lpstr>
      <vt:lpstr>Tensão de contato nos dentes</vt:lpstr>
      <vt:lpstr>MAAG</vt:lpstr>
      <vt:lpstr>Tensão de contato nos dentes</vt:lpstr>
      <vt:lpstr>Tensão de contato nos dentes</vt:lpstr>
      <vt:lpstr>Tensão de contato nos dentes</vt:lpstr>
      <vt:lpstr>Tensão de contato nos dentes</vt:lpstr>
      <vt:lpstr>Tensão de contato nos dentes</vt:lpstr>
      <vt:lpstr>Tensão de contato nos dentes</vt:lpstr>
      <vt:lpstr>Tensão de contato nos dentes</vt:lpstr>
      <vt:lpstr>Tensão de contato nos dentes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162</cp:revision>
  <dcterms:created xsi:type="dcterms:W3CDTF">2017-03-12T19:34:31Z</dcterms:created>
  <dcterms:modified xsi:type="dcterms:W3CDTF">2017-07-06T18:22:43Z</dcterms:modified>
</cp:coreProperties>
</file>