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7" r:id="rId6"/>
    <p:sldId id="288" r:id="rId7"/>
    <p:sldId id="261" r:id="rId8"/>
    <p:sldId id="289" r:id="rId9"/>
    <p:sldId id="290" r:id="rId10"/>
    <p:sldId id="291" r:id="rId11"/>
    <p:sldId id="292" r:id="rId12"/>
    <p:sldId id="293" r:id="rId13"/>
    <p:sldId id="296" r:id="rId14"/>
    <p:sldId id="297" r:id="rId15"/>
    <p:sldId id="298" r:id="rId16"/>
    <p:sldId id="294" r:id="rId17"/>
    <p:sldId id="29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5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5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9B67-D3B6-420B-BB6F-D6271EBD5255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Elementos de máquinas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03 – A Engrenagem com a curva envolvente</a:t>
            </a:r>
          </a:p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17435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856" y="76891"/>
            <a:ext cx="5715320" cy="1325563"/>
          </a:xfrm>
        </p:spPr>
        <p:txBody>
          <a:bodyPr/>
          <a:lstStyle/>
          <a:p>
            <a:r>
              <a:rPr lang="pt-BR" dirty="0"/>
              <a:t>Relação de Transmissão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628456" y="1593781"/>
                <a:ext cx="7544120" cy="4707007"/>
              </a:xfrm>
            </p:spPr>
            <p:txBody>
              <a:bodyPr>
                <a:normAutofit fontScale="92500"/>
              </a:bodyPr>
              <a:lstStyle/>
              <a:p>
                <a:r>
                  <a:rPr lang="pt-BR" dirty="0">
                    <a:latin typeface="Cambria Math" panose="02040503050406030204" pitchFamily="18" charset="0"/>
                  </a:rPr>
                  <a:t>É a relação transmissão entre perfis </a:t>
                </a:r>
                <a:r>
                  <a:rPr lang="pt-BR" dirty="0" err="1">
                    <a:latin typeface="Cambria Math" panose="02040503050406030204" pitchFamily="18" charset="0"/>
                  </a:rPr>
                  <a:t>cojugados</a:t>
                </a:r>
                <a:r>
                  <a:rPr lang="pt-BR" dirty="0">
                    <a:latin typeface="Cambria Math" panose="02040503050406030204" pitchFamily="18" charset="0"/>
                  </a:rPr>
                  <a:t> é:</a:t>
                </a:r>
                <a:endParaRPr lang="pt-BR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b="0" dirty="0"/>
              </a:p>
              <a:p>
                <a:r>
                  <a:rPr lang="pt-BR" dirty="0">
                    <a:latin typeface="Cambria Math" panose="02040503050406030204" pitchFamily="18" charset="0"/>
                  </a:rPr>
                  <a:t>Para engrenagens envolventes: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sz="2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800" i="1" dirty="0">
                  <a:latin typeface="Cambria Math" panose="02040503050406030204" pitchFamily="18" charset="0"/>
                </a:endParaRPr>
              </a:p>
              <a:p>
                <a:pPr marL="257175" lvl="1" indent="-271463"/>
                <a:r>
                  <a:rPr lang="pt-BR" sz="2800" dirty="0">
                    <a:latin typeface="Cambria Math" panose="02040503050406030204" pitchFamily="18" charset="0"/>
                  </a:rPr>
                  <a:t>Em relação ao número de dentes:</a:t>
                </a:r>
              </a:p>
              <a:p>
                <a:pPr marL="457200" lvl="2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3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3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pt-BR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pt-BR" sz="30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3000" i="1" dirty="0">
                    <a:latin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3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pt-BR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pt-BR" sz="30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sz="3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800" i="1" dirty="0">
                  <a:latin typeface="Cambria Math" panose="02040503050406030204" pitchFamily="18" charset="0"/>
                </a:endParaRPr>
              </a:p>
              <a:p>
                <a:pPr marL="0" lvl="2" indent="0">
                  <a:buNone/>
                </a:pPr>
                <a:r>
                  <a:rPr lang="pt-BR" sz="2800" dirty="0">
                    <a:latin typeface="Cambria Math" panose="02040503050406030204" pitchFamily="18" charset="0"/>
                  </a:rPr>
                  <a:t>Logo: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8456" y="1593781"/>
                <a:ext cx="7544120" cy="4707007"/>
              </a:xfrm>
              <a:blipFill>
                <a:blip r:embed="rId2"/>
                <a:stretch>
                  <a:fillRect l="-1454" t="-20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78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786063"/>
            <a:ext cx="9629171" cy="407193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855" y="76891"/>
            <a:ext cx="11030269" cy="943017"/>
          </a:xfrm>
        </p:spPr>
        <p:txBody>
          <a:bodyPr>
            <a:normAutofit/>
          </a:bodyPr>
          <a:lstStyle/>
          <a:p>
            <a:r>
              <a:rPr lang="pt-BR" dirty="0"/>
              <a:t>Dimensões padronizadas da cremalheira peça: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55" y="1019908"/>
            <a:ext cx="11635840" cy="1766155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Cambria Math" panose="02040503050406030204" pitchFamily="18" charset="0"/>
              </a:rPr>
              <a:t>A série de módulos é padronizada pelas normas ISO R54, DIN 780 e ABNT P-PB-90.</a:t>
            </a:r>
          </a:p>
          <a:p>
            <a:r>
              <a:rPr lang="pt-BR" sz="2400" dirty="0">
                <a:latin typeface="Cambria Math" panose="02040503050406030204" pitchFamily="18" charset="0"/>
              </a:rPr>
              <a:t>Os ângulos de pressão padronizados (ISO R53) são 20°, 14,5° e 25°</a:t>
            </a:r>
          </a:p>
          <a:p>
            <a:r>
              <a:rPr lang="pt-BR" sz="2400" dirty="0">
                <a:latin typeface="Cambria Math" panose="02040503050406030204" pitchFamily="18" charset="0"/>
              </a:rPr>
              <a:t>A cremalheira padrão, peça do sistema módulo, é definida pelas normas ISO R53 e ABNT P-PB-89. Padroniza-se com Módulo Unitário.</a:t>
            </a:r>
          </a:p>
        </p:txBody>
      </p:sp>
    </p:spTree>
    <p:extLst>
      <p:ext uri="{BB962C8B-B14F-4D97-AF65-F5344CB8AC3E}">
        <p14:creationId xmlns:p14="http://schemas.microsoft.com/office/powerpoint/2010/main" val="202390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403" y="591284"/>
            <a:ext cx="9629171" cy="407193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855" y="76891"/>
            <a:ext cx="11030269" cy="943017"/>
          </a:xfrm>
        </p:spPr>
        <p:txBody>
          <a:bodyPr>
            <a:normAutofit/>
          </a:bodyPr>
          <a:lstStyle/>
          <a:p>
            <a:r>
              <a:rPr lang="pt-BR" dirty="0"/>
              <a:t>Dimensões padronizadas da cremalheira peça: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328" y="4894700"/>
            <a:ext cx="6858320" cy="1766155"/>
          </a:xfrm>
        </p:spPr>
        <p:txBody>
          <a:bodyPr>
            <a:normAutofit lnSpcReduction="10000"/>
          </a:bodyPr>
          <a:lstStyle/>
          <a:p>
            <a:r>
              <a:rPr lang="pt-BR" sz="2400" dirty="0">
                <a:latin typeface="Cambria Math" panose="02040503050406030204" pitchFamily="18" charset="0"/>
              </a:rPr>
              <a:t>Altura de cabeça ou adendo: ha=m; </a:t>
            </a:r>
            <a:r>
              <a:rPr lang="pt-BR" sz="2400" dirty="0" err="1">
                <a:latin typeface="Cambria Math" panose="02040503050406030204" pitchFamily="18" charset="0"/>
              </a:rPr>
              <a:t>hac</a:t>
            </a:r>
            <a:r>
              <a:rPr lang="pt-BR" sz="2400" dirty="0">
                <a:latin typeface="Cambria Math" panose="02040503050406030204" pitchFamily="18" charset="0"/>
              </a:rPr>
              <a:t>= (1+c) </a:t>
            </a:r>
          </a:p>
          <a:p>
            <a:r>
              <a:rPr lang="pt-BR" sz="2400" dirty="0">
                <a:latin typeface="Cambria Math" panose="02040503050406030204" pitchFamily="18" charset="0"/>
              </a:rPr>
              <a:t>Altura do pé ou dedendo : </a:t>
            </a:r>
            <a:r>
              <a:rPr lang="pt-BR" sz="2400" dirty="0" err="1">
                <a:latin typeface="Cambria Math" panose="02040503050406030204" pitchFamily="18" charset="0"/>
              </a:rPr>
              <a:t>hf</a:t>
            </a:r>
            <a:r>
              <a:rPr lang="pt-BR" sz="2400" dirty="0">
                <a:latin typeface="Cambria Math" panose="02040503050406030204" pitchFamily="18" charset="0"/>
              </a:rPr>
              <a:t> =m(1+c)</a:t>
            </a:r>
          </a:p>
          <a:p>
            <a:r>
              <a:rPr lang="pt-BR" sz="2400" dirty="0">
                <a:latin typeface="Cambria Math" panose="02040503050406030204" pitchFamily="18" charset="0"/>
              </a:rPr>
              <a:t>Diâmetro de adendo: da=d+2m</a:t>
            </a:r>
          </a:p>
          <a:p>
            <a:r>
              <a:rPr lang="pt-BR" sz="2400" dirty="0">
                <a:latin typeface="Cambria Math" panose="02040503050406030204" pitchFamily="18" charset="0"/>
              </a:rPr>
              <a:t>Diâmetro de dedendo: </a:t>
            </a:r>
            <a:r>
              <a:rPr lang="pt-BR" sz="2400" dirty="0" err="1">
                <a:latin typeface="Cambria Math" panose="02040503050406030204" pitchFamily="18" charset="0"/>
              </a:rPr>
              <a:t>df</a:t>
            </a:r>
            <a:r>
              <a:rPr lang="pt-BR" sz="2400" dirty="0">
                <a:latin typeface="Cambria Math" panose="02040503050406030204" pitchFamily="18" charset="0"/>
              </a:rPr>
              <a:t>= d-2m(1+c)</a:t>
            </a:r>
          </a:p>
        </p:txBody>
      </p:sp>
      <p:sp>
        <p:nvSpPr>
          <p:cNvPr id="5" name="Retângulo 4"/>
          <p:cNvSpPr/>
          <p:nvPr/>
        </p:nvSpPr>
        <p:spPr>
          <a:xfrm>
            <a:off x="7600950" y="4894700"/>
            <a:ext cx="3786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129088" algn="r"/>
              </a:tabLst>
            </a:pPr>
            <a:r>
              <a:rPr lang="pt-BR" sz="2400" dirty="0"/>
              <a:t>• As cremalheiras de adendo curto: 	ha&lt; m até 0,75m</a:t>
            </a:r>
          </a:p>
          <a:p>
            <a:pPr>
              <a:tabLst>
                <a:tab pos="4129088" algn="r"/>
              </a:tabLst>
            </a:pPr>
            <a:r>
              <a:rPr lang="pt-BR" sz="2400" dirty="0"/>
              <a:t>• As cremalheiras de adendo longo: 	ha&gt;maté1,25m</a:t>
            </a:r>
          </a:p>
        </p:txBody>
      </p:sp>
    </p:spTree>
    <p:extLst>
      <p:ext uri="{BB962C8B-B14F-4D97-AF65-F5344CB8AC3E}">
        <p14:creationId xmlns:p14="http://schemas.microsoft.com/office/powerpoint/2010/main" val="317206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570" y="296068"/>
            <a:ext cx="5098805" cy="889795"/>
          </a:xfrm>
        </p:spPr>
        <p:txBody>
          <a:bodyPr/>
          <a:lstStyle/>
          <a:p>
            <a:r>
              <a:rPr lang="pt-BR" dirty="0"/>
              <a:t>Nas engrenagens: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952" t="15366" r="2797" b="17391"/>
          <a:stretch/>
        </p:blipFill>
        <p:spPr>
          <a:xfrm>
            <a:off x="2429436" y="1416842"/>
            <a:ext cx="7719198" cy="3998121"/>
          </a:xfrm>
          <a:prstGeom prst="rect">
            <a:avLst/>
          </a:prstGeom>
        </p:spPr>
      </p:pic>
      <p:sp>
        <p:nvSpPr>
          <p:cNvPr id="9" name="Texto Explicativo: Linha sem Borda 8"/>
          <p:cNvSpPr/>
          <p:nvPr/>
        </p:nvSpPr>
        <p:spPr>
          <a:xfrm>
            <a:off x="3686174" y="5645942"/>
            <a:ext cx="500063" cy="442913"/>
          </a:xfrm>
          <a:prstGeom prst="callout1">
            <a:avLst>
              <a:gd name="adj1" fmla="val 54234"/>
              <a:gd name="adj2" fmla="val -5476"/>
              <a:gd name="adj3" fmla="val -535626"/>
              <a:gd name="adj4" fmla="val -231302"/>
            </a:avLst>
          </a:prstGeom>
          <a:ln w="19050"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pt-BR" sz="3200" dirty="0"/>
              <a:t>d</a:t>
            </a:r>
            <a:r>
              <a:rPr lang="pt-BR" sz="3200" baseline="-25000" dirty="0"/>
              <a:t>a</a:t>
            </a:r>
          </a:p>
        </p:txBody>
      </p:sp>
      <p:sp>
        <p:nvSpPr>
          <p:cNvPr id="10" name="Texto Explicativo: Linha sem Borda 9"/>
          <p:cNvSpPr/>
          <p:nvPr/>
        </p:nvSpPr>
        <p:spPr>
          <a:xfrm>
            <a:off x="4487541" y="5679276"/>
            <a:ext cx="500063" cy="442913"/>
          </a:xfrm>
          <a:prstGeom prst="callout1">
            <a:avLst>
              <a:gd name="adj1" fmla="val 54234"/>
              <a:gd name="adj2" fmla="val -5476"/>
              <a:gd name="adj3" fmla="val -448530"/>
              <a:gd name="adj4" fmla="val -182731"/>
            </a:avLst>
          </a:prstGeom>
          <a:ln w="19050"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pt-BR" sz="3200" dirty="0"/>
              <a:t>d</a:t>
            </a:r>
            <a:endParaRPr lang="pt-BR" sz="3200" baseline="-25000" dirty="0"/>
          </a:p>
        </p:txBody>
      </p:sp>
      <p:sp>
        <p:nvSpPr>
          <p:cNvPr id="11" name="Texto Explicativo: Linha sem Borda 10"/>
          <p:cNvSpPr/>
          <p:nvPr/>
        </p:nvSpPr>
        <p:spPr>
          <a:xfrm>
            <a:off x="5417497" y="5679276"/>
            <a:ext cx="500063" cy="442913"/>
          </a:xfrm>
          <a:prstGeom prst="callout1">
            <a:avLst>
              <a:gd name="adj1" fmla="val 54234"/>
              <a:gd name="adj2" fmla="val -5476"/>
              <a:gd name="adj3" fmla="val -416271"/>
              <a:gd name="adj4" fmla="val -111302"/>
            </a:avLst>
          </a:prstGeom>
          <a:ln w="19050"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pt-BR" sz="3200" dirty="0" err="1"/>
              <a:t>d</a:t>
            </a:r>
            <a:r>
              <a:rPr lang="pt-BR" sz="3200" baseline="-25000" dirty="0" err="1"/>
              <a:t>b</a:t>
            </a:r>
            <a:endParaRPr lang="pt-BR" sz="3200" baseline="-25000" dirty="0"/>
          </a:p>
        </p:txBody>
      </p:sp>
      <p:sp>
        <p:nvSpPr>
          <p:cNvPr id="12" name="Texto Explicativo: Linha sem Borda 11"/>
          <p:cNvSpPr/>
          <p:nvPr/>
        </p:nvSpPr>
        <p:spPr>
          <a:xfrm>
            <a:off x="6289035" y="5679276"/>
            <a:ext cx="500063" cy="442913"/>
          </a:xfrm>
          <a:prstGeom prst="callout1">
            <a:avLst>
              <a:gd name="adj1" fmla="val 54234"/>
              <a:gd name="adj2" fmla="val -5476"/>
              <a:gd name="adj3" fmla="val -322723"/>
              <a:gd name="adj4" fmla="val -79874"/>
            </a:avLst>
          </a:prstGeom>
          <a:ln w="19050"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pt-BR" sz="3200" dirty="0" err="1"/>
              <a:t>d</a:t>
            </a:r>
            <a:r>
              <a:rPr lang="pt-BR" sz="3200" baseline="-25000" dirty="0" err="1"/>
              <a:t>f</a:t>
            </a:r>
            <a:endParaRPr lang="pt-BR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7526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5" y="185869"/>
            <a:ext cx="6013205" cy="785681"/>
          </a:xfrm>
        </p:spPr>
        <p:txBody>
          <a:bodyPr>
            <a:normAutofit fontScale="90000"/>
          </a:bodyPr>
          <a:lstStyle/>
          <a:p>
            <a:r>
              <a:rPr lang="pt-BR" dirty="0"/>
              <a:t>Na engrenagem Z=22, m=2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3471" t="12055" r="2583" b="11166"/>
          <a:stretch/>
        </p:blipFill>
        <p:spPr>
          <a:xfrm>
            <a:off x="908455" y="971550"/>
            <a:ext cx="992147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9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95" y="185869"/>
            <a:ext cx="6013205" cy="785681"/>
          </a:xfrm>
        </p:spPr>
        <p:txBody>
          <a:bodyPr>
            <a:normAutofit fontScale="90000"/>
          </a:bodyPr>
          <a:lstStyle/>
          <a:p>
            <a:r>
              <a:rPr lang="pt-BR" dirty="0"/>
              <a:t>Na engrenagem Z=60, m=2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471" t="11690" r="2583" b="11166"/>
          <a:stretch/>
        </p:blipFill>
        <p:spPr>
          <a:xfrm>
            <a:off x="823154" y="850144"/>
            <a:ext cx="10078209" cy="600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97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831" y="0"/>
            <a:ext cx="7381956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Espessura do Dente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45831" y="1808040"/>
                <a:ext cx="5383457" cy="4351338"/>
              </a:xfrm>
            </p:spPr>
            <p:txBody>
              <a:bodyPr/>
              <a:lstStyle/>
              <a:p>
                <a:r>
                  <a:rPr lang="pt-BR" dirty="0"/>
                  <a:t>A espessura do dente na circunferência de base é: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 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pt-BR" dirty="0"/>
                  <a:t>  ou 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pt-BR" dirty="0"/>
              </a:p>
              <a:p>
                <a:r>
                  <a:rPr lang="pt-BR" dirty="0"/>
                  <a:t>Para uma circunferência qualquer a espessura do dente é:	</a:t>
                </a:r>
              </a:p>
              <a:p>
                <a:pPr marL="0" indent="0" algn="ctr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lvl="1"/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831" y="1808040"/>
                <a:ext cx="5383457" cy="4351338"/>
              </a:xfrm>
              <a:blipFill>
                <a:blip r:embed="rId3"/>
                <a:stretch>
                  <a:fillRect l="-2039" t="-2384" r="-15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0221" y="4386262"/>
            <a:ext cx="4312629" cy="10682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3760" y="5602898"/>
            <a:ext cx="2274950" cy="102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94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1" y="1157288"/>
            <a:ext cx="11584232" cy="501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1- Dado um par de engrenagens com Z1=21 dentes e Z2=43 dentes, módulo 5mm, ângulo de pressãoα=20° e rotação n</a:t>
            </a:r>
            <a:r>
              <a:rPr lang="pt-BR" baseline="-25000" dirty="0"/>
              <a:t>1</a:t>
            </a:r>
            <a:r>
              <a:rPr lang="pt-BR" dirty="0"/>
              <a:t>=480rpm. Determinar:</a:t>
            </a:r>
          </a:p>
          <a:p>
            <a:pPr marL="0" indent="0">
              <a:buNone/>
            </a:pPr>
            <a:r>
              <a:rPr lang="pt-BR" dirty="0"/>
              <a:t>a) A relação de transmissão e a velocidade n</a:t>
            </a:r>
            <a:r>
              <a:rPr lang="pt-BR" baseline="-25000" dirty="0"/>
              <a:t>2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b) Os diâmetros primitivos.</a:t>
            </a:r>
          </a:p>
          <a:p>
            <a:pPr marL="0" indent="0">
              <a:buNone/>
            </a:pPr>
            <a:r>
              <a:rPr lang="pt-BR" dirty="0"/>
              <a:t>c) Os diâmetros de adendo ou de cabeça.</a:t>
            </a:r>
          </a:p>
          <a:p>
            <a:pPr marL="0" indent="0">
              <a:buNone/>
            </a:pPr>
            <a:r>
              <a:rPr lang="pt-BR" dirty="0"/>
              <a:t>d) Os diâmetros de dedendo ou de fundo.</a:t>
            </a:r>
          </a:p>
          <a:p>
            <a:pPr marL="0" indent="0">
              <a:buNone/>
            </a:pPr>
            <a:r>
              <a:rPr lang="pt-BR" dirty="0"/>
              <a:t>e) Os diâmetros de base.</a:t>
            </a:r>
          </a:p>
          <a:p>
            <a:pPr marL="0" indent="0">
              <a:buNone/>
            </a:pPr>
            <a:r>
              <a:rPr lang="pt-BR" dirty="0"/>
              <a:t>f) As velocidades tangenciais v</a:t>
            </a:r>
            <a:r>
              <a:rPr lang="pt-BR" baseline="-25000" dirty="0"/>
              <a:t>1 </a:t>
            </a:r>
            <a:r>
              <a:rPr lang="pt-BR" dirty="0"/>
              <a:t>e v</a:t>
            </a:r>
            <a:r>
              <a:rPr lang="pt-BR" baseline="-25000" dirty="0"/>
              <a:t>2 </a:t>
            </a:r>
            <a:r>
              <a:rPr lang="pt-BR" dirty="0"/>
              <a:t>dos dentes do pinhão e coroa na cabeça do dente (início de contato) no diâmetro de base (final de contato) e no diâmetro primitivo.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32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Assunto desta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Engrenagem Envolvente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Esta nota de aula foi baseada no capítulo 4 da apostila de Elementos de máquinas II – EMC 5332 – da graduação em Eng. Mecânica da UFSC,</a:t>
            </a:r>
          </a:p>
          <a:p>
            <a:pPr marL="0" indent="0">
              <a:buNone/>
            </a:pPr>
            <a:r>
              <a:rPr lang="pt-BR" dirty="0"/>
              <a:t>Elaborada pelo professor </a:t>
            </a:r>
            <a:r>
              <a:rPr lang="pt-BR" dirty="0" err="1"/>
              <a:t>Acires</a:t>
            </a:r>
            <a:r>
              <a:rPr lang="pt-BR" dirty="0"/>
              <a:t> Dias</a:t>
            </a:r>
          </a:p>
        </p:txBody>
      </p:sp>
    </p:spTree>
    <p:extLst>
      <p:ext uri="{BB962C8B-B14F-4D97-AF65-F5344CB8AC3E}">
        <p14:creationId xmlns:p14="http://schemas.microsoft.com/office/powerpoint/2010/main" val="227574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engrenagem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construção geométrica de um engrenamento envolvental os diâmetros de base não ficam muito afastados, logo um único perfil envolvental não manterá o contato por um ângulo de transmissão muito muito grande.</a:t>
            </a:r>
          </a:p>
          <a:p>
            <a:r>
              <a:rPr lang="pt-BR" dirty="0"/>
              <a:t>A solução á usar vários perfis periódicos de contato, de maneira que quando o contato terminar em um dado perfil ativo, o contato já se iniciou no próximo perfil ativo.</a:t>
            </a:r>
          </a:p>
          <a:p>
            <a:r>
              <a:rPr lang="pt-BR" dirty="0"/>
              <a:t>Com isto uma engrenagem tem vários perfis de contato, que nós chamaremos de dentes.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75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809" y="365125"/>
            <a:ext cx="4585666" cy="1006475"/>
          </a:xfrm>
        </p:spPr>
        <p:txBody>
          <a:bodyPr>
            <a:normAutofit fontScale="90000"/>
          </a:bodyPr>
          <a:lstStyle/>
          <a:p>
            <a:r>
              <a:rPr lang="pt-BR" dirty="0"/>
              <a:t>A envolvente como perfil de engrenagem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913" y="2366204"/>
            <a:ext cx="5425696" cy="3644347"/>
          </a:xfrm>
        </p:spPr>
        <p:txBody>
          <a:bodyPr>
            <a:normAutofit/>
          </a:bodyPr>
          <a:lstStyle/>
          <a:p>
            <a:r>
              <a:rPr lang="pt-BR" dirty="0"/>
              <a:t>As circunferências da engrenagem deverão ser divididas por um número inteiro de dentes.</a:t>
            </a:r>
          </a:p>
          <a:p>
            <a:r>
              <a:rPr lang="pt-BR" dirty="0"/>
              <a:t>A partir do raios de base se desenrolam geratrizes de perfis envolventais.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75" y="0"/>
            <a:ext cx="6791325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1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913" y="2366204"/>
            <a:ext cx="5425696" cy="3644347"/>
          </a:xfrm>
        </p:spPr>
        <p:txBody>
          <a:bodyPr>
            <a:normAutofit/>
          </a:bodyPr>
          <a:lstStyle/>
          <a:p>
            <a:r>
              <a:rPr lang="pt-BR" dirty="0"/>
              <a:t>A distância entre o início dos perfis no circulo de base é denominado Passo de base.</a:t>
            </a:r>
          </a:p>
          <a:p>
            <a:r>
              <a:rPr lang="pt-BR" dirty="0"/>
              <a:t>Como queremos transmitir movimento de maneira bidirecional perfis simétricos serão gerados para cada dente.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75" y="0"/>
            <a:ext cx="6791325" cy="6772275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09928" y="643490"/>
            <a:ext cx="4585666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envolvente como perfil de engrenagem</a:t>
            </a:r>
          </a:p>
        </p:txBody>
      </p:sp>
    </p:spTree>
    <p:extLst>
      <p:ext uri="{BB962C8B-B14F-4D97-AF65-F5344CB8AC3E}">
        <p14:creationId xmlns:p14="http://schemas.microsoft.com/office/powerpoint/2010/main" val="73963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2096" y="183944"/>
            <a:ext cx="5028579" cy="1401970"/>
          </a:xfrm>
        </p:spPr>
        <p:txBody>
          <a:bodyPr>
            <a:normAutofit/>
          </a:bodyPr>
          <a:lstStyle/>
          <a:p>
            <a:r>
              <a:rPr lang="pt-BR" dirty="0"/>
              <a:t>A envolvente como perfil de engrenagem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72096" y="1585913"/>
                <a:ext cx="5425696" cy="5029199"/>
              </a:xfrm>
            </p:spPr>
            <p:txBody>
              <a:bodyPr>
                <a:normAutofit/>
              </a:bodyPr>
              <a:lstStyle/>
              <a:p>
                <a:r>
                  <a:rPr lang="pt-BR" b="0" dirty="0">
                    <a:latin typeface="Cambria Math" panose="02040503050406030204" pitchFamily="18" charset="0"/>
                  </a:rPr>
                  <a:t>Na circunferência de base:</a:t>
                </a:r>
              </a:p>
              <a:p>
                <a:pPr marL="0" indent="0">
                  <a:buNone/>
                </a:pPr>
                <a:endParaRPr lang="pt-BR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𝑝𝑏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 lvl="1"/>
                <a:r>
                  <a:rPr lang="pt-BR" dirty="0"/>
                  <a:t>Z= número de dentes</a:t>
                </a:r>
              </a:p>
              <a:p>
                <a:r>
                  <a:rPr lang="pt-BR" dirty="0">
                    <a:latin typeface="Cambria Math" panose="02040503050406030204" pitchFamily="18" charset="0"/>
                  </a:rPr>
                  <a:t>Na circunferência primitiva</a:t>
                </a:r>
                <a:r>
                  <a:rPr lang="pt-BR" dirty="0"/>
                  <a:t>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𝑝𝑏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096" y="1585913"/>
                <a:ext cx="5425696" cy="5029199"/>
              </a:xfrm>
              <a:blipFill>
                <a:blip r:embed="rId2"/>
                <a:stretch>
                  <a:fillRect l="-2022" t="-20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675" y="0"/>
            <a:ext cx="6791325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4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855" y="76891"/>
            <a:ext cx="7072633" cy="1325563"/>
          </a:xfrm>
        </p:spPr>
        <p:txBody>
          <a:bodyPr/>
          <a:lstStyle/>
          <a:p>
            <a:r>
              <a:rPr lang="pt-BR" dirty="0"/>
              <a:t>Condição de funcionamento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8456" y="1593781"/>
            <a:ext cx="7544120" cy="4221231"/>
          </a:xfrm>
        </p:spPr>
        <p:txBody>
          <a:bodyPr>
            <a:normAutofit/>
          </a:bodyPr>
          <a:lstStyle/>
          <a:p>
            <a:r>
              <a:rPr lang="pt-BR" dirty="0"/>
              <a:t>Num par de engrenagens, os passos de base devem ser idênticos para que se obtenha movimento contínuo e suave, pb1=pb2;</a:t>
            </a:r>
          </a:p>
          <a:p>
            <a:r>
              <a:rPr lang="pt-BR" dirty="0"/>
              <a:t>Também os ângulos de pressão devem ser iguais engrenagens, logo p1=p2;</a:t>
            </a:r>
          </a:p>
          <a:p>
            <a:r>
              <a:rPr lang="pt-BR" dirty="0"/>
              <a:t>Logo nesta condição os tamanhos de dentes devem ser semelhantes, de tal forma que na circunferência primitiva eles tenham o mesmo passo e o espaço entre eles seja igual a largura do dente no circulo primitivo</a:t>
            </a:r>
          </a:p>
        </p:txBody>
      </p:sp>
    </p:spTree>
    <p:extLst>
      <p:ext uri="{BB962C8B-B14F-4D97-AF65-F5344CB8AC3E}">
        <p14:creationId xmlns:p14="http://schemas.microsoft.com/office/powerpoint/2010/main" val="32867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855" y="76891"/>
            <a:ext cx="7072633" cy="1325563"/>
          </a:xfrm>
        </p:spPr>
        <p:txBody>
          <a:bodyPr/>
          <a:lstStyle/>
          <a:p>
            <a:r>
              <a:rPr lang="pt-BR" dirty="0"/>
              <a:t>Módulo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628456" y="1593781"/>
                <a:ext cx="7544120" cy="4707007"/>
              </a:xfrm>
            </p:spPr>
            <p:txBody>
              <a:bodyPr>
                <a:normAutofit/>
              </a:bodyPr>
              <a:lstStyle/>
              <a:p>
                <a:r>
                  <a:rPr lang="pt-BR" dirty="0">
                    <a:latin typeface="Cambria Math" panose="02040503050406030204" pitchFamily="18" charset="0"/>
                  </a:rPr>
                  <a:t>É a relação entre o diâmetro primitivo e o número de dentes:</a:t>
                </a:r>
                <a:endParaRPr lang="pt-BR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pt-BR" b="0" dirty="0"/>
              </a:p>
              <a:p>
                <a:pPr lvl="1"/>
                <a:r>
                  <a:rPr lang="pt-BR" dirty="0"/>
                  <a:t>Logo: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pt-BR" sz="2800" i="1" dirty="0">
                  <a:latin typeface="Cambria Math" panose="02040503050406030204" pitchFamily="18" charset="0"/>
                </a:endParaRPr>
              </a:p>
              <a:p>
                <a:pPr marL="714375" lvl="2" indent="-271463"/>
                <a:r>
                  <a:rPr lang="pt-BR" sz="2400" dirty="0">
                    <a:latin typeface="Cambria Math" panose="02040503050406030204" pitchFamily="18" charset="0"/>
                  </a:rPr>
                  <a:t>De onde se conclui:</a:t>
                </a:r>
              </a:p>
              <a:p>
                <a:pPr marL="4572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2800" i="1" dirty="0">
                  <a:latin typeface="Cambria Math" panose="02040503050406030204" pitchFamily="18" charset="0"/>
                </a:endParaRPr>
              </a:p>
              <a:p>
                <a:pPr marL="0" lvl="2" indent="0">
                  <a:buNone/>
                </a:pPr>
                <a:endParaRPr lang="pt-BR" sz="2800" dirty="0">
                  <a:latin typeface="Cambria Math" panose="02040503050406030204" pitchFamily="18" charset="0"/>
                </a:endParaRPr>
              </a:p>
              <a:p>
                <a:pPr marL="0" lvl="2" indent="0">
                  <a:buNone/>
                </a:pPr>
                <a:r>
                  <a:rPr lang="pt-BR" sz="2800" dirty="0">
                    <a:latin typeface="Cambria Math" panose="02040503050406030204" pitchFamily="18" charset="0"/>
                  </a:rPr>
                  <a:t>O módulo define o tamanho do dente, com dimensão em milímetros.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8456" y="1593781"/>
                <a:ext cx="7544120" cy="4707007"/>
              </a:xfrm>
              <a:blipFill>
                <a:blip r:embed="rId2"/>
                <a:stretch>
                  <a:fillRect l="-1616" t="-21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51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855" y="76891"/>
            <a:ext cx="7072633" cy="1325563"/>
          </a:xfrm>
        </p:spPr>
        <p:txBody>
          <a:bodyPr/>
          <a:lstStyle/>
          <a:p>
            <a:r>
              <a:rPr lang="pt-BR" dirty="0" err="1"/>
              <a:t>Diâmetral</a:t>
            </a:r>
            <a:r>
              <a:rPr lang="pt-BR" dirty="0"/>
              <a:t> </a:t>
            </a:r>
            <a:r>
              <a:rPr lang="pt-BR" dirty="0" err="1"/>
              <a:t>Pitch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628455" y="1593781"/>
                <a:ext cx="9372919" cy="4707007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Around of the world all use the Modulus, but only in the United State they use the </a:t>
                </a:r>
                <a:r>
                  <a:rPr lang="en-US" dirty="0" err="1">
                    <a:latin typeface="Cambria Math" panose="02040503050406030204" pitchFamily="18" charset="0"/>
                  </a:rPr>
                  <a:t>Diametral</a:t>
                </a:r>
                <a:r>
                  <a:rPr lang="en-US" dirty="0">
                    <a:latin typeface="Cambria Math" panose="02040503050406030204" pitchFamily="18" charset="0"/>
                  </a:rPr>
                  <a:t> Pitch</a:t>
                </a:r>
                <a:r>
                  <a:rPr lang="pt-BR" dirty="0">
                    <a:latin typeface="Cambria Math" panose="02040503050406030204" pitchFamily="18" charset="0"/>
                  </a:rPr>
                  <a:t>:</a:t>
                </a:r>
              </a:p>
              <a:p>
                <a:endParaRPr lang="pt-BR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𝐷𝑃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b="0" dirty="0"/>
              </a:p>
              <a:p>
                <a:pPr lvl="1"/>
                <a:r>
                  <a:rPr lang="pt-BR" dirty="0" err="1"/>
                  <a:t>where</a:t>
                </a:r>
                <a:r>
                  <a:rPr lang="pt-BR" dirty="0"/>
                  <a:t>:</a:t>
                </a:r>
              </a:p>
              <a:p>
                <a:pPr marL="457200" lvl="1" indent="0">
                  <a:buNone/>
                </a:pPr>
                <a:r>
                  <a:rPr lang="pt-BR" i="1" dirty="0">
                    <a:latin typeface="Cambria Math" panose="02040503050406030204" pitchFamily="18" charset="0"/>
                  </a:rPr>
                  <a:t>Z=</a:t>
                </a:r>
                <a:r>
                  <a:rPr lang="pt-BR" i="1" dirty="0" err="1">
                    <a:latin typeface="Cambria Math" panose="02040503050406030204" pitchFamily="18" charset="0"/>
                  </a:rPr>
                  <a:t>number</a:t>
                </a:r>
                <a:r>
                  <a:rPr lang="pt-BR" i="1" dirty="0">
                    <a:latin typeface="Cambria Math" panose="02040503050406030204" pitchFamily="18" charset="0"/>
                  </a:rPr>
                  <a:t>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of</a:t>
                </a:r>
                <a:r>
                  <a:rPr lang="pt-BR" i="1" dirty="0">
                    <a:latin typeface="Cambria Math" panose="02040503050406030204" pitchFamily="18" charset="0"/>
                  </a:rPr>
                  <a:t>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tooth</a:t>
                </a:r>
                <a:endParaRPr lang="pt-BR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pt-BR" i="1" dirty="0">
                    <a:latin typeface="Cambria Math" panose="02040503050406030204" pitchFamily="18" charset="0"/>
                  </a:rPr>
                  <a:t>d=diametral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pitch</a:t>
                </a:r>
                <a:r>
                  <a:rPr lang="pt-BR" i="1" dirty="0">
                    <a:latin typeface="Cambria Math" panose="02040503050406030204" pitchFamily="18" charset="0"/>
                  </a:rPr>
                  <a:t>,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of</a:t>
                </a:r>
                <a:r>
                  <a:rPr lang="pt-BR" i="1" dirty="0">
                    <a:latin typeface="Cambria Math" panose="02040503050406030204" pitchFamily="18" charset="0"/>
                  </a:rPr>
                  <a:t>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course</a:t>
                </a:r>
                <a:r>
                  <a:rPr lang="pt-BR" i="1" dirty="0">
                    <a:latin typeface="Cambria Math" panose="02040503050406030204" pitchFamily="18" charset="0"/>
                  </a:rPr>
                  <a:t> in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Inch</a:t>
                </a: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lvl="2" indent="0">
                  <a:buNone/>
                </a:pPr>
                <a:r>
                  <a:rPr lang="pt-BR" sz="2800" dirty="0">
                    <a:latin typeface="Cambria Math" panose="02040503050406030204" pitchFamily="18" charset="0"/>
                  </a:rPr>
                  <a:t>Traduzindo:</a:t>
                </a:r>
              </a:p>
              <a:p>
                <a:pPr marL="4572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25,4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𝐷𝑃</m:t>
                          </m:r>
                        </m:den>
                      </m:f>
                    </m:oMath>
                  </m:oMathPara>
                </a14:m>
                <a:endParaRPr lang="pt-BR" sz="2800" i="1" dirty="0">
                  <a:latin typeface="Cambria Math" panose="02040503050406030204" pitchFamily="18" charset="0"/>
                </a:endParaRPr>
              </a:p>
              <a:p>
                <a:pPr marL="0" lvl="2" indent="0">
                  <a:buNone/>
                </a:pPr>
                <a:endParaRPr lang="pt-BR" sz="2800" dirty="0">
                  <a:latin typeface="Cambria Math" panose="02040503050406030204" pitchFamily="18" charset="0"/>
                </a:endParaRPr>
              </a:p>
              <a:p>
                <a:pPr marL="0" lvl="2" indent="0">
                  <a:buNone/>
                </a:pPr>
                <a:endParaRPr lang="pt-BR" sz="2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8455" y="1593781"/>
                <a:ext cx="9372919" cy="4707007"/>
              </a:xfrm>
              <a:blipFill>
                <a:blip r:embed="rId2"/>
                <a:stretch>
                  <a:fillRect l="-1300" t="-21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879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9050">
          <a:headEnd type="none" w="med" len="med"/>
          <a:tailEnd type="triangle" w="med" len="med"/>
        </a:ln>
      </a:spPr>
      <a:bodyPr lIns="18000" tIns="10800" rIns="18000" bIns="10800" rtlCol="0" anchor="ctr"/>
      <a:lstStyle>
        <a:defPPr algn="ctr">
          <a:defRPr sz="320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853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Tema do Office</vt:lpstr>
      <vt:lpstr>Elementos de máquinas II</vt:lpstr>
      <vt:lpstr>Assunto desta Aula</vt:lpstr>
      <vt:lpstr>A engrenagem</vt:lpstr>
      <vt:lpstr>A envolvente como perfil de engrenagem</vt:lpstr>
      <vt:lpstr>Apresentação do PowerPoint</vt:lpstr>
      <vt:lpstr>A envolvente como perfil de engrenagem</vt:lpstr>
      <vt:lpstr>Condição de funcionamento</vt:lpstr>
      <vt:lpstr>Módulo</vt:lpstr>
      <vt:lpstr>Diâmetral Pitch</vt:lpstr>
      <vt:lpstr>Relação de Transmissão</vt:lpstr>
      <vt:lpstr>Dimensões padronizadas da cremalheira peça:</vt:lpstr>
      <vt:lpstr>Dimensões padronizadas da cremalheira peça:</vt:lpstr>
      <vt:lpstr>Nas engrenagens:</vt:lpstr>
      <vt:lpstr>Na engrenagem Z=22, m=2</vt:lpstr>
      <vt:lpstr>Na engrenagem Z=60, m=2</vt:lpstr>
      <vt:lpstr>Espessura do Dente</vt:lpstr>
      <vt:lpstr>Exercício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máquinas II</dc:title>
  <dc:creator>Walter Kapp</dc:creator>
  <cp:lastModifiedBy>Walter Kapp</cp:lastModifiedBy>
  <cp:revision>55</cp:revision>
  <dcterms:created xsi:type="dcterms:W3CDTF">2017-03-12T19:34:31Z</dcterms:created>
  <dcterms:modified xsi:type="dcterms:W3CDTF">2017-03-16T18:27:50Z</dcterms:modified>
</cp:coreProperties>
</file>