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77" d="100"/>
          <a:sy n="77" d="100"/>
        </p:scale>
        <p:origin x="2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1200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796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53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51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604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83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46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005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7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79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882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29B67-D3B6-420B-BB6F-D6271EBD5255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92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Elementos de máquinas II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Aula 02 – Relações fundamentais das engrenagens</a:t>
            </a:r>
          </a:p>
          <a:p>
            <a:r>
              <a:rPr lang="pt-BR" dirty="0"/>
              <a:t>Prof. Walter </a:t>
            </a:r>
            <a:r>
              <a:rPr lang="pt-BR" dirty="0" err="1"/>
              <a:t>Antonio</a:t>
            </a:r>
            <a:r>
              <a:rPr lang="pt-BR" dirty="0"/>
              <a:t> Kapp, Dr. Eng.</a:t>
            </a:r>
          </a:p>
        </p:txBody>
      </p:sp>
    </p:spTree>
    <p:extLst>
      <p:ext uri="{BB962C8B-B14F-4D97-AF65-F5344CB8AC3E}">
        <p14:creationId xmlns:p14="http://schemas.microsoft.com/office/powerpoint/2010/main" val="1743594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19587" t="10196" r="10398" b="9934"/>
          <a:stretch/>
        </p:blipFill>
        <p:spPr>
          <a:xfrm>
            <a:off x="4034119" y="717175"/>
            <a:ext cx="7718612" cy="547743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209" y="285612"/>
            <a:ext cx="3624470" cy="1325563"/>
          </a:xfrm>
        </p:spPr>
        <p:txBody>
          <a:bodyPr/>
          <a:lstStyle/>
          <a:p>
            <a:r>
              <a:rPr lang="pt-BR" dirty="0"/>
              <a:t>Cinemática do </a:t>
            </a:r>
            <a:r>
              <a:rPr lang="pt-BR" dirty="0" err="1"/>
              <a:t>engrenamento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01486" y="1915077"/>
                <a:ext cx="2845126" cy="3471932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Exemplo de </a:t>
                </a:r>
                <a:r>
                  <a:rPr lang="pt-BR" dirty="0" err="1"/>
                  <a:t>engrenamento</a:t>
                </a:r>
                <a:r>
                  <a:rPr lang="pt-BR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pt-B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35,23</m:t>
                    </m:r>
                  </m:oMath>
                </a14:m>
                <a:endParaRPr lang="pt-BR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85,48 </m:t>
                    </m:r>
                  </m:oMath>
                </a14:m>
                <a:endParaRPr lang="pt-BR" b="0" dirty="0">
                  <a:latin typeface="Symbol" panose="05050102010706020507" pitchFamily="18" charset="2"/>
                </a:endParaRPr>
              </a:p>
              <a:p>
                <a:pPr lvl="1"/>
                <a:endParaRPr lang="pt-BR" b="0" dirty="0">
                  <a:latin typeface="Symbol" panose="05050102010706020507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pt-B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pt-BR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dirty="0" smtClean="0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pt-BR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b="0" i="1" dirty="0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acc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pt-B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pt-BR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dirty="0" smtClean="0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pt-BR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BR" b="0" i="1" dirty="0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acc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mr>
                      <m:m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⇓</m:t>
                          </m:r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=24,73 </m:t>
                          </m:r>
                          <m:r>
                            <a:rPr lang="pt-BR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𝐫𝐩𝐦</m:t>
                          </m:r>
                        </m:e>
                      </m:mr>
                    </m:m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1486" y="1915077"/>
                <a:ext cx="2845126" cy="3471932"/>
              </a:xfrm>
              <a:blipFill>
                <a:blip r:embed="rId3"/>
                <a:stretch>
                  <a:fillRect l="-3854" t="-2807" r="-34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5979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18585" t="10196" r="9828" b="9412"/>
          <a:stretch/>
        </p:blipFill>
        <p:spPr>
          <a:xfrm>
            <a:off x="3708433" y="894395"/>
            <a:ext cx="7891897" cy="551329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209" y="285612"/>
            <a:ext cx="3624470" cy="1325563"/>
          </a:xfrm>
        </p:spPr>
        <p:txBody>
          <a:bodyPr/>
          <a:lstStyle/>
          <a:p>
            <a:r>
              <a:rPr lang="pt-BR" dirty="0"/>
              <a:t>Cinemática do </a:t>
            </a:r>
            <a:r>
              <a:rPr lang="pt-BR" dirty="0" err="1"/>
              <a:t>engrenamento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01486" y="1915077"/>
                <a:ext cx="2845126" cy="3471932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Exemplo de </a:t>
                </a:r>
                <a:r>
                  <a:rPr lang="pt-BR" dirty="0" err="1"/>
                  <a:t>engrenamento</a:t>
                </a:r>
                <a:r>
                  <a:rPr lang="pt-BR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pt-B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45,</m:t>
                    </m:r>
                  </m:oMath>
                </a14:m>
                <a:r>
                  <a:rPr lang="pt-BR" dirty="0"/>
                  <a:t>98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74,73 </m:t>
                    </m:r>
                  </m:oMath>
                </a14:m>
                <a:endParaRPr lang="pt-BR" b="0" dirty="0">
                  <a:latin typeface="Symbol" panose="05050102010706020507" pitchFamily="18" charset="2"/>
                </a:endParaRPr>
              </a:p>
              <a:p>
                <a:pPr lvl="1"/>
                <a:endParaRPr lang="pt-BR" b="0" dirty="0">
                  <a:latin typeface="Symbol" panose="05050102010706020507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pt-B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pt-BR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dirty="0" smtClean="0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pt-BR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b="0" i="1" dirty="0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acc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pt-B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pt-BR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dirty="0" smtClean="0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pt-BR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BR" b="0" i="1" dirty="0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acc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mr>
                      <m:m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⇓</m:t>
                          </m:r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=36.92 </m:t>
                          </m:r>
                          <m:r>
                            <a:rPr lang="pt-BR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𝐫𝐩𝐦</m:t>
                          </m:r>
                        </m:e>
                      </m:mr>
                    </m:m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1486" y="1915077"/>
                <a:ext cx="2845126" cy="3471932"/>
              </a:xfrm>
              <a:blipFill>
                <a:blip r:embed="rId3"/>
                <a:stretch>
                  <a:fillRect l="-3854" t="-2807" r="-34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7186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209" y="285612"/>
            <a:ext cx="3624470" cy="1325563"/>
          </a:xfrm>
        </p:spPr>
        <p:txBody>
          <a:bodyPr/>
          <a:lstStyle/>
          <a:p>
            <a:r>
              <a:rPr lang="pt-BR" dirty="0"/>
              <a:t>Cinemática do </a:t>
            </a:r>
            <a:r>
              <a:rPr lang="pt-BR" dirty="0" err="1"/>
              <a:t>engrenamento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01486" y="1915077"/>
                <a:ext cx="2845126" cy="3471932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Exemplo de </a:t>
                </a:r>
                <a:r>
                  <a:rPr lang="pt-BR" dirty="0" err="1"/>
                  <a:t>engrenamento</a:t>
                </a:r>
                <a:r>
                  <a:rPr lang="pt-BR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pt-B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endParaRPr lang="pt-BR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70,71 </m:t>
                    </m:r>
                  </m:oMath>
                </a14:m>
                <a:endParaRPr lang="pt-BR" b="0" dirty="0">
                  <a:latin typeface="Symbol" panose="05050102010706020507" pitchFamily="18" charset="2"/>
                </a:endParaRPr>
              </a:p>
              <a:p>
                <a:pPr lvl="1"/>
                <a:endParaRPr lang="pt-BR" b="0" dirty="0">
                  <a:latin typeface="Symbol" panose="05050102010706020507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pt-B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pt-BR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dirty="0" smtClean="0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pt-BR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b="0" i="1" dirty="0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acc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pt-B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pt-BR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dirty="0" smtClean="0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pt-BR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BR" b="0" i="1" dirty="0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acc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mr>
                      <m:m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⇓</m:t>
                          </m:r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=42,43 </m:t>
                          </m:r>
                          <m:r>
                            <a:rPr lang="pt-BR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𝐫𝐩𝐦</m:t>
                          </m:r>
                        </m:e>
                      </m:mr>
                    </m:m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1486" y="1915077"/>
                <a:ext cx="2845126" cy="3471932"/>
              </a:xfrm>
              <a:blipFill>
                <a:blip r:embed="rId2"/>
                <a:stretch>
                  <a:fillRect l="-3854" t="-2807" r="-34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9587" t="10980" r="10479" b="9934"/>
          <a:stretch/>
        </p:blipFill>
        <p:spPr>
          <a:xfrm>
            <a:off x="4134679" y="788894"/>
            <a:ext cx="7709647" cy="542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44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ngrenamento de ranhur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39153" y="-51381"/>
            <a:ext cx="10452847" cy="690350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486" y="285612"/>
            <a:ext cx="3541838" cy="1325563"/>
          </a:xfrm>
        </p:spPr>
        <p:txBody>
          <a:bodyPr/>
          <a:lstStyle/>
          <a:p>
            <a:r>
              <a:rPr lang="pt-BR" dirty="0"/>
              <a:t>Cinemática do </a:t>
            </a:r>
            <a:r>
              <a:rPr lang="pt-BR" dirty="0" err="1"/>
              <a:t>engrenamento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486" y="1915077"/>
            <a:ext cx="2845126" cy="3471932"/>
          </a:xfrm>
        </p:spPr>
        <p:txBody>
          <a:bodyPr>
            <a:normAutofit/>
          </a:bodyPr>
          <a:lstStyle/>
          <a:p>
            <a:r>
              <a:rPr lang="pt-BR" dirty="0"/>
              <a:t>Exemplo de </a:t>
            </a:r>
            <a:r>
              <a:rPr lang="pt-BR" dirty="0" err="1"/>
              <a:t>engrenamento</a:t>
            </a:r>
            <a:r>
              <a:rPr lang="pt-BR" dirty="0"/>
              <a:t>: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001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7996" t="9195" r="851" b="1177"/>
          <a:stretch/>
        </p:blipFill>
        <p:spPr>
          <a:xfrm>
            <a:off x="3764123" y="735106"/>
            <a:ext cx="8427877" cy="542364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486" y="240788"/>
            <a:ext cx="3624470" cy="1325563"/>
          </a:xfrm>
        </p:spPr>
        <p:txBody>
          <a:bodyPr/>
          <a:lstStyle/>
          <a:p>
            <a:r>
              <a:rPr lang="pt-BR" dirty="0"/>
              <a:t>Cinemática do </a:t>
            </a:r>
            <a:r>
              <a:rPr lang="pt-BR" dirty="0" err="1"/>
              <a:t>engrenamento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486" y="1915077"/>
            <a:ext cx="2845126" cy="3471932"/>
          </a:xfrm>
        </p:spPr>
        <p:txBody>
          <a:bodyPr>
            <a:normAutofit/>
          </a:bodyPr>
          <a:lstStyle/>
          <a:p>
            <a:r>
              <a:rPr lang="pt-BR" dirty="0"/>
              <a:t>Exemplo de </a:t>
            </a:r>
            <a:r>
              <a:rPr lang="pt-BR" dirty="0" err="1"/>
              <a:t>engrenamento</a:t>
            </a:r>
            <a:r>
              <a:rPr lang="pt-BR" dirty="0"/>
              <a:t>: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3760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Cinemática do </a:t>
            </a:r>
            <a:r>
              <a:rPr lang="pt-BR" dirty="0" err="1"/>
              <a:t>engrenamento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Relação de transmissão constante: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004" y="2727271"/>
            <a:ext cx="1575756" cy="76955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061" y="2765737"/>
            <a:ext cx="1764952" cy="73108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809" y="2652765"/>
            <a:ext cx="2104344" cy="87839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9004" y="3696427"/>
            <a:ext cx="2318923" cy="89566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9004" y="4627291"/>
            <a:ext cx="1500832" cy="75723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0640" y="4576886"/>
            <a:ext cx="1461460" cy="79074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013" y="4667349"/>
            <a:ext cx="1307010" cy="7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10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Cinemática do </a:t>
            </a:r>
            <a:r>
              <a:rPr lang="pt-BR" dirty="0" err="1"/>
              <a:t>engrenamento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Perfis Conjugados:</a:t>
            </a:r>
          </a:p>
          <a:p>
            <a:pPr lvl="1"/>
            <a:r>
              <a:rPr lang="pt-BR" b="1" dirty="0"/>
              <a:t>i constante</a:t>
            </a:r>
            <a:r>
              <a:rPr lang="pt-BR" dirty="0"/>
              <a:t>;</a:t>
            </a:r>
          </a:p>
          <a:p>
            <a:pPr lvl="1"/>
            <a:r>
              <a:rPr lang="pt-BR" dirty="0"/>
              <a:t>Na transmissão por contato direto, sob certas restrições, podemos usar um perfil arbitrado e desenvolver um perfil conjugado correto;</a:t>
            </a:r>
          </a:p>
          <a:p>
            <a:pPr lvl="1"/>
            <a:r>
              <a:rPr lang="pt-BR" dirty="0"/>
              <a:t>A fim de transmitir movimento circular uniforme, as distâncias do centros de rotação dos corpos até a linha normal que passa pelo contato entre corpos devem permanecer constantes;</a:t>
            </a:r>
          </a:p>
          <a:p>
            <a:pPr lvl="1"/>
            <a:r>
              <a:rPr lang="pt-BR" b="1" dirty="0"/>
              <a:t>Para que o movimento seja uniforme, as normais aos perfis a cada instante e em todos os pontos de contato precisam passar pelo ponto primitivo “I”;</a:t>
            </a:r>
            <a:endParaRPr lang="pt-BR" dirty="0"/>
          </a:p>
          <a:p>
            <a:pPr lvl="1"/>
            <a:r>
              <a:rPr lang="pt-BR" dirty="0"/>
              <a:t>Os círculos primitivos dos corpos são definidos pelos raios dos centros de rotação até o ponto primitivo.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170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Cinemática do </a:t>
            </a:r>
            <a:r>
              <a:rPr lang="pt-BR" dirty="0" err="1"/>
              <a:t>engrenamento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5741894" cy="4351338"/>
          </a:xfrm>
        </p:spPr>
        <p:txBody>
          <a:bodyPr>
            <a:normAutofit/>
          </a:bodyPr>
          <a:lstStyle/>
          <a:p>
            <a:r>
              <a:rPr lang="pt-BR" dirty="0"/>
              <a:t>Condição de rolamento puro de um corpo par de corpos arbitrários: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437" y="257025"/>
            <a:ext cx="3351963" cy="584388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87684"/>
            <a:ext cx="2929932" cy="126755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4055242"/>
            <a:ext cx="1596143" cy="96205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6123" y="4362380"/>
            <a:ext cx="3597391" cy="34778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077" y="5312214"/>
            <a:ext cx="1414386" cy="89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46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723340"/>
            <a:ext cx="6629400" cy="6038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44035" cy="1325563"/>
          </a:xfrm>
        </p:spPr>
        <p:txBody>
          <a:bodyPr/>
          <a:lstStyle/>
          <a:p>
            <a:r>
              <a:rPr lang="pt-BR" dirty="0"/>
              <a:t>Cinemática do </a:t>
            </a:r>
            <a:r>
              <a:rPr lang="pt-BR" dirty="0" err="1"/>
              <a:t>engrenamento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786653" y="2048903"/>
                <a:ext cx="4827494" cy="4351338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pt-BR" sz="3200" b="1" dirty="0"/>
                  <a:t>Definições:</a:t>
                </a:r>
              </a:p>
              <a:p>
                <a:r>
                  <a:rPr lang="pt-BR" sz="2900" dirty="0"/>
                  <a:t>Perfil Ativo:</a:t>
                </a:r>
              </a:p>
              <a:p>
                <a:pPr marL="268288" indent="0">
                  <a:lnSpc>
                    <a:spcPct val="120000"/>
                  </a:lnSpc>
                  <a:buNone/>
                </a:pPr>
                <a:r>
                  <a:rPr lang="pt-BR" sz="2900" dirty="0"/>
                  <a:t>É a porção de um perfil que compreende os pontos de contato durante a condução considerada</a:t>
                </a:r>
              </a:p>
              <a:p>
                <a:r>
                  <a:rPr lang="pt-BR" dirty="0"/>
                  <a:t>Circunferência Primitiva:</a:t>
                </a:r>
              </a:p>
              <a:p>
                <a:pPr marL="268288" indent="0">
                  <a:lnSpc>
                    <a:spcPct val="120000"/>
                  </a:lnSpc>
                  <a:buNone/>
                </a:pPr>
                <a:r>
                  <a:rPr lang="pt-BR" dirty="0"/>
                  <a:t>As circunferências traçadas com centros O</a:t>
                </a:r>
                <a:r>
                  <a:rPr lang="pt-BR" baseline="-25000" dirty="0"/>
                  <a:t>1</a:t>
                </a:r>
                <a:r>
                  <a:rPr lang="pt-BR" dirty="0"/>
                  <a:t> e O</a:t>
                </a:r>
                <a:r>
                  <a:rPr lang="pt-BR" baseline="-25000" dirty="0"/>
                  <a:t>2</a:t>
                </a:r>
                <a:r>
                  <a:rPr lang="pt-BR" dirty="0"/>
                  <a:t> e os raios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pt-BR" dirty="0"/>
                  <a:t> são chamadas circunferências primitivas ou de rolamento. Elas são de tal tamanho que se fossem transmitir o movimento por atrito e sem escorregamento, como duas rodas, elas transmitiriam o movimento requerido.</a:t>
                </a: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6653" y="2048903"/>
                <a:ext cx="4827494" cy="4351338"/>
              </a:xfrm>
              <a:blipFill>
                <a:blip r:embed="rId3"/>
                <a:stretch>
                  <a:fillRect l="-1263" t="-25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3871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723340"/>
            <a:ext cx="6629400" cy="6038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44035" cy="1325563"/>
          </a:xfrm>
        </p:spPr>
        <p:txBody>
          <a:bodyPr/>
          <a:lstStyle/>
          <a:p>
            <a:r>
              <a:rPr lang="pt-BR" dirty="0"/>
              <a:t>Cinemática do </a:t>
            </a:r>
            <a:r>
              <a:rPr lang="pt-BR" dirty="0" err="1"/>
              <a:t>engrenamento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6653" y="2048903"/>
            <a:ext cx="4861112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BR" sz="3200" b="1" dirty="0"/>
              <a:t>Definições:</a:t>
            </a:r>
          </a:p>
          <a:p>
            <a:r>
              <a:rPr lang="pt-BR" sz="2900" dirty="0"/>
              <a:t>Ponto de Contato Primitivo ou de Rolamento(I):</a:t>
            </a:r>
          </a:p>
          <a:p>
            <a:pPr marL="268288" indent="0">
              <a:lnSpc>
                <a:spcPct val="120000"/>
              </a:lnSpc>
              <a:buNone/>
            </a:pPr>
            <a:r>
              <a:rPr lang="pt-BR" sz="2900" dirty="0"/>
              <a:t> É o ponto determinado pela interseção da normal comum aos perfis com a linha de centros. É o ponto de tangência das duas circunferências primitivas</a:t>
            </a:r>
          </a:p>
          <a:p>
            <a:pPr>
              <a:lnSpc>
                <a:spcPct val="120000"/>
              </a:lnSpc>
            </a:pPr>
            <a:r>
              <a:rPr lang="pt-BR" sz="2900" dirty="0"/>
              <a:t>Linha de Contato ou Trajetória de Contato :</a:t>
            </a:r>
          </a:p>
          <a:p>
            <a:pPr marL="268288" indent="0">
              <a:lnSpc>
                <a:spcPct val="120000"/>
              </a:lnSpc>
              <a:buNone/>
            </a:pPr>
            <a:r>
              <a:rPr lang="pt-BR" sz="2900" dirty="0"/>
              <a:t>É o lugar geométrico de todos os pontos de contato durante a condução.</a:t>
            </a:r>
          </a:p>
          <a:p>
            <a:pPr>
              <a:lnSpc>
                <a:spcPct val="120000"/>
              </a:lnSpc>
            </a:pPr>
            <a:r>
              <a:rPr lang="pt-BR" sz="2900" dirty="0"/>
              <a:t>Linha de Ação:</a:t>
            </a:r>
          </a:p>
          <a:p>
            <a:pPr marL="268288" indent="0">
              <a:lnSpc>
                <a:spcPct val="120000"/>
              </a:lnSpc>
              <a:buNone/>
            </a:pPr>
            <a:r>
              <a:rPr lang="pt-BR" sz="2900" dirty="0"/>
              <a:t>De qualquer ponto de contato, uma linha reta, normal aos dois perfis no ponto de contato, pode ser traçada deste ao ponto primitivo. Essa reta, ou normal comum aos perfis, é chamada linha de ação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97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Assunto desta Aula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Cinemática do </a:t>
            </a:r>
            <a:r>
              <a:rPr lang="pt-BR" dirty="0" err="1"/>
              <a:t>Engrenamento</a:t>
            </a:r>
            <a:endParaRPr lang="pt-BR" dirty="0"/>
          </a:p>
          <a:p>
            <a:r>
              <a:rPr lang="pt-BR" dirty="0"/>
              <a:t>A curva Envolvente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Esta nota de aula foi baseada nos capítulos 2 e 3 da apostila de Elementos de máquinas II – EMC 5332 – da graduação em Eng. Mecânica da UFSC,</a:t>
            </a:r>
          </a:p>
          <a:p>
            <a:pPr marL="0" indent="0">
              <a:buNone/>
            </a:pPr>
            <a:r>
              <a:rPr lang="pt-BR" dirty="0"/>
              <a:t>Elaborada pelo professor </a:t>
            </a:r>
            <a:r>
              <a:rPr lang="pt-BR" dirty="0" err="1"/>
              <a:t>Acires</a:t>
            </a:r>
            <a:r>
              <a:rPr lang="pt-BR" dirty="0"/>
              <a:t> Dias</a:t>
            </a:r>
          </a:p>
        </p:txBody>
      </p:sp>
    </p:spTree>
    <p:extLst>
      <p:ext uri="{BB962C8B-B14F-4D97-AF65-F5344CB8AC3E}">
        <p14:creationId xmlns:p14="http://schemas.microsoft.com/office/powerpoint/2010/main" val="2275742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723340"/>
            <a:ext cx="6629400" cy="6038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9282" y="365124"/>
            <a:ext cx="4944035" cy="1325563"/>
          </a:xfrm>
        </p:spPr>
        <p:txBody>
          <a:bodyPr/>
          <a:lstStyle/>
          <a:p>
            <a:r>
              <a:rPr lang="pt-BR" dirty="0"/>
              <a:t>Cinemática do </a:t>
            </a:r>
            <a:r>
              <a:rPr lang="pt-BR" dirty="0" err="1"/>
              <a:t>engrenamento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09282" y="1690687"/>
                <a:ext cx="5390030" cy="497905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t-BR" sz="1600" b="1" dirty="0"/>
                  <a:t>Definições:</a:t>
                </a:r>
              </a:p>
              <a:p>
                <a:r>
                  <a:rPr lang="pt-BR" sz="1600" dirty="0"/>
                  <a:t>Ângulo de Condução ou Ação(φ) :</a:t>
                </a:r>
              </a:p>
              <a:p>
                <a:pPr marL="268288" indent="0">
                  <a:lnSpc>
                    <a:spcPct val="120000"/>
                  </a:lnSpc>
                  <a:buNone/>
                </a:pPr>
                <a:r>
                  <a:rPr lang="pt-BR" sz="1600" dirty="0"/>
                  <a:t>É o ângulo de que gira um elemento, a partir do instante que se inicia o contato até o instante em que cessa o contato.</a:t>
                </a:r>
              </a:p>
              <a:p>
                <a:pPr>
                  <a:lnSpc>
                    <a:spcPct val="120000"/>
                  </a:lnSpc>
                </a:pPr>
                <a:r>
                  <a:rPr lang="pt-BR" sz="1600" dirty="0"/>
                  <a:t>Ângulo de Aproximação(</a:t>
                </a:r>
                <a:r>
                  <a:rPr lang="el-GR" sz="1600" dirty="0"/>
                  <a:t>φ</a:t>
                </a:r>
                <a:r>
                  <a:rPr lang="pt-BR" sz="1600" dirty="0"/>
                  <a:t>a) :</a:t>
                </a:r>
              </a:p>
              <a:p>
                <a:pPr marL="268288" indent="0">
                  <a:lnSpc>
                    <a:spcPct val="120000"/>
                  </a:lnSpc>
                  <a:buNone/>
                </a:pPr>
                <a:r>
                  <a:rPr lang="pt-BR" sz="1600" dirty="0"/>
                  <a:t>É o ângulo de que gira um dos elementos, a partir do instante em que se inicia o contato até o instante em que o contato ocorre sobre a linha de centros.</a:t>
                </a:r>
              </a:p>
              <a:p>
                <a:pPr>
                  <a:lnSpc>
                    <a:spcPct val="120000"/>
                  </a:lnSpc>
                </a:pPr>
                <a:r>
                  <a:rPr lang="pt-BR" sz="1600" dirty="0"/>
                  <a:t>Ângulo de Afastamento ou de Separação(</a:t>
                </a:r>
                <a:r>
                  <a:rPr lang="pt-BR" sz="1600" dirty="0" err="1"/>
                  <a:t>φs</a:t>
                </a:r>
                <a:r>
                  <a:rPr lang="pt-BR" sz="1600" dirty="0"/>
                  <a:t>) :</a:t>
                </a:r>
              </a:p>
              <a:p>
                <a:pPr marL="268288" indent="0">
                  <a:lnSpc>
                    <a:spcPct val="120000"/>
                  </a:lnSpc>
                  <a:buNone/>
                </a:pPr>
                <a:r>
                  <a:rPr lang="pt-BR" sz="1600" dirty="0"/>
                  <a:t>é o ângulo descrito por um dos elementos, a partir do instante em que o contato ocorre sobre a linha de centros até o instante em que o contato cessa.</a:t>
                </a:r>
              </a:p>
              <a:p>
                <a:pPr marL="268288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9282" y="1690687"/>
                <a:ext cx="5390030" cy="4979053"/>
              </a:xfrm>
              <a:blipFill>
                <a:blip r:embed="rId3"/>
                <a:stretch>
                  <a:fillRect l="-679" t="-8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0021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723340"/>
            <a:ext cx="6629400" cy="6038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9282" y="365124"/>
            <a:ext cx="4944035" cy="1325563"/>
          </a:xfrm>
        </p:spPr>
        <p:txBody>
          <a:bodyPr/>
          <a:lstStyle/>
          <a:p>
            <a:r>
              <a:rPr lang="pt-BR" dirty="0"/>
              <a:t>Cinemática do </a:t>
            </a:r>
            <a:r>
              <a:rPr lang="pt-BR" dirty="0" err="1"/>
              <a:t>engrenamento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9282" y="1690687"/>
            <a:ext cx="5390030" cy="4979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 b="1" dirty="0"/>
              <a:t>Definições:</a:t>
            </a:r>
          </a:p>
          <a:p>
            <a:pPr>
              <a:lnSpc>
                <a:spcPct val="120000"/>
              </a:lnSpc>
            </a:pPr>
            <a:r>
              <a:rPr lang="pt-BR" sz="1400" dirty="0"/>
              <a:t>Ângulo de </a:t>
            </a:r>
            <a:r>
              <a:rPr lang="pt-BR" sz="1600" dirty="0"/>
              <a:t>Pressão</a:t>
            </a:r>
            <a:r>
              <a:rPr lang="pt-BR" sz="1400" dirty="0"/>
              <a:t>(</a:t>
            </a:r>
            <a:r>
              <a:rPr lang="el-GR" sz="1400" dirty="0"/>
              <a:t>α)</a:t>
            </a:r>
            <a:r>
              <a:rPr lang="pt-BR" sz="1400" dirty="0"/>
              <a:t>:</a:t>
            </a:r>
          </a:p>
          <a:p>
            <a:pPr marL="268288" indent="0">
              <a:lnSpc>
                <a:spcPct val="120000"/>
              </a:lnSpc>
              <a:buNone/>
            </a:pPr>
            <a:r>
              <a:rPr lang="pt-BR" sz="1400" dirty="0"/>
              <a:t>é o menor ângulo formado pela normal aos perfis, no ponto de contato, a linha de ação, com a perpendicular à linha de centros que passa pelo ponto primitivo, ou, o ângulo formado entre a linha de ação e a tangente comum às duas circunferências primitivas no ponto primitivo.</a:t>
            </a:r>
          </a:p>
        </p:txBody>
      </p:sp>
    </p:spTree>
    <p:extLst>
      <p:ext uri="{BB962C8B-B14F-4D97-AF65-F5344CB8AC3E}">
        <p14:creationId xmlns:p14="http://schemas.microsoft.com/office/powerpoint/2010/main" val="1376670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Curva Envolvente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Definição:</a:t>
            </a:r>
          </a:p>
          <a:p>
            <a:pPr marL="268288" indent="0" algn="just">
              <a:buNone/>
            </a:pPr>
            <a:r>
              <a:rPr lang="pt-BR" dirty="0"/>
              <a:t>É a curva descrita por um ponto de uma reta que gira sem deslizamento sobre uma circunferência. Para um maior sentido físico, a evolvente é a curva facilmente gerada por um ponto de um fio inextensível que é desenrolado de um cilindro circular.</a:t>
            </a:r>
          </a:p>
        </p:txBody>
      </p:sp>
    </p:spTree>
    <p:extLst>
      <p:ext uri="{BB962C8B-B14F-4D97-AF65-F5344CB8AC3E}">
        <p14:creationId xmlns:p14="http://schemas.microsoft.com/office/powerpoint/2010/main" val="1197478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Curva Envolvente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Características:</a:t>
            </a:r>
          </a:p>
          <a:p>
            <a:pPr lvl="1" algn="just"/>
            <a:r>
              <a:rPr lang="pt-BR" dirty="0"/>
              <a:t>A usinagem é feita por geração da evolvente que utiliza ferramentas mais simples, facilitando a fabricação;</a:t>
            </a:r>
          </a:p>
          <a:p>
            <a:pPr lvl="1" algn="just"/>
            <a:r>
              <a:rPr lang="pt-BR" dirty="0"/>
              <a:t>A relação de velocidades angulares não varia com a variação da distância entre centros, (um arco da evolvente funciona estando próximo ou afastado da circunferência de base);</a:t>
            </a:r>
          </a:p>
          <a:p>
            <a:pPr lvl="1" algn="just"/>
            <a:r>
              <a:rPr lang="pt-BR" dirty="0"/>
              <a:t>Facilidade de obtenção de dentes corrigidos;</a:t>
            </a:r>
          </a:p>
          <a:p>
            <a:pPr lvl="1" algn="just"/>
            <a:r>
              <a:rPr lang="pt-BR" dirty="0"/>
              <a:t>A direção da força resultante entre os dentes permanece invariável.</a:t>
            </a:r>
          </a:p>
        </p:txBody>
      </p:sp>
    </p:spTree>
    <p:extLst>
      <p:ext uri="{BB962C8B-B14F-4D97-AF65-F5344CB8AC3E}">
        <p14:creationId xmlns:p14="http://schemas.microsoft.com/office/powerpoint/2010/main" val="2760116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090" y="1073040"/>
            <a:ext cx="6986334" cy="555187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3424" y="78254"/>
            <a:ext cx="4522694" cy="1325563"/>
          </a:xfrm>
        </p:spPr>
        <p:txBody>
          <a:bodyPr/>
          <a:lstStyle/>
          <a:p>
            <a:r>
              <a:rPr lang="pt-BR" dirty="0"/>
              <a:t>A Curva Envolvente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3424" y="1251884"/>
            <a:ext cx="5571564" cy="5373034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Equações paramétricas da Envolvente:</a:t>
            </a:r>
          </a:p>
          <a:p>
            <a:pPr lvl="1" algn="just"/>
            <a:r>
              <a:rPr lang="pt-BR" b="1" dirty="0"/>
              <a:t>Reta geratriz</a:t>
            </a:r>
            <a:r>
              <a:rPr lang="pt-BR" dirty="0"/>
              <a:t>: aquela que contém o ponto P gerador da evolvente, é sempre tangente à circunferência de base;</a:t>
            </a:r>
          </a:p>
          <a:p>
            <a:pPr lvl="1" algn="just"/>
            <a:r>
              <a:rPr lang="pt-BR" b="1" dirty="0"/>
              <a:t>Circunferência de base</a:t>
            </a:r>
            <a:r>
              <a:rPr lang="pt-BR" dirty="0"/>
              <a:t>: a circunferência sobre a qual se desenrola a reta geratriz da evolvente, o raio de base </a:t>
            </a:r>
            <a:r>
              <a:rPr lang="pt-BR" dirty="0" err="1"/>
              <a:t>r</a:t>
            </a:r>
            <a:r>
              <a:rPr lang="pt-BR" baseline="-25000" dirty="0" err="1"/>
              <a:t>b</a:t>
            </a:r>
            <a:r>
              <a:rPr lang="pt-BR" dirty="0"/>
              <a:t> é o raio dessa circunferência;</a:t>
            </a:r>
          </a:p>
          <a:p>
            <a:pPr lvl="1" algn="just"/>
            <a:r>
              <a:rPr lang="pt-BR" b="1" dirty="0"/>
              <a:t>Raio vetor </a:t>
            </a:r>
            <a:r>
              <a:rPr lang="pt-BR" b="1" dirty="0" err="1"/>
              <a:t>r</a:t>
            </a:r>
            <a:r>
              <a:rPr lang="pt-BR" b="1" baseline="-25000" dirty="0" err="1"/>
              <a:t>p</a:t>
            </a:r>
            <a:r>
              <a:rPr lang="pt-BR" dirty="0"/>
              <a:t>: o raio que une o centro da circunferência de base com um ponto genérico P da evolvente;</a:t>
            </a:r>
          </a:p>
          <a:p>
            <a:pPr lvl="1" algn="just"/>
            <a:r>
              <a:rPr lang="pt-BR" b="1" dirty="0"/>
              <a:t>Ângulo de incidência α</a:t>
            </a:r>
            <a:r>
              <a:rPr lang="pt-BR" b="1" baseline="-25000" dirty="0"/>
              <a:t>p</a:t>
            </a:r>
            <a:r>
              <a:rPr lang="pt-BR" dirty="0"/>
              <a:t>: é o ângulo determinado pelo raio vetor de um ponto P e o raio de base que passa pelo ponto de tangência entre a circunferência de base e a reta geratriz com o mesmo ponto P.</a:t>
            </a:r>
          </a:p>
        </p:txBody>
      </p:sp>
    </p:spTree>
    <p:extLst>
      <p:ext uri="{BB962C8B-B14F-4D97-AF65-F5344CB8AC3E}">
        <p14:creationId xmlns:p14="http://schemas.microsoft.com/office/powerpoint/2010/main" val="451989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090" y="1073040"/>
            <a:ext cx="6986334" cy="555187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3424" y="78254"/>
            <a:ext cx="4522694" cy="1325563"/>
          </a:xfrm>
        </p:spPr>
        <p:txBody>
          <a:bodyPr/>
          <a:lstStyle/>
          <a:p>
            <a:r>
              <a:rPr lang="pt-BR" dirty="0"/>
              <a:t>A Curva Envolvente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3423" y="1251884"/>
            <a:ext cx="6010835" cy="1061010"/>
          </a:xfrm>
        </p:spPr>
        <p:txBody>
          <a:bodyPr>
            <a:normAutofit/>
          </a:bodyPr>
          <a:lstStyle/>
          <a:p>
            <a:r>
              <a:rPr lang="pt-BR" dirty="0"/>
              <a:t>Equações paramétricas da Envolvente:</a:t>
            </a:r>
          </a:p>
          <a:p>
            <a:pPr lvl="1"/>
            <a:r>
              <a:rPr lang="pt-BR" dirty="0"/>
              <a:t>Condição Fundamental: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414" y="2250142"/>
            <a:ext cx="2215609" cy="4120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45" y="2864322"/>
            <a:ext cx="2148087" cy="40425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556" y="3479521"/>
            <a:ext cx="1810099" cy="4487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/>
              <p:cNvSpPr txBox="1"/>
              <p:nvPr/>
            </p:nvSpPr>
            <p:spPr>
              <a:xfrm>
                <a:off x="876346" y="4139360"/>
                <a:ext cx="3877215" cy="424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𝑒𝑣</m:t>
                      </m:r>
                      <m:d>
                        <m:d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46" y="4139360"/>
                <a:ext cx="3877215" cy="4242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/>
              <p:cNvSpPr txBox="1"/>
              <p:nvPr/>
            </p:nvSpPr>
            <p:spPr>
              <a:xfrm>
                <a:off x="861497" y="4739898"/>
                <a:ext cx="1750672" cy="735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pt-BR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97" y="4739898"/>
                <a:ext cx="1750672" cy="7355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4338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117" y="82775"/>
            <a:ext cx="5457313" cy="66642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278" y="186220"/>
            <a:ext cx="4807226" cy="1325563"/>
          </a:xfrm>
        </p:spPr>
        <p:txBody>
          <a:bodyPr/>
          <a:lstStyle/>
          <a:p>
            <a:r>
              <a:rPr lang="pt-BR" dirty="0"/>
              <a:t>A Curva Envolvente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1243" y="1587085"/>
            <a:ext cx="6755296" cy="4903167"/>
          </a:xfrm>
        </p:spPr>
        <p:txBody>
          <a:bodyPr>
            <a:normAutofit lnSpcReduction="10000"/>
          </a:bodyPr>
          <a:lstStyle/>
          <a:p>
            <a:r>
              <a:rPr lang="pt-BR" dirty="0"/>
              <a:t>Ação conjugada da Envolvente</a:t>
            </a:r>
          </a:p>
          <a:p>
            <a:pPr lvl="1"/>
            <a:r>
              <a:rPr lang="pt-BR" dirty="0"/>
              <a:t>Ponto de Contato Primitivo, I – passa a ser a interseção da tangente comum interna às circunferências de base (normal comum aos perfis) com a linha de centros.</a:t>
            </a:r>
          </a:p>
          <a:p>
            <a:pPr lvl="1"/>
            <a:r>
              <a:rPr lang="pt-BR" dirty="0"/>
              <a:t>Linha de Ação – continua a mesma definição do capítulo anterior. No caso de perfis evolventes a linha de ação coincide com a linha de contato e também com a tangente comum interna às duas circunferências de base.</a:t>
            </a:r>
          </a:p>
          <a:p>
            <a:pPr lvl="1"/>
            <a:r>
              <a:rPr lang="pt-BR" dirty="0"/>
              <a:t>Ângulo de pressão,α</a:t>
            </a:r>
            <a:r>
              <a:rPr lang="pt-BR" dirty="0"/>
              <a:t> </a:t>
            </a:r>
            <a:r>
              <a:rPr lang="pt-BR" dirty="0"/>
              <a:t>– é o ângulo de incidência quando o contato se der sobre o ponto I.</a:t>
            </a:r>
          </a:p>
          <a:p>
            <a:pPr lvl="1"/>
            <a:r>
              <a:rPr lang="pt-BR" dirty="0"/>
              <a:t>O ângulo de pressão e os raios base definem a distância entre centros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7632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Curva Envolvente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No caso da ação conjugada de envolvente contra outra envolvente de uma reta:</a:t>
            </a:r>
          </a:p>
          <a:p>
            <a:pPr lvl="1"/>
            <a:r>
              <a:rPr lang="pt-BR" dirty="0"/>
              <a:t>É o caso quando queremos converter movimento angular em linear, neste caso a coroa passa a ter raio base infinito e transforma-se em uma reta</a:t>
            </a:r>
          </a:p>
          <a:p>
            <a:pPr lvl="1"/>
            <a:r>
              <a:rPr lang="pt-BR" dirty="0"/>
              <a:t>A curva envolvente transforma-se também em uma reta cuja normal tem um ângulo com a a sua linha primitiva igual ao ângulo de pressão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669" y="4586288"/>
            <a:ext cx="505777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55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016" y="16634"/>
            <a:ext cx="6467311" cy="67133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817" y="325368"/>
            <a:ext cx="4598504" cy="797753"/>
          </a:xfrm>
        </p:spPr>
        <p:txBody>
          <a:bodyPr/>
          <a:lstStyle/>
          <a:p>
            <a:r>
              <a:rPr lang="pt-BR" dirty="0"/>
              <a:t>A Curva Envolvente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0148" y="1123121"/>
            <a:ext cx="4797288" cy="1113183"/>
          </a:xfrm>
        </p:spPr>
        <p:txBody>
          <a:bodyPr/>
          <a:lstStyle/>
          <a:p>
            <a:r>
              <a:rPr lang="pt-BR" dirty="0"/>
              <a:t>Relação entre Distância entre Centros e Ângulos de Pressão</a:t>
            </a:r>
          </a:p>
          <a:p>
            <a:pPr lvl="1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84" y="2664666"/>
            <a:ext cx="1829154" cy="81005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069" y="2664236"/>
            <a:ext cx="1897268" cy="81048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692" y="3632645"/>
            <a:ext cx="1434796" cy="64053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3653" y="3632645"/>
            <a:ext cx="1362075" cy="65722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188" y="4647222"/>
            <a:ext cx="1257300" cy="44767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9852" y="4647222"/>
            <a:ext cx="1657350" cy="75247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692" y="5669520"/>
            <a:ext cx="1552575" cy="72390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320991" y="5669520"/>
            <a:ext cx="2401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Caso não se respeite a distância entre centros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39852" y="5626657"/>
            <a:ext cx="13525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70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Curva Envolvente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528930" cy="4351338"/>
              </a:xfrm>
            </p:spPr>
            <p:txBody>
              <a:bodyPr/>
              <a:lstStyle/>
              <a:p>
                <a:r>
                  <a:rPr lang="pt-BR" dirty="0"/>
                  <a:t>A relação de transmissão:</a:t>
                </a:r>
              </a:p>
              <a:p>
                <a:pPr lvl="1"/>
                <a:r>
                  <a:rPr lang="pt-BR" dirty="0"/>
                  <a:t>Caso rotativo – rotativo:</a:t>
                </a:r>
              </a:p>
              <a:p>
                <a:pPr lvl="1"/>
                <a:endParaRPr lang="pt-BR" dirty="0"/>
              </a:p>
              <a:p>
                <a:pPr marL="457200" lvl="1" indent="0">
                  <a:buNone/>
                </a:pPr>
                <a:r>
                  <a:rPr lang="pt-BR" dirty="0"/>
                  <a:t>                               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𝑟𝑎𝑑</m:t>
                            </m:r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𝑟𝑎𝑑</m:t>
                            </m:r>
                          </m:den>
                        </m:f>
                      </m:e>
                    </m:d>
                  </m:oMath>
                </a14:m>
                <a:endParaRPr lang="pt-BR" dirty="0"/>
              </a:p>
              <a:p>
                <a:pPr marL="457200" lvl="1" indent="0">
                  <a:buNone/>
                </a:pPr>
                <a:endParaRPr lang="pt-BR" dirty="0"/>
              </a:p>
              <a:p>
                <a:pPr lvl="1"/>
                <a:r>
                  <a:rPr lang="pt-BR" dirty="0"/>
                  <a:t>Caso rotativo – linear</a:t>
                </a:r>
              </a:p>
              <a:p>
                <a:pPr marL="457200" lvl="1" indent="0">
                  <a:buNone/>
                </a:pPr>
                <a:endParaRPr lang="pt-BR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𝑚𝑚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𝑟𝑎𝑑</m:t>
                            </m:r>
                          </m:den>
                        </m:f>
                      </m:e>
                    </m:d>
                  </m:oMath>
                </a14:m>
                <a:r>
                  <a:rPr lang="pt-BR" dirty="0"/>
                  <a:t> </a:t>
                </a:r>
              </a:p>
              <a:p>
                <a:pPr marL="457200" lvl="1" indent="0">
                  <a:buNone/>
                </a:pPr>
                <a:endParaRPr lang="pt-BR" dirty="0"/>
              </a:p>
              <a:p>
                <a:pPr marL="457200" lvl="1" indent="0">
                  <a:buNone/>
                </a:pPr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528930" cy="4351338"/>
              </a:xfrm>
              <a:blipFill>
                <a:blip r:embed="rId2"/>
                <a:stretch>
                  <a:fillRect l="-2426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703" y="2973663"/>
            <a:ext cx="28003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98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Cinemática do </a:t>
            </a:r>
            <a:r>
              <a:rPr lang="pt-BR" dirty="0" err="1"/>
              <a:t>engrenamento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engrenagens tem por objetivo principal transmitir movimentos;</a:t>
            </a:r>
          </a:p>
          <a:p>
            <a:r>
              <a:rPr lang="pt-BR" dirty="0"/>
              <a:t>Normalmente ocorre conversão de velocidade &lt;-&gt; torque;</a:t>
            </a:r>
          </a:p>
          <a:p>
            <a:r>
              <a:rPr lang="pt-BR" dirty="0"/>
              <a:t>Porém na a abordagem inicial interessa apenas saber como o movimento de passa de uma engrenagem para outa, sem levar em consideração forças, torques e potência, ou seja o estudo será incialmente cinemático.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8750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767470" cy="917023"/>
          </a:xfrm>
        </p:spPr>
        <p:txBody>
          <a:bodyPr/>
          <a:lstStyle/>
          <a:p>
            <a:r>
              <a:rPr lang="pt-BR" dirty="0"/>
              <a:t>A Curva Envolvente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51722"/>
            <a:ext cx="10515600" cy="5247861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Sumário das propriedades da evolvente: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/>
              <a:t>Qualquer geratriz da evolvente é tangente ao círculo de base;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/>
              <a:t>O segmento da geratriz entre o ponto gerador P, e o ponto de tangência T, é o raio da evolvente no ponto P, ρ;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/>
              <a:t>PT é o segmento da reta geradora da evolvente e também o raio de curvatura no ponto ‘P’;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/>
              <a:t>O ponto T será o centro instantâneo de rotação (ponto de tangência com a circunferência de base);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/>
              <a:t>A tangente à evolvente é normal à geratriz correspondente;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/>
              <a:t>Evolventes com circunferência de base iguais são iguais;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/>
              <a:t>A forma da evolvente depende apenas da circunferência de base;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/>
              <a:t>Se as circunferências de base forem diferentes a diferença entre as evolventes será puramente escalar (haverá proporcionalidade de dimensões);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/>
              <a:t>Se uma evolvente gira a uma velocidade angular constante, ela transmitirá movimento angular a uma taxa constante à outra evolvente em contato, para qualquer distância entre as circunferências de base;</a:t>
            </a:r>
          </a:p>
        </p:txBody>
      </p:sp>
    </p:spTree>
    <p:extLst>
      <p:ext uri="{BB962C8B-B14F-4D97-AF65-F5344CB8AC3E}">
        <p14:creationId xmlns:p14="http://schemas.microsoft.com/office/powerpoint/2010/main" val="12023345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767470" cy="917023"/>
          </a:xfrm>
        </p:spPr>
        <p:txBody>
          <a:bodyPr/>
          <a:lstStyle/>
          <a:p>
            <a:r>
              <a:rPr lang="pt-BR" dirty="0"/>
              <a:t>A Curva Envolvente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92696"/>
            <a:ext cx="10515600" cy="5406887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Sumário das propriedades da evolvente:</a:t>
            </a:r>
          </a:p>
          <a:p>
            <a:pPr marL="914400" lvl="1" indent="-457200">
              <a:buFont typeface="+mj-lt"/>
              <a:buAutoNum type="arabicPeriod" startAt="10"/>
            </a:pPr>
            <a:r>
              <a:rPr lang="pt-BR" dirty="0"/>
              <a:t>A relação de transmissão depende apenas das circunferências de base;</a:t>
            </a:r>
          </a:p>
          <a:p>
            <a:pPr marL="914400" lvl="1" indent="-457200">
              <a:buFont typeface="+mj-lt"/>
              <a:buAutoNum type="arabicPeriod" startAt="10"/>
            </a:pPr>
            <a:r>
              <a:rPr lang="pt-BR" dirty="0"/>
              <a:t>A tangente comum às duas circunferências de base é tanto a linha de contato como a linha de ação. Em outras palavras duas evolventes entrarão em contato somente sobre essa tangente;</a:t>
            </a:r>
          </a:p>
          <a:p>
            <a:pPr marL="914400" lvl="1" indent="-457200">
              <a:buFont typeface="+mj-lt"/>
              <a:buAutoNum type="arabicPeriod" startAt="10"/>
            </a:pPr>
            <a:r>
              <a:rPr lang="pt-BR" dirty="0"/>
              <a:t>A interseção da tangente comum com a linha de distância entre centros das duas circunferências de base estabelece os raios primitivos das circunferências primitivas;</a:t>
            </a:r>
          </a:p>
          <a:p>
            <a:pPr marL="914400" lvl="1" indent="-457200">
              <a:buFont typeface="+mj-lt"/>
              <a:buAutoNum type="arabicPeriod" startAt="10"/>
            </a:pPr>
            <a:r>
              <a:rPr lang="pt-BR" dirty="0"/>
              <a:t>Os diâmetros primitivos das evolventes em contato são diretamente proporcionais às circunferências de base;</a:t>
            </a:r>
          </a:p>
          <a:p>
            <a:pPr marL="914400" lvl="1" indent="-457200">
              <a:buFont typeface="+mj-lt"/>
              <a:buAutoNum type="arabicPeriod" startAt="10"/>
            </a:pPr>
            <a:r>
              <a:rPr lang="pt-BR" dirty="0"/>
              <a:t>O ângulo de pressão de duas evolventes agindo em conjunto é o ângulo entre a tangente comum às circunferências de base e a linha perpendicular à sua linha de centros comum. Nenhuma evolvente tem um ângulo de pressão até ser trazida em contato com outra evolvente em uma certa distância de centros;</a:t>
            </a:r>
          </a:p>
          <a:p>
            <a:pPr marL="914400" lvl="1" indent="-457200">
              <a:buFont typeface="+mj-lt"/>
              <a:buAutoNum type="arabicPeriod" startAt="10"/>
            </a:pPr>
            <a:r>
              <a:rPr lang="pt-BR" dirty="0"/>
              <a:t>A forma da cremalheira básica da evolvente é uma linha reta. O ângulo de pressão de uma evolvente agindo contra essa cremalheira é o ângulo entre a linha de ação e a linha que representa a direção na qual a cremalheira se move.</a:t>
            </a:r>
          </a:p>
          <a:p>
            <a:pPr marL="914400" lvl="1" indent="-457200">
              <a:buFont typeface="+mj-lt"/>
              <a:buAutoNum type="arabicPeriod" startAt="10"/>
            </a:pPr>
            <a:endParaRPr lang="pt-BR" dirty="0"/>
          </a:p>
          <a:p>
            <a:pPr marL="914400" lvl="1" indent="-457200">
              <a:buFont typeface="+mj-lt"/>
              <a:buAutoNum type="arabicPeriod" startAt="10"/>
            </a:pPr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0361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809" y="365125"/>
            <a:ext cx="3986005" cy="1887745"/>
          </a:xfrm>
        </p:spPr>
        <p:txBody>
          <a:bodyPr/>
          <a:lstStyle/>
          <a:p>
            <a:r>
              <a:rPr lang="pt-BR" dirty="0"/>
              <a:t>Cinemática do </a:t>
            </a:r>
            <a:r>
              <a:rPr lang="pt-BR" dirty="0" err="1"/>
              <a:t>engrenamento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877" y="251791"/>
            <a:ext cx="8065123" cy="6606209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9913" y="2366204"/>
            <a:ext cx="5425696" cy="3644347"/>
          </a:xfrm>
        </p:spPr>
        <p:txBody>
          <a:bodyPr>
            <a:normAutofit/>
          </a:bodyPr>
          <a:lstStyle/>
          <a:p>
            <a:r>
              <a:rPr lang="pt-BR" dirty="0"/>
              <a:t>Transmissão do Movimento por contato direto</a:t>
            </a:r>
          </a:p>
          <a:p>
            <a:pPr lvl="1"/>
            <a:r>
              <a:rPr lang="pt-BR" dirty="0"/>
              <a:t>Relação de velocidades</a:t>
            </a:r>
          </a:p>
          <a:p>
            <a:pPr marL="457200" lvl="1" indent="0">
              <a:buNone/>
            </a:pPr>
            <a:r>
              <a:rPr lang="pt-BR" dirty="0"/>
              <a:t>	Supondo conhecidos:</a:t>
            </a:r>
          </a:p>
          <a:p>
            <a:pPr lvl="2"/>
            <a:r>
              <a:rPr lang="pt-BR" dirty="0"/>
              <a:t>A distância entre os centros O</a:t>
            </a:r>
            <a:r>
              <a:rPr lang="pt-BR" baseline="-25000" dirty="0"/>
              <a:t>1</a:t>
            </a:r>
            <a:r>
              <a:rPr lang="pt-BR" dirty="0"/>
              <a:t> O</a:t>
            </a:r>
            <a:r>
              <a:rPr lang="pt-BR" baseline="-25000" dirty="0"/>
              <a:t>2</a:t>
            </a:r>
            <a:r>
              <a:rPr lang="pt-BR" dirty="0"/>
              <a:t> ;</a:t>
            </a:r>
          </a:p>
          <a:p>
            <a:pPr lvl="2"/>
            <a:r>
              <a:rPr lang="pt-BR" dirty="0"/>
              <a:t>A velocidade angular ω</a:t>
            </a:r>
            <a:r>
              <a:rPr lang="pt-BR" baseline="-25000" dirty="0"/>
              <a:t>1</a:t>
            </a:r>
            <a:r>
              <a:rPr lang="pt-BR" dirty="0"/>
              <a:t>;</a:t>
            </a:r>
          </a:p>
          <a:p>
            <a:pPr lvl="2"/>
            <a:r>
              <a:rPr lang="pt-BR" dirty="0"/>
              <a:t>Os perfis 1 e 2.</a:t>
            </a:r>
          </a:p>
          <a:p>
            <a:pPr lvl="2"/>
            <a:r>
              <a:rPr lang="pt-BR" dirty="0"/>
              <a:t>Considera-se como elemento incógnito: a velocidade angular ω</a:t>
            </a:r>
            <a:r>
              <a:rPr lang="pt-BR" baseline="-25000" dirty="0"/>
              <a:t>2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4218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8052" y="251791"/>
            <a:ext cx="3986005" cy="1467679"/>
          </a:xfrm>
        </p:spPr>
        <p:txBody>
          <a:bodyPr/>
          <a:lstStyle/>
          <a:p>
            <a:r>
              <a:rPr lang="pt-BR" dirty="0"/>
              <a:t>Cinemática do </a:t>
            </a:r>
            <a:r>
              <a:rPr lang="pt-BR" dirty="0" err="1"/>
              <a:t>engrenamento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877" y="251791"/>
            <a:ext cx="8065123" cy="66062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18052" y="1808923"/>
                <a:ext cx="4998313" cy="4959625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Relação de Velocidades</a:t>
                </a:r>
              </a:p>
              <a:p>
                <a:pPr marL="0" indent="0">
                  <a:buNone/>
                  <a:tabLst>
                    <a:tab pos="4660900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    	(2.1)</a:t>
                </a:r>
              </a:p>
              <a:p>
                <a:pPr marL="0" indent="0">
                  <a:buNone/>
                  <a:tabLst>
                    <a:tab pos="4660900" algn="r"/>
                  </a:tabLst>
                </a:pP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groupCh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groupChr>
                      <m:groupChrPr>
                        <m:chr m:val="→"/>
                        <m:pos m:val="top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𝑁𝐴</m:t>
                            </m:r>
                          </m:sub>
                        </m:sSub>
                      </m:e>
                    </m:groupChr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groupChr>
                      <m:groupChrPr>
                        <m:chr m:val="→"/>
                        <m:pos m:val="top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𝑇𝐴</m:t>
                            </m:r>
                          </m:sub>
                        </m:sSub>
                      </m:e>
                    </m:groupChr>
                  </m:oMath>
                </a14:m>
                <a:r>
                  <a:rPr lang="pt-BR" dirty="0"/>
                  <a:t>   	(2.2)</a:t>
                </a:r>
              </a:p>
              <a:p>
                <a:pPr marL="0" indent="0">
                  <a:buNone/>
                  <a:tabLst>
                    <a:tab pos="4660900" algn="r"/>
                  </a:tabLst>
                </a:pP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groupCh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groupChr>
                      <m:groupChrPr>
                        <m:chr m:val="→"/>
                        <m:pos m:val="top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𝑁𝐵</m:t>
                            </m:r>
                          </m:sub>
                        </m:sSub>
                      </m:e>
                    </m:groupChr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groupChr>
                      <m:groupChrPr>
                        <m:chr m:val="→"/>
                        <m:pos m:val="top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𝑇𝐵</m:t>
                            </m:r>
                          </m:sub>
                        </m:sSub>
                      </m:e>
                    </m:groupChr>
                  </m:oMath>
                </a14:m>
                <a:r>
                  <a:rPr lang="pt-BR" dirty="0"/>
                  <a:t>   	(2.3)</a:t>
                </a:r>
              </a:p>
              <a:p>
                <a:pPr marL="0" indent="0">
                  <a:buNone/>
                  <a:tabLst>
                    <a:tab pos="4660900" algn="r"/>
                  </a:tabLst>
                </a:pP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𝑁𝐴</m:t>
                            </m:r>
                          </m:sub>
                        </m:sSub>
                      </m:e>
                    </m:groupCh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groupChr>
                      <m:groupChrPr>
                        <m:chr m:val="→"/>
                        <m:pos m:val="top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𝑁𝐵</m:t>
                            </m:r>
                          </m:sub>
                        </m:sSub>
                      </m:e>
                    </m:groupChr>
                  </m:oMath>
                </a14:m>
                <a:r>
                  <a:rPr lang="pt-BR" dirty="0"/>
                  <a:t>	(2.4)</a:t>
                </a:r>
              </a:p>
              <a:p>
                <a:pPr marL="0" indent="0">
                  <a:buNone/>
                  <a:tabLst>
                    <a:tab pos="4660900" algn="r"/>
                  </a:tabLst>
                </a:pP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e>
                    </m:groupCh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groupChr>
                      <m:groupChrPr>
                        <m:chr m:val="→"/>
                        <m:pos m:val="top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groupChr>
                    <m:r>
                      <a:rPr lang="pt-BR" b="0" i="1" smtClean="0">
                        <a:latin typeface="Cambria Math" panose="02040503050406030204" pitchFamily="18" charset="0"/>
                      </a:rPr>
                      <m:t>−</m:t>
                    </m:r>
                    <m:groupChr>
                      <m:groupChrPr>
                        <m:chr m:val="→"/>
                        <m:pos m:val="top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groupCh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groupChr>
                      <m:groupChrPr>
                        <m:chr m:val="→"/>
                        <m:pos m:val="top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𝑇𝐵</m:t>
                            </m:r>
                          </m:sub>
                        </m:sSub>
                      </m:e>
                    </m:groupChr>
                    <m:r>
                      <a:rPr lang="pt-BR" b="0" i="1" smtClean="0">
                        <a:latin typeface="Cambria Math" panose="02040503050406030204" pitchFamily="18" charset="0"/>
                      </a:rPr>
                      <m:t>−</m:t>
                    </m:r>
                    <m:groupChr>
                      <m:groupChrPr>
                        <m:chr m:val="→"/>
                        <m:pos m:val="top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𝑇𝐵</m:t>
                            </m:r>
                          </m:sub>
                        </m:sSub>
                      </m:e>
                    </m:groupChr>
                  </m:oMath>
                </a14:m>
                <a:r>
                  <a:rPr lang="pt-BR" dirty="0"/>
                  <a:t>	(2.3)</a:t>
                </a:r>
              </a:p>
              <a:p>
                <a:pPr marL="0" indent="0">
                  <a:buNone/>
                  <a:tabLst>
                    <a:tab pos="4660900" algn="r"/>
                  </a:tabLst>
                </a:pPr>
                <a:endParaRPr lang="pt-BR" dirty="0"/>
              </a:p>
              <a:p>
                <a:pPr marL="0" indent="0">
                  <a:buNone/>
                  <a:tabLst>
                    <a:tab pos="46609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  <a:p>
                <a:pPr marL="0" indent="0">
                  <a:buNone/>
                  <a:tabLst>
                    <a:tab pos="4660900" algn="r"/>
                  </a:tabLst>
                </a:pP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8052" y="1808923"/>
                <a:ext cx="4998313" cy="4959625"/>
              </a:xfrm>
              <a:blipFill>
                <a:blip r:embed="rId3"/>
                <a:stretch>
                  <a:fillRect l="-2195" t="-20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898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142" y="0"/>
            <a:ext cx="8280858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855" y="76891"/>
            <a:ext cx="3654287" cy="1325563"/>
          </a:xfrm>
        </p:spPr>
        <p:txBody>
          <a:bodyPr/>
          <a:lstStyle/>
          <a:p>
            <a:r>
              <a:rPr lang="pt-BR" dirty="0"/>
              <a:t>Cinemática do </a:t>
            </a:r>
            <a:r>
              <a:rPr lang="pt-BR" dirty="0" err="1"/>
              <a:t>engrenamento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256855" y="1650932"/>
                <a:ext cx="4295267" cy="495859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𝐴𝑛𝑎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~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𝐶𝐴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𝐴𝑎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⇓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f>
                                  <m:f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num>
                                  <m:den>
                                    <m:acc>
                                      <m:accPr>
                                        <m:chr m:val="̅"/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pt-B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𝑂</m:t>
                                            </m:r>
                                          </m:e>
                                          <m:sub>
                                            <m:r>
                                              <a:rPr lang="pt-B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</m:den>
                                </m:f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𝑁𝐴</m:t>
                                        </m:r>
                                      </m:sub>
                                    </m:sSub>
                                  </m:num>
                                  <m:den>
                                    <m:acc>
                                      <m:accPr>
                                        <m:chr m:val="̅"/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pt-B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𝑂</m:t>
                                            </m:r>
                                          </m:e>
                                          <m:sub>
                                            <m:r>
                                              <a:rPr lang="pt-B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acc>
                                  </m:den>
                                </m:f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𝑛𝑏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~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𝐷𝐵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𝐵𝑏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⇓</m:t>
                            </m:r>
                          </m:e>
                        </m:mr>
                        <m:mr>
                          <m:e>
                            <m:f>
                              <m:f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num>
                              <m:den>
                                <m:acc>
                                  <m:accPr>
                                    <m:chr m:val="̅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</m:den>
                            </m:f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𝑁𝐵</m:t>
                                    </m:r>
                                  </m:sub>
                                </m:sSub>
                              </m:num>
                              <m:den>
                                <m:acc>
                                  <m:accPr>
                                    <m:chr m:val="̅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den>
                            </m:f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6855" y="1650932"/>
                <a:ext cx="4295267" cy="4958590"/>
              </a:xfrm>
              <a:blipFill>
                <a:blip r:embed="rId3"/>
                <a:stretch>
                  <a:fillRect t="-7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79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142" y="0"/>
            <a:ext cx="8280858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855" y="76891"/>
            <a:ext cx="3654287" cy="1325563"/>
          </a:xfrm>
        </p:spPr>
        <p:txBody>
          <a:bodyPr/>
          <a:lstStyle/>
          <a:p>
            <a:r>
              <a:rPr lang="pt-BR" dirty="0"/>
              <a:t>Cinemática do </a:t>
            </a:r>
            <a:r>
              <a:rPr lang="pt-BR" dirty="0" err="1"/>
              <a:t>engrenamento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256855" y="1650932"/>
                <a:ext cx="4295267" cy="4958590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Relação de Velocidades</a:t>
                </a:r>
                <a:endParaRPr lang="pt-BR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𝐶𝐼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~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𝐷𝐼</m:t>
                            </m:r>
                          </m:e>
                        </m:mr>
                        <m:m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⇓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f>
                                  <m:f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̅"/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pt-B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𝑂</m:t>
                                            </m:r>
                                          </m:e>
                                          <m:sub>
                                            <m:r>
                                              <a:rPr lang="pt-B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</m:acc>
                                  </m:num>
                                  <m:den>
                                    <m:acc>
                                      <m:accPr>
                                        <m:chr m:val="̅"/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pt-B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𝑂</m:t>
                                            </m:r>
                                          </m:e>
                                          <m:sub>
                                            <m:r>
                                              <a:rPr lang="pt-B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acc>
                                  </m:den>
                                </m:f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̅"/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pt-B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𝑂</m:t>
                                            </m:r>
                                          </m:e>
                                          <m:sub>
                                            <m:r>
                                              <a:rPr lang="pt-B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</m:num>
                                  <m:den>
                                    <m:acc>
                                      <m:accPr>
                                        <m:chr m:val="̅"/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pt-B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𝑂</m:t>
                                            </m:r>
                                          </m:e>
                                          <m:sub>
                                            <m:r>
                                              <a:rPr lang="pt-B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acc>
                                  </m:den>
                                </m:f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6855" y="1650932"/>
                <a:ext cx="4295267" cy="4958590"/>
              </a:xfrm>
              <a:blipFill>
                <a:blip r:embed="rId3"/>
                <a:stretch>
                  <a:fillRect l="-2553" t="-20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1146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000" t="16610" r="13342" b="17208"/>
          <a:stretch/>
        </p:blipFill>
        <p:spPr>
          <a:xfrm>
            <a:off x="3263347" y="1510748"/>
            <a:ext cx="8126896" cy="44129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209" y="285612"/>
            <a:ext cx="3624470" cy="1325563"/>
          </a:xfrm>
        </p:spPr>
        <p:txBody>
          <a:bodyPr/>
          <a:lstStyle/>
          <a:p>
            <a:r>
              <a:rPr lang="pt-BR" dirty="0"/>
              <a:t>Cinemática do </a:t>
            </a:r>
            <a:r>
              <a:rPr lang="pt-BR" dirty="0" err="1"/>
              <a:t>engrenamento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486" y="1915077"/>
            <a:ext cx="2650436" cy="3471932"/>
          </a:xfrm>
        </p:spPr>
        <p:txBody>
          <a:bodyPr>
            <a:normAutofit/>
          </a:bodyPr>
          <a:lstStyle/>
          <a:p>
            <a:r>
              <a:rPr lang="pt-BR" dirty="0"/>
              <a:t>Exemplo de </a:t>
            </a:r>
            <a:r>
              <a:rPr lang="pt-BR" dirty="0" err="1"/>
              <a:t>engrenamento</a:t>
            </a:r>
            <a:r>
              <a:rPr lang="pt-BR" dirty="0"/>
              <a:t>:</a:t>
            </a:r>
          </a:p>
          <a:p>
            <a:pPr lvl="1"/>
            <a:r>
              <a:rPr lang="pt-BR" dirty="0"/>
              <a:t>z</a:t>
            </a:r>
            <a:r>
              <a:rPr lang="pt-BR" baseline="-25000" dirty="0"/>
              <a:t>1</a:t>
            </a:r>
            <a:r>
              <a:rPr lang="pt-BR" dirty="0"/>
              <a:t>=4</a:t>
            </a:r>
          </a:p>
          <a:p>
            <a:pPr lvl="1"/>
            <a:r>
              <a:rPr lang="pt-BR" dirty="0"/>
              <a:t>z</a:t>
            </a:r>
            <a:r>
              <a:rPr lang="pt-BR" baseline="-25000" dirty="0"/>
              <a:t>2</a:t>
            </a:r>
            <a:r>
              <a:rPr lang="pt-BR" dirty="0"/>
              <a:t>=8</a:t>
            </a:r>
          </a:p>
          <a:p>
            <a:pPr lvl="1"/>
            <a:r>
              <a:rPr lang="pt-BR" dirty="0">
                <a:latin typeface="Symbol" panose="05050102010706020507" pitchFamily="18" charset="2"/>
              </a:rPr>
              <a:t>w</a:t>
            </a:r>
            <a:r>
              <a:rPr lang="pt-BR" baseline="-25000" dirty="0"/>
              <a:t>1</a:t>
            </a:r>
            <a:r>
              <a:rPr lang="pt-BR" dirty="0"/>
              <a:t>=60 rpm</a:t>
            </a:r>
          </a:p>
          <a:p>
            <a:pPr lvl="1"/>
            <a:r>
              <a:rPr lang="pt-BR" dirty="0">
                <a:latin typeface="Symbol" panose="05050102010706020507" pitchFamily="18" charset="2"/>
              </a:rPr>
              <a:t>w</a:t>
            </a:r>
            <a:r>
              <a:rPr lang="pt-BR" baseline="-25000" dirty="0"/>
              <a:t>2</a:t>
            </a:r>
            <a:r>
              <a:rPr lang="pt-BR" dirty="0"/>
              <a:t>=?</a:t>
            </a:r>
          </a:p>
        </p:txBody>
      </p:sp>
    </p:spTree>
    <p:extLst>
      <p:ext uri="{BB962C8B-B14F-4D97-AF65-F5344CB8AC3E}">
        <p14:creationId xmlns:p14="http://schemas.microsoft.com/office/powerpoint/2010/main" val="4275169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20563" t="10065" r="11862" b="11242"/>
          <a:stretch/>
        </p:blipFill>
        <p:spPr>
          <a:xfrm>
            <a:off x="3854823" y="869576"/>
            <a:ext cx="7449671" cy="539675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209" y="285612"/>
            <a:ext cx="3624470" cy="1325563"/>
          </a:xfrm>
        </p:spPr>
        <p:txBody>
          <a:bodyPr/>
          <a:lstStyle/>
          <a:p>
            <a:r>
              <a:rPr lang="pt-BR" dirty="0"/>
              <a:t>Cinemática do </a:t>
            </a:r>
            <a:r>
              <a:rPr lang="pt-BR" dirty="0" err="1"/>
              <a:t>engrenamento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01485" y="1915077"/>
                <a:ext cx="3374043" cy="3471932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Exemplo de </a:t>
                </a:r>
                <a:r>
                  <a:rPr lang="pt-BR" dirty="0" err="1"/>
                  <a:t>engrenamento</a:t>
                </a:r>
                <a:r>
                  <a:rPr lang="pt-BR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pt-B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20,71</m:t>
                    </m:r>
                  </m:oMath>
                </a14:m>
                <a:endParaRPr lang="pt-BR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100 </m:t>
                    </m:r>
                  </m:oMath>
                </a14:m>
                <a:endParaRPr lang="pt-BR" b="0" dirty="0">
                  <a:latin typeface="Symbol" panose="05050102010706020507" pitchFamily="18" charset="2"/>
                </a:endParaRPr>
              </a:p>
              <a:p>
                <a:pPr lvl="1"/>
                <a:endParaRPr lang="pt-BR" b="0" dirty="0">
                  <a:latin typeface="Symbol" panose="05050102010706020507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pt-B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pt-BR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dirty="0" smtClean="0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pt-BR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b="0" i="1" dirty="0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acc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pt-B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pt-BR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dirty="0" smtClean="0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pt-BR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BR" b="0" i="1" dirty="0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acc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mr>
                      <m:m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⇓</m:t>
                          </m:r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=12,43 </m:t>
                          </m:r>
                          <m:r>
                            <a:rPr lang="pt-BR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𝐫𝐩𝐦</m:t>
                          </m:r>
                        </m:e>
                      </m:mr>
                    </m:m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1485" y="1915077"/>
                <a:ext cx="3374043" cy="3471932"/>
              </a:xfrm>
              <a:blipFill>
                <a:blip r:embed="rId3"/>
                <a:stretch>
                  <a:fillRect l="-3249" t="-28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7037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2014</Words>
  <Application>Microsoft Office PowerPoint</Application>
  <PresentationFormat>Widescreen</PresentationFormat>
  <Paragraphs>182</Paragraphs>
  <Slides>31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Symbol</vt:lpstr>
      <vt:lpstr>Tema do Office</vt:lpstr>
      <vt:lpstr>Elementos de máquinas II</vt:lpstr>
      <vt:lpstr>Assunto desta Aula</vt:lpstr>
      <vt:lpstr>Cinemática do engrenamento</vt:lpstr>
      <vt:lpstr>Cinemática do engrenamento</vt:lpstr>
      <vt:lpstr>Cinemática do engrenamento</vt:lpstr>
      <vt:lpstr>Cinemática do engrenamento</vt:lpstr>
      <vt:lpstr>Cinemática do engrenamento</vt:lpstr>
      <vt:lpstr>Cinemática do engrenamento</vt:lpstr>
      <vt:lpstr>Cinemática do engrenamento</vt:lpstr>
      <vt:lpstr>Cinemática do engrenamento</vt:lpstr>
      <vt:lpstr>Cinemática do engrenamento</vt:lpstr>
      <vt:lpstr>Cinemática do engrenamento</vt:lpstr>
      <vt:lpstr>Cinemática do engrenamento</vt:lpstr>
      <vt:lpstr>Cinemática do engrenamento</vt:lpstr>
      <vt:lpstr>Cinemática do engrenamento</vt:lpstr>
      <vt:lpstr>Cinemática do engrenamento</vt:lpstr>
      <vt:lpstr>Cinemática do engrenamento</vt:lpstr>
      <vt:lpstr>Cinemática do engrenamento</vt:lpstr>
      <vt:lpstr>Cinemática do engrenamento</vt:lpstr>
      <vt:lpstr>Cinemática do engrenamento</vt:lpstr>
      <vt:lpstr>Cinemática do engrenamento</vt:lpstr>
      <vt:lpstr>A Curva Envolvente</vt:lpstr>
      <vt:lpstr>A Curva Envolvente</vt:lpstr>
      <vt:lpstr>A Curva Envolvente</vt:lpstr>
      <vt:lpstr>A Curva Envolvente</vt:lpstr>
      <vt:lpstr>A Curva Envolvente</vt:lpstr>
      <vt:lpstr>A Curva Envolvente</vt:lpstr>
      <vt:lpstr>A Curva Envolvente</vt:lpstr>
      <vt:lpstr>A Curva Envolvente</vt:lpstr>
      <vt:lpstr>A Curva Envolvente</vt:lpstr>
      <vt:lpstr>A Curva Envolvente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Elementos de máquinas II</dc:title>
  <dc:creator>Walter Kapp</dc:creator>
  <cp:lastModifiedBy>Walter Kapp</cp:lastModifiedBy>
  <cp:revision>36</cp:revision>
  <dcterms:created xsi:type="dcterms:W3CDTF">2017-03-12T19:34:31Z</dcterms:created>
  <dcterms:modified xsi:type="dcterms:W3CDTF">2017-03-14T03:35:57Z</dcterms:modified>
</cp:coreProperties>
</file>