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sldIdLst>
    <p:sldId id="256" r:id="rId2"/>
    <p:sldId id="257" r:id="rId3"/>
    <p:sldId id="259" r:id="rId4"/>
    <p:sldId id="260" r:id="rId5"/>
    <p:sldId id="261" r:id="rId6"/>
    <p:sldId id="262" r:id="rId7"/>
    <p:sldId id="263" r:id="rId8"/>
    <p:sldId id="258" r:id="rId9"/>
    <p:sldId id="264" r:id="rId10"/>
    <p:sldId id="268" r:id="rId11"/>
    <p:sldId id="266" r:id="rId12"/>
    <p:sldId id="267" r:id="rId13"/>
    <p:sldId id="269" r:id="rId14"/>
    <p:sldId id="270" r:id="rId15"/>
    <p:sldId id="271" r:id="rId16"/>
    <p:sldId id="272" r:id="rId17"/>
    <p:sldId id="274" r:id="rId18"/>
    <p:sldId id="273" r:id="rId19"/>
    <p:sldId id="275" r:id="rId20"/>
    <p:sldId id="276" r:id="rId21"/>
    <p:sldId id="278" r:id="rId22"/>
    <p:sldId id="279" r:id="rId23"/>
    <p:sldId id="277" r:id="rId24"/>
    <p:sldId id="265" r:id="rId25"/>
    <p:sldId id="280" r:id="rId26"/>
    <p:sldId id="283" r:id="rId27"/>
    <p:sldId id="284" r:id="rId28"/>
    <p:sldId id="282" r:id="rId29"/>
    <p:sldId id="285" r:id="rId30"/>
    <p:sldId id="287" r:id="rId31"/>
    <p:sldId id="286" r:id="rId32"/>
    <p:sldId id="288" r:id="rId33"/>
    <p:sldId id="281" r:id="rId34"/>
    <p:sldId id="289" r:id="rId35"/>
    <p:sldId id="290" r:id="rId36"/>
    <p:sldId id="291" r:id="rId37"/>
    <p:sldId id="292" r:id="rId38"/>
    <p:sldId id="293" r:id="rId39"/>
    <p:sldId id="294" r:id="rId40"/>
    <p:sldId id="295" r:id="rId41"/>
    <p:sldId id="297" r:id="rId42"/>
    <p:sldId id="296" r:id="rId43"/>
    <p:sldId id="298" r:id="rId44"/>
    <p:sldId id="299" r:id="rId45"/>
    <p:sldId id="300" r:id="rId46"/>
    <p:sldId id="301" r:id="rId47"/>
    <p:sldId id="302" r:id="rId48"/>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2" Type="http://schemas.openxmlformats.org/officeDocument/2006/relationships/image" Target="../media/image40.wmf"/><Relationship Id="rId1" Type="http://schemas.openxmlformats.org/officeDocument/2006/relationships/image" Target="../media/image3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4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49.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54.wmf"/></Relationships>
</file>

<file path=ppt/drawings/_rels/vmlDrawing15.vml.rels><?xml version="1.0" encoding="UTF-8" standalone="yes"?>
<Relationships xmlns="http://schemas.openxmlformats.org/package/2006/relationships"><Relationship Id="rId2" Type="http://schemas.openxmlformats.org/officeDocument/2006/relationships/image" Target="../media/image56.wmf"/><Relationship Id="rId1" Type="http://schemas.openxmlformats.org/officeDocument/2006/relationships/image" Target="../media/image55.wmf"/></Relationships>
</file>

<file path=ppt/drawings/_rels/vmlDrawing16.vml.rels><?xml version="1.0" encoding="UTF-8" standalone="yes"?>
<Relationships xmlns="http://schemas.openxmlformats.org/package/2006/relationships"><Relationship Id="rId2" Type="http://schemas.openxmlformats.org/officeDocument/2006/relationships/image" Target="../media/image58.wmf"/><Relationship Id="rId1" Type="http://schemas.openxmlformats.org/officeDocument/2006/relationships/image" Target="../media/image5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60.wmf"/><Relationship Id="rId1" Type="http://schemas.openxmlformats.org/officeDocument/2006/relationships/image" Target="../media/image59.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image" Target="../media/image62.wmf"/><Relationship Id="rId1" Type="http://schemas.openxmlformats.org/officeDocument/2006/relationships/image" Target="../media/image6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64.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65.wmf"/><Relationship Id="rId1" Type="http://schemas.openxmlformats.org/officeDocument/2006/relationships/image" Target="../media/image54.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66.wmf"/></Relationships>
</file>

<file path=ppt/drawings/_rels/vmlDrawing22.vml.rels><?xml version="1.0" encoding="UTF-8" standalone="yes"?>
<Relationships xmlns="http://schemas.openxmlformats.org/package/2006/relationships"><Relationship Id="rId3" Type="http://schemas.openxmlformats.org/officeDocument/2006/relationships/image" Target="../media/image69.wmf"/><Relationship Id="rId2" Type="http://schemas.openxmlformats.org/officeDocument/2006/relationships/image" Target="../media/image68.wmf"/><Relationship Id="rId1" Type="http://schemas.openxmlformats.org/officeDocument/2006/relationships/image" Target="../media/image67.wmf"/><Relationship Id="rId4" Type="http://schemas.openxmlformats.org/officeDocument/2006/relationships/image" Target="../media/image70.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72.wmf"/><Relationship Id="rId1" Type="http://schemas.openxmlformats.org/officeDocument/2006/relationships/image" Target="../media/image7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85.wmf"/></Relationships>
</file>

<file path=ppt/drawings/_rels/vmlDrawing25.vml.rels><?xml version="1.0" encoding="UTF-8" standalone="yes"?>
<Relationships xmlns="http://schemas.openxmlformats.org/package/2006/relationships"><Relationship Id="rId2" Type="http://schemas.openxmlformats.org/officeDocument/2006/relationships/image" Target="../media/image87.wmf"/><Relationship Id="rId1" Type="http://schemas.openxmlformats.org/officeDocument/2006/relationships/image" Target="../media/image86.wmf"/></Relationships>
</file>

<file path=ppt/drawings/_rels/vmlDrawing3.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image" Target="../media/image17.wmf"/><Relationship Id="rId1" Type="http://schemas.openxmlformats.org/officeDocument/2006/relationships/image" Target="../media/image1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7.w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29.wmf"/><Relationship Id="rId1" Type="http://schemas.openxmlformats.org/officeDocument/2006/relationships/image" Target="../media/image2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3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C1663-2454-4621-ADD7-8E4983C4B110}" type="datetimeFigureOut">
              <a:rPr lang="pt-BR" smtClean="0"/>
              <a:pPr/>
              <a:t>12/01/2018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D95AA02-E8C5-4765-9A6B-2CE5C488C7D9}" type="slidenum">
              <a:rPr lang="pt-BR" smtClean="0"/>
              <a:pPr/>
              <a:t>‹nº›</a:t>
            </a:fld>
            <a:endParaRPr lang="pt-BR"/>
          </a:p>
        </p:txBody>
      </p:sp>
    </p:spTree>
    <p:extLst>
      <p:ext uri="{BB962C8B-B14F-4D97-AF65-F5344CB8AC3E}">
        <p14:creationId xmlns="" xmlns:p14="http://schemas.microsoft.com/office/powerpoint/2010/main" val="25388337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lvl1pPr>
              <a:defRPr b="1" baseline="0">
                <a:solidFill>
                  <a:srgbClr val="FF0000"/>
                </a:solidFill>
                <a:latin typeface="Times New Roman" pitchFamily="18" charset="0"/>
              </a:defRPr>
            </a:lvl1pPr>
          </a:lstStyle>
          <a:p>
            <a:r>
              <a:rPr lang="pt-BR" dirty="0" smtClean="0"/>
              <a:t>Clique para editar o estilo do título mestre</a:t>
            </a:r>
            <a:endParaRPr lang="pt-BR" dirty="0"/>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01EC4F2B-CA32-4098-A4B6-19825664A890}" type="datetime1">
              <a:rPr lang="pt-BR" smtClean="0"/>
              <a:pPr/>
              <a:t>12/01/2018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0C3E8D0-F0B0-4D7F-9712-F16504265978}" type="datetime1">
              <a:rPr lang="pt-BR" smtClean="0"/>
              <a:pPr/>
              <a:t>12/01/2018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9E8F014-278D-4347-A5B8-39A99F77B3B2}" type="datetime1">
              <a:rPr lang="pt-BR" smtClean="0"/>
              <a:pPr/>
              <a:t>12/01/2018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b="1">
                <a:solidFill>
                  <a:srgbClr val="FF0000"/>
                </a:solidFill>
                <a:latin typeface="Times New Roman" pitchFamily="18" charset="0"/>
                <a:cs typeface="Times New Roman" pitchFamily="18" charset="0"/>
              </a:defRPr>
            </a:lvl1pPr>
          </a:lstStyle>
          <a:p>
            <a:r>
              <a:rPr lang="pt-BR" dirty="0" smtClean="0"/>
              <a:t>Clique para editar o estilo do título mestre</a:t>
            </a:r>
            <a:endParaRPr lang="pt-BR" dirty="0"/>
          </a:p>
        </p:txBody>
      </p:sp>
      <p:sp>
        <p:nvSpPr>
          <p:cNvPr id="3" name="Espaço Reservado para Conteúdo 2"/>
          <p:cNvSpPr>
            <a:spLocks noGrp="1"/>
          </p:cNvSpPr>
          <p:nvPr>
            <p:ph idx="1"/>
          </p:nvPr>
        </p:nvSpPr>
        <p:spPr/>
        <p:txBody>
          <a:bodyPr/>
          <a:lstStyle>
            <a:lvl1pPr algn="just">
              <a:defRPr>
                <a:latin typeface="Times New Roman" pitchFamily="18" charset="0"/>
                <a:cs typeface="Times New Roman" pitchFamily="18" charset="0"/>
              </a:defRPr>
            </a:lvl1pPr>
            <a:lvl2pPr algn="just">
              <a:defRPr>
                <a:latin typeface="Times New Roman" pitchFamily="18" charset="0"/>
                <a:cs typeface="Times New Roman" pitchFamily="18" charset="0"/>
              </a:defRPr>
            </a:lvl2pPr>
            <a:lvl3pPr algn="just">
              <a:defRPr>
                <a:latin typeface="Times New Roman" pitchFamily="18" charset="0"/>
                <a:cs typeface="Times New Roman" pitchFamily="18" charset="0"/>
              </a:defRPr>
            </a:lvl3pPr>
            <a:lvl4pPr algn="just">
              <a:defRPr>
                <a:latin typeface="Times New Roman" pitchFamily="18" charset="0"/>
                <a:cs typeface="Times New Roman" pitchFamily="18" charset="0"/>
              </a:defRPr>
            </a:lvl4pPr>
            <a:lvl5pPr algn="just">
              <a:defRPr>
                <a:latin typeface="Times New Roman" pitchFamily="18" charset="0"/>
                <a:cs typeface="Times New Roman" pitchFamily="18" charset="0"/>
              </a:defRPr>
            </a:lvl5p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10"/>
          </p:nvPr>
        </p:nvSpPr>
        <p:spPr/>
        <p:txBody>
          <a:bodyPr/>
          <a:lstStyle/>
          <a:p>
            <a:fld id="{8F2A1D3F-BA27-4C01-95F5-805F247A62DA}" type="datetime1">
              <a:rPr lang="pt-BR" smtClean="0"/>
              <a:pPr/>
              <a:t>12/01/2018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BB1004EB-7FBB-414C-82E3-94D38E89B9DD}" type="datetime1">
              <a:rPr lang="pt-BR" smtClean="0"/>
              <a:pPr/>
              <a:t>12/01/2018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584C0EBC-5708-4E23-AA25-296F4A8E521F}" type="datetime1">
              <a:rPr lang="pt-BR" smtClean="0"/>
              <a:pPr/>
              <a:t>12/01/2018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061D5309-B442-4C38-B778-7F58721EFA31}" type="datetime1">
              <a:rPr lang="pt-BR" smtClean="0"/>
              <a:pPr/>
              <a:t>12/01/2018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8F642114-4B98-4E21-9E0F-E188AD23C306}" type="datetime1">
              <a:rPr lang="pt-BR" smtClean="0"/>
              <a:pPr/>
              <a:t>12/01/2018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7AD5D8E-599E-4241-BE18-C29C8F8A314F}" type="datetime1">
              <a:rPr lang="pt-BR" smtClean="0"/>
              <a:pPr/>
              <a:t>12/01/2018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0D5DB423-BDBA-402F-BAAA-97EBC0957394}" type="datetime1">
              <a:rPr lang="pt-BR" smtClean="0"/>
              <a:pPr/>
              <a:t>12/01/2018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823757BC-270C-4CD2-AA94-17FFA26503E6}" type="datetime1">
              <a:rPr lang="pt-BR" smtClean="0"/>
              <a:pPr/>
              <a:t>12/01/2018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17F6770B-5893-4A30-A119-D2B13CEB2086}"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smtClean="0"/>
              <a:t>Clique para editar o estilo do título mestre</a:t>
            </a:r>
            <a:endParaRPr lang="pt-BR" dirty="0"/>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smtClean="0"/>
              <a:t>Clique para editar os estilos do texto mestre</a:t>
            </a:r>
          </a:p>
          <a:p>
            <a:pPr lvl="1"/>
            <a:r>
              <a:rPr lang="pt-BR" dirty="0" smtClean="0"/>
              <a:t>Segundo nível</a:t>
            </a:r>
          </a:p>
          <a:p>
            <a:pPr lvl="2"/>
            <a:r>
              <a:rPr lang="pt-BR" dirty="0" smtClean="0"/>
              <a:t>Terceiro nível</a:t>
            </a:r>
          </a:p>
          <a:p>
            <a:pPr lvl="3"/>
            <a:r>
              <a:rPr lang="pt-BR" dirty="0" smtClean="0"/>
              <a:t>Quarto nível</a:t>
            </a:r>
          </a:p>
          <a:p>
            <a:pPr lvl="4"/>
            <a:r>
              <a:rPr lang="pt-BR" dirty="0" smtClean="0"/>
              <a:t>Quinto nível</a:t>
            </a:r>
            <a:endParaRPr lang="pt-BR" dirty="0"/>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C28653-16F1-4028-9E09-910D15FCC2A9}" type="datetime1">
              <a:rPr lang="pt-BR" smtClean="0"/>
              <a:pPr/>
              <a:t>12/01/2018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F6770B-5893-4A30-A119-D2B13CEB2086}"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b="1" kern="1200">
          <a:solidFill>
            <a:srgbClr val="FF0000"/>
          </a:solidFill>
          <a:latin typeface="Times New Roman"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Times New Roman"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Times New Roman"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Times New Roman"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Times New Roman"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26.png"/><Relationship Id="rId3" Type="http://schemas.openxmlformats.org/officeDocument/2006/relationships/image" Target="../media/image21.png"/><Relationship Id="rId7" Type="http://schemas.openxmlformats.org/officeDocument/2006/relationships/image" Target="../media/image25.png"/><Relationship Id="rId2" Type="http://schemas.openxmlformats.org/officeDocument/2006/relationships/image" Target="../media/image20.png"/><Relationship Id="rId1" Type="http://schemas.openxmlformats.org/officeDocument/2006/relationships/slideLayout" Target="../slideLayouts/slideLayout2.xml"/><Relationship Id="rId6" Type="http://schemas.openxmlformats.org/officeDocument/2006/relationships/image" Target="../media/image24.png"/><Relationship Id="rId5" Type="http://schemas.openxmlformats.org/officeDocument/2006/relationships/image" Target="../media/image23.png"/><Relationship Id="rId4" Type="http://schemas.openxmlformats.org/officeDocument/2006/relationships/image" Target="../media/image2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oleObject" Target="../embeddings/oleObject11.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36.png"/><Relationship Id="rId3" Type="http://schemas.openxmlformats.org/officeDocument/2006/relationships/image" Target="../media/image31.png"/><Relationship Id="rId7" Type="http://schemas.openxmlformats.org/officeDocument/2006/relationships/image" Target="../media/image35.png"/><Relationship Id="rId2" Type="http://schemas.openxmlformats.org/officeDocument/2006/relationships/image" Target="../media/image30.png"/><Relationship Id="rId1" Type="http://schemas.openxmlformats.org/officeDocument/2006/relationships/slideLayout" Target="../slideLayouts/slideLayout2.xml"/><Relationship Id="rId6" Type="http://schemas.openxmlformats.org/officeDocument/2006/relationships/image" Target="../media/image34.png"/><Relationship Id="rId5" Type="http://schemas.openxmlformats.org/officeDocument/2006/relationships/image" Target="../media/image33.png"/><Relationship Id="rId4" Type="http://schemas.openxmlformats.org/officeDocument/2006/relationships/image" Target="../media/image3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oleObject" Target="../embeddings/oleObject15.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47.png"/><Relationship Id="rId3" Type="http://schemas.openxmlformats.org/officeDocument/2006/relationships/image" Target="../media/image43.png"/><Relationship Id="rId7" Type="http://schemas.openxmlformats.org/officeDocument/2006/relationships/image" Target="../media/image46.png"/><Relationship Id="rId2" Type="http://schemas.openxmlformats.org/officeDocument/2006/relationships/image" Target="../media/image42.png"/><Relationship Id="rId1" Type="http://schemas.openxmlformats.org/officeDocument/2006/relationships/slideLayout" Target="../slideLayouts/slideLayout2.xml"/><Relationship Id="rId6" Type="http://schemas.openxmlformats.org/officeDocument/2006/relationships/image" Target="../media/image22.png"/><Relationship Id="rId5" Type="http://schemas.openxmlformats.org/officeDocument/2006/relationships/image" Target="../media/image45.png"/><Relationship Id="rId4" Type="http://schemas.openxmlformats.org/officeDocument/2006/relationships/image" Target="../media/image44.png"/><Relationship Id="rId9" Type="http://schemas.openxmlformats.org/officeDocument/2006/relationships/image" Target="../media/image48.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oleObject" Target="../embeddings/oleObject1.bin"/></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oleObject" Target="../embeddings/oleObject19.bin"/></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5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oleObject" Target="../embeddings/oleObject22.bin"/></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oleObject" Target="../embeddings/oleObject24.bin"/></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oleObject" Target="../embeddings/oleObject26.bin"/></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18.vml"/><Relationship Id="rId5" Type="http://schemas.openxmlformats.org/officeDocument/2006/relationships/oleObject" Target="../embeddings/oleObject29.bin"/><Relationship Id="rId4" Type="http://schemas.openxmlformats.org/officeDocument/2006/relationships/oleObject" Target="../embeddings/oleObject28.bin"/></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0.vml"/><Relationship Id="rId4" Type="http://schemas.openxmlformats.org/officeDocument/2006/relationships/oleObject" Target="../embeddings/oleObject32.bin"/></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21.vml"/></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22.vml"/><Relationship Id="rId6" Type="http://schemas.openxmlformats.org/officeDocument/2006/relationships/oleObject" Target="../embeddings/oleObject37.bin"/><Relationship Id="rId5" Type="http://schemas.openxmlformats.org/officeDocument/2006/relationships/oleObject" Target="../embeddings/oleObject36.bin"/><Relationship Id="rId4" Type="http://schemas.openxmlformats.org/officeDocument/2006/relationships/oleObject" Target="../embeddings/oleObject35.bin"/></Relationships>
</file>

<file path=ppt/slides/_rels/slide44.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3.vml"/><Relationship Id="rId4" Type="http://schemas.openxmlformats.org/officeDocument/2006/relationships/oleObject" Target="../embeddings/oleObject39.bin"/></Relationships>
</file>

<file path=ppt/slides/_rels/slide45.xml.rels><?xml version="1.0" encoding="UTF-8" standalone="yes"?>
<Relationships xmlns="http://schemas.openxmlformats.org/package/2006/relationships"><Relationship Id="rId8" Type="http://schemas.openxmlformats.org/officeDocument/2006/relationships/image" Target="../media/image79.png"/><Relationship Id="rId13" Type="http://schemas.openxmlformats.org/officeDocument/2006/relationships/image" Target="../media/image84.png"/><Relationship Id="rId3" Type="http://schemas.openxmlformats.org/officeDocument/2006/relationships/image" Target="../media/image74.png"/><Relationship Id="rId7" Type="http://schemas.openxmlformats.org/officeDocument/2006/relationships/image" Target="../media/image78.png"/><Relationship Id="rId12" Type="http://schemas.openxmlformats.org/officeDocument/2006/relationships/image" Target="../media/image83.png"/><Relationship Id="rId2" Type="http://schemas.openxmlformats.org/officeDocument/2006/relationships/image" Target="../media/image73.png"/><Relationship Id="rId1" Type="http://schemas.openxmlformats.org/officeDocument/2006/relationships/slideLayout" Target="../slideLayouts/slideLayout2.xml"/><Relationship Id="rId6" Type="http://schemas.openxmlformats.org/officeDocument/2006/relationships/image" Target="../media/image77.png"/><Relationship Id="rId11" Type="http://schemas.openxmlformats.org/officeDocument/2006/relationships/image" Target="../media/image82.png"/><Relationship Id="rId5" Type="http://schemas.openxmlformats.org/officeDocument/2006/relationships/image" Target="../media/image76.png"/><Relationship Id="rId10" Type="http://schemas.openxmlformats.org/officeDocument/2006/relationships/image" Target="../media/image81.png"/><Relationship Id="rId4" Type="http://schemas.openxmlformats.org/officeDocument/2006/relationships/image" Target="../media/image75.png"/><Relationship Id="rId9" Type="http://schemas.openxmlformats.org/officeDocument/2006/relationships/image" Target="../media/image80.png"/></Relationships>
</file>

<file path=ppt/slides/_rels/slide46.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24.vml"/></Relationships>
</file>

<file path=ppt/slides/_rels/slide47.xml.rels><?xml version="1.0" encoding="UTF-8" standalone="yes"?>
<Relationships xmlns="http://schemas.openxmlformats.org/package/2006/relationships"><Relationship Id="rId3" Type="http://schemas.openxmlformats.org/officeDocument/2006/relationships/oleObject" Target="../embeddings/oleObject41.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oleObject" Target="../embeddings/oleObject42.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oleObject" Target="../embeddings/oleObject7.bin"/><Relationship Id="rId4" Type="http://schemas.openxmlformats.org/officeDocument/2006/relationships/oleObject" Target="../embeddings/oleObject6.bin"/></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dirty="0" smtClean="0"/>
              <a:t>Capítulo 06: Introdução à Convecção</a:t>
            </a:r>
            <a:endParaRPr lang="pt-BR" dirty="0"/>
          </a:p>
        </p:txBody>
      </p:sp>
      <p:sp>
        <p:nvSpPr>
          <p:cNvPr id="3" name="Subtítulo 2"/>
          <p:cNvSpPr>
            <a:spLocks noGrp="1"/>
          </p:cNvSpPr>
          <p:nvPr>
            <p:ph type="subTitle" idx="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a:t>
            </a:fld>
            <a:endParaRPr lang="pt-B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a:xfrm>
            <a:off x="457200" y="1600200"/>
            <a:ext cx="8229600" cy="4900634"/>
          </a:xfrm>
        </p:spPr>
        <p:txBody>
          <a:bodyPr>
            <a:normAutofit/>
          </a:bodyPr>
          <a:lstStyle/>
          <a:p>
            <a:r>
              <a:rPr lang="pt-BR" dirty="0" smtClean="0"/>
              <a:t>Para uma melhor compreensão, considere-se um fluido que escoa com perfil uniforme de velocidades e que encontre uma placa plana em repouso:</a:t>
            </a:r>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10</a:t>
            </a:fld>
            <a:endParaRPr lang="pt-BR"/>
          </a:p>
        </p:txBody>
      </p:sp>
      <p:grpSp>
        <p:nvGrpSpPr>
          <p:cNvPr id="54" name="Grupo 53"/>
          <p:cNvGrpSpPr>
            <a:grpSpLocks noChangeAspect="1"/>
          </p:cNvGrpSpPr>
          <p:nvPr/>
        </p:nvGrpSpPr>
        <p:grpSpPr>
          <a:xfrm>
            <a:off x="1643032" y="3657143"/>
            <a:ext cx="5760401" cy="2629377"/>
            <a:chOff x="2214539" y="2492896"/>
            <a:chExt cx="3840267" cy="1460765"/>
          </a:xfrm>
        </p:grpSpPr>
        <p:sp>
          <p:nvSpPr>
            <p:cNvPr id="55" name="Forma livre 54"/>
            <p:cNvSpPr/>
            <p:nvPr/>
          </p:nvSpPr>
          <p:spPr>
            <a:xfrm>
              <a:off x="3008780" y="3603466"/>
              <a:ext cx="2160240" cy="121228"/>
            </a:xfrm>
            <a:custGeom>
              <a:avLst/>
              <a:gdLst>
                <a:gd name="connsiteX0" fmla="*/ 0 w 1510747"/>
                <a:gd name="connsiteY0" fmla="*/ 0 h 79513"/>
                <a:gd name="connsiteX1" fmla="*/ 1510747 w 1510747"/>
                <a:gd name="connsiteY1" fmla="*/ 0 h 79513"/>
                <a:gd name="connsiteX2" fmla="*/ 1510747 w 1510747"/>
                <a:gd name="connsiteY2" fmla="*/ 79513 h 79513"/>
                <a:gd name="connsiteX3" fmla="*/ 188843 w 1510747"/>
                <a:gd name="connsiteY3" fmla="*/ 79513 h 79513"/>
                <a:gd name="connsiteX4" fmla="*/ 0 w 1510747"/>
                <a:gd name="connsiteY4" fmla="*/ 0 h 79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0747" h="79513">
                  <a:moveTo>
                    <a:pt x="0" y="0"/>
                  </a:moveTo>
                  <a:lnTo>
                    <a:pt x="1510747" y="0"/>
                  </a:lnTo>
                  <a:lnTo>
                    <a:pt x="1510747" y="79513"/>
                  </a:lnTo>
                  <a:lnTo>
                    <a:pt x="188843" y="79513"/>
                  </a:lnTo>
                  <a:lnTo>
                    <a:pt x="0" y="0"/>
                  </a:lnTo>
                  <a:close/>
                </a:path>
              </a:pathLst>
            </a:custGeom>
            <a:solidFill>
              <a:schemeClr val="accent3">
                <a:lumMod val="20000"/>
                <a:lumOff val="80000"/>
              </a:scheme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6" name="CaixaDeTexto 55"/>
            <p:cNvSpPr txBox="1">
              <a:spLocks noRot="1" noChangeAspect="1" noMove="1" noResize="1" noEditPoints="1" noAdjustHandles="1" noChangeArrowheads="1" noChangeShapeType="1" noTextEdit="1"/>
            </p:cNvSpPr>
            <p:nvPr/>
          </p:nvSpPr>
          <p:spPr>
            <a:xfrm>
              <a:off x="4721617" y="2913911"/>
              <a:ext cx="532005" cy="276999"/>
            </a:xfrm>
            <a:prstGeom prst="rect">
              <a:avLst/>
            </a:prstGeom>
            <a:blipFill rotWithShape="1">
              <a:blip r:embed="rId2" cstate="print"/>
              <a:stretch>
                <a:fillRect b="-11111"/>
              </a:stretch>
            </a:blipFill>
          </p:spPr>
          <p:txBody>
            <a:bodyPr/>
            <a:lstStyle/>
            <a:p>
              <a:r>
                <a:rPr lang="pt-BR">
                  <a:noFill/>
                </a:rPr>
                <a:t> </a:t>
              </a:r>
            </a:p>
          </p:txBody>
        </p:sp>
        <p:grpSp>
          <p:nvGrpSpPr>
            <p:cNvPr id="57" name="Grupo 8"/>
            <p:cNvGrpSpPr/>
            <p:nvPr/>
          </p:nvGrpSpPr>
          <p:grpSpPr>
            <a:xfrm>
              <a:off x="2973417" y="3645884"/>
              <a:ext cx="407997" cy="307777"/>
              <a:chOff x="6336837" y="3080853"/>
              <a:chExt cx="407997" cy="307777"/>
            </a:xfrm>
          </p:grpSpPr>
          <p:cxnSp>
            <p:nvCxnSpPr>
              <p:cNvPr id="100" name="Conector reto 99"/>
              <p:cNvCxnSpPr/>
              <p:nvPr/>
            </p:nvCxnSpPr>
            <p:spPr>
              <a:xfrm>
                <a:off x="6372200" y="3137956"/>
                <a:ext cx="1" cy="216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1" name="Conector de seta reta 100"/>
              <p:cNvCxnSpPr/>
              <p:nvPr/>
            </p:nvCxnSpPr>
            <p:spPr>
              <a:xfrm>
                <a:off x="6372200" y="3354746"/>
                <a:ext cx="37263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54" name="CaixaDeTexto 53"/>
                  <p:cNvSpPr txBox="1"/>
                  <p:nvPr/>
                </p:nvSpPr>
                <p:spPr>
                  <a:xfrm>
                    <a:off x="6336837" y="3080853"/>
                    <a:ext cx="33598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rPr>
                            <m:t>𝑥</m:t>
                          </m:r>
                        </m:oMath>
                      </m:oMathPara>
                    </a14:m>
                    <a:endParaRPr lang="pt-BR" sz="1400" dirty="0"/>
                  </a:p>
                </p:txBody>
              </p:sp>
            </mc:Choice>
            <mc:Fallback>
              <p:sp>
                <p:nvSpPr>
                  <p:cNvPr id="102" name="CaixaDeTexto 101"/>
                  <p:cNvSpPr txBox="1">
                    <a:spLocks noRot="1" noChangeAspect="1" noMove="1" noResize="1" noEditPoints="1" noAdjustHandles="1" noChangeArrowheads="1" noChangeShapeType="1" noTextEdit="1"/>
                  </p:cNvSpPr>
                  <p:nvPr/>
                </p:nvSpPr>
                <p:spPr>
                  <a:xfrm>
                    <a:off x="6336837" y="3080853"/>
                    <a:ext cx="335989" cy="307777"/>
                  </a:xfrm>
                  <a:prstGeom prst="rect">
                    <a:avLst/>
                  </a:prstGeom>
                  <a:blipFill rotWithShape="1">
                    <a:blip r:embed="rId3" cstate="print"/>
                    <a:stretch>
                      <a:fillRect/>
                    </a:stretch>
                  </a:blipFill>
                </p:spPr>
                <p:txBody>
                  <a:bodyPr/>
                  <a:lstStyle/>
                  <a:p>
                    <a:r>
                      <a:rPr lang="pt-BR">
                        <a:noFill/>
                      </a:rPr>
                      <a:t> </a:t>
                    </a:r>
                  </a:p>
                </p:txBody>
              </p:sp>
            </mc:Fallback>
          </mc:AlternateContent>
        </p:grpSp>
        <p:sp>
          <p:nvSpPr>
            <p:cNvPr id="58" name="Retângulo 57"/>
            <p:cNvSpPr>
              <a:spLocks noRot="1" noChangeAspect="1" noMove="1" noResize="1" noEditPoints="1" noAdjustHandles="1" noChangeArrowheads="1" noChangeShapeType="1" noTextEdit="1"/>
            </p:cNvSpPr>
            <p:nvPr/>
          </p:nvSpPr>
          <p:spPr>
            <a:xfrm>
              <a:off x="2564299" y="2492896"/>
              <a:ext cx="426720" cy="276999"/>
            </a:xfrm>
            <a:prstGeom prst="rect">
              <a:avLst/>
            </a:prstGeom>
            <a:blipFill rotWithShape="1">
              <a:blip r:embed="rId4" cstate="print"/>
              <a:stretch>
                <a:fillRect/>
              </a:stretch>
            </a:blipFill>
          </p:spPr>
          <p:txBody>
            <a:bodyPr/>
            <a:lstStyle/>
            <a:p>
              <a:r>
                <a:rPr lang="pt-BR">
                  <a:noFill/>
                </a:rPr>
                <a:t> </a:t>
              </a:r>
            </a:p>
          </p:txBody>
        </p:sp>
        <p:grpSp>
          <p:nvGrpSpPr>
            <p:cNvPr id="59" name="Grupo 10"/>
            <p:cNvGrpSpPr/>
            <p:nvPr/>
          </p:nvGrpSpPr>
          <p:grpSpPr>
            <a:xfrm>
              <a:off x="4088900" y="2739482"/>
              <a:ext cx="360040" cy="855597"/>
              <a:chOff x="7236296" y="1844824"/>
              <a:chExt cx="360040" cy="855597"/>
            </a:xfrm>
          </p:grpSpPr>
          <p:cxnSp>
            <p:nvCxnSpPr>
              <p:cNvPr id="92" name="Conector de seta reta 91"/>
              <p:cNvCxnSpPr/>
              <p:nvPr/>
            </p:nvCxnSpPr>
            <p:spPr>
              <a:xfrm>
                <a:off x="7236296" y="1844824"/>
                <a:ext cx="36004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3" name="Conector de seta reta 92"/>
              <p:cNvCxnSpPr/>
              <p:nvPr/>
            </p:nvCxnSpPr>
            <p:spPr>
              <a:xfrm>
                <a:off x="7236296" y="1997224"/>
                <a:ext cx="36004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4" name="Conector de seta reta 93"/>
              <p:cNvCxnSpPr/>
              <p:nvPr/>
            </p:nvCxnSpPr>
            <p:spPr>
              <a:xfrm>
                <a:off x="7236296" y="2149624"/>
                <a:ext cx="36004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5" name="Conector de seta reta 94"/>
              <p:cNvCxnSpPr/>
              <p:nvPr/>
            </p:nvCxnSpPr>
            <p:spPr>
              <a:xfrm>
                <a:off x="7236296" y="2302024"/>
                <a:ext cx="36004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6" name="Conector de seta reta 95"/>
              <p:cNvCxnSpPr/>
              <p:nvPr/>
            </p:nvCxnSpPr>
            <p:spPr>
              <a:xfrm>
                <a:off x="7236296" y="2454424"/>
                <a:ext cx="324036"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7" name="Conector de seta reta 96"/>
              <p:cNvCxnSpPr/>
              <p:nvPr/>
            </p:nvCxnSpPr>
            <p:spPr>
              <a:xfrm>
                <a:off x="7236296" y="2606824"/>
                <a:ext cx="216024"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8" name="Conector reto 97"/>
              <p:cNvCxnSpPr/>
              <p:nvPr/>
            </p:nvCxnSpPr>
            <p:spPr>
              <a:xfrm>
                <a:off x="7236296" y="1844824"/>
                <a:ext cx="0" cy="842392"/>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sp>
            <p:nvSpPr>
              <p:cNvPr id="99" name="Forma livre 98"/>
              <p:cNvSpPr/>
              <p:nvPr/>
            </p:nvSpPr>
            <p:spPr>
              <a:xfrm>
                <a:off x="7236296" y="1850189"/>
                <a:ext cx="360040" cy="850232"/>
              </a:xfrm>
              <a:custGeom>
                <a:avLst/>
                <a:gdLst>
                  <a:gd name="connsiteX0" fmla="*/ 0 w 336884"/>
                  <a:gd name="connsiteY0" fmla="*/ 850232 h 850232"/>
                  <a:gd name="connsiteX1" fmla="*/ 139032 w 336884"/>
                  <a:gd name="connsiteY1" fmla="*/ 823495 h 850232"/>
                  <a:gd name="connsiteX2" fmla="*/ 219242 w 336884"/>
                  <a:gd name="connsiteY2" fmla="*/ 780716 h 850232"/>
                  <a:gd name="connsiteX3" fmla="*/ 278063 w 336884"/>
                  <a:gd name="connsiteY3" fmla="*/ 705853 h 850232"/>
                  <a:gd name="connsiteX4" fmla="*/ 315495 w 336884"/>
                  <a:gd name="connsiteY4" fmla="*/ 582863 h 850232"/>
                  <a:gd name="connsiteX5" fmla="*/ 331537 w 336884"/>
                  <a:gd name="connsiteY5" fmla="*/ 481263 h 850232"/>
                  <a:gd name="connsiteX6" fmla="*/ 336884 w 336884"/>
                  <a:gd name="connsiteY6" fmla="*/ 320842 h 850232"/>
                  <a:gd name="connsiteX7" fmla="*/ 331537 w 336884"/>
                  <a:gd name="connsiteY7" fmla="*/ 0 h 8502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884" h="850232">
                    <a:moveTo>
                      <a:pt x="0" y="850232"/>
                    </a:moveTo>
                    <a:cubicBezTo>
                      <a:pt x="51246" y="842656"/>
                      <a:pt x="102492" y="835081"/>
                      <a:pt x="139032" y="823495"/>
                    </a:cubicBezTo>
                    <a:cubicBezTo>
                      <a:pt x="175572" y="811909"/>
                      <a:pt x="196070" y="800323"/>
                      <a:pt x="219242" y="780716"/>
                    </a:cubicBezTo>
                    <a:cubicBezTo>
                      <a:pt x="242414" y="761109"/>
                      <a:pt x="262021" y="738828"/>
                      <a:pt x="278063" y="705853"/>
                    </a:cubicBezTo>
                    <a:cubicBezTo>
                      <a:pt x="294105" y="672878"/>
                      <a:pt x="306583" y="620295"/>
                      <a:pt x="315495" y="582863"/>
                    </a:cubicBezTo>
                    <a:cubicBezTo>
                      <a:pt x="324407" y="545431"/>
                      <a:pt x="327972" y="524933"/>
                      <a:pt x="331537" y="481263"/>
                    </a:cubicBezTo>
                    <a:cubicBezTo>
                      <a:pt x="335102" y="437593"/>
                      <a:pt x="336884" y="401052"/>
                      <a:pt x="336884" y="320842"/>
                    </a:cubicBezTo>
                    <a:cubicBezTo>
                      <a:pt x="336884" y="240632"/>
                      <a:pt x="334210" y="120316"/>
                      <a:pt x="331537" y="0"/>
                    </a:cubicBezTo>
                  </a:path>
                </a:pathLst>
              </a:custGeom>
              <a:noFill/>
              <a:ln w="127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pSp>
        <p:grpSp>
          <p:nvGrpSpPr>
            <p:cNvPr id="60" name="Grupo 11"/>
            <p:cNvGrpSpPr/>
            <p:nvPr/>
          </p:nvGrpSpPr>
          <p:grpSpPr>
            <a:xfrm>
              <a:off x="2576732" y="2740711"/>
              <a:ext cx="432048" cy="919007"/>
              <a:chOff x="5292080" y="2514284"/>
              <a:chExt cx="432048" cy="919007"/>
            </a:xfrm>
          </p:grpSpPr>
          <p:cxnSp>
            <p:nvCxnSpPr>
              <p:cNvPr id="83" name="Conector de seta reta 82"/>
              <p:cNvCxnSpPr/>
              <p:nvPr/>
            </p:nvCxnSpPr>
            <p:spPr>
              <a:xfrm>
                <a:off x="5292080" y="2518891"/>
                <a:ext cx="432048"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Conector de seta reta 83"/>
              <p:cNvCxnSpPr/>
              <p:nvPr/>
            </p:nvCxnSpPr>
            <p:spPr>
              <a:xfrm>
                <a:off x="5292080" y="2671291"/>
                <a:ext cx="432048"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Conector de seta reta 84"/>
              <p:cNvCxnSpPr/>
              <p:nvPr/>
            </p:nvCxnSpPr>
            <p:spPr>
              <a:xfrm>
                <a:off x="5292080" y="2823691"/>
                <a:ext cx="432048"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6" name="Conector de seta reta 85"/>
              <p:cNvCxnSpPr/>
              <p:nvPr/>
            </p:nvCxnSpPr>
            <p:spPr>
              <a:xfrm>
                <a:off x="5292080" y="2976091"/>
                <a:ext cx="432048"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7" name="Conector de seta reta 86"/>
              <p:cNvCxnSpPr/>
              <p:nvPr/>
            </p:nvCxnSpPr>
            <p:spPr>
              <a:xfrm>
                <a:off x="5292080" y="3128491"/>
                <a:ext cx="432048"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8" name="Conector de seta reta 87"/>
              <p:cNvCxnSpPr/>
              <p:nvPr/>
            </p:nvCxnSpPr>
            <p:spPr>
              <a:xfrm>
                <a:off x="5292080" y="3280891"/>
                <a:ext cx="432048"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9" name="Conector de seta reta 88"/>
              <p:cNvCxnSpPr/>
              <p:nvPr/>
            </p:nvCxnSpPr>
            <p:spPr>
              <a:xfrm>
                <a:off x="5292080" y="3433291"/>
                <a:ext cx="432048"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90" name="Conector reto 89"/>
              <p:cNvCxnSpPr/>
              <p:nvPr/>
            </p:nvCxnSpPr>
            <p:spPr>
              <a:xfrm>
                <a:off x="5292080" y="2518891"/>
                <a:ext cx="0" cy="9144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91" name="Conector reto 90"/>
              <p:cNvCxnSpPr/>
              <p:nvPr/>
            </p:nvCxnSpPr>
            <p:spPr>
              <a:xfrm>
                <a:off x="5713434" y="2514284"/>
                <a:ext cx="0" cy="914400"/>
              </a:xfrm>
              <a:prstGeom prst="line">
                <a:avLst/>
              </a:prstGeom>
              <a:ln>
                <a:solidFill>
                  <a:srgbClr val="00B0F0"/>
                </a:solidFill>
              </a:ln>
            </p:spPr>
            <p:style>
              <a:lnRef idx="1">
                <a:schemeClr val="accent1"/>
              </a:lnRef>
              <a:fillRef idx="0">
                <a:schemeClr val="accent1"/>
              </a:fillRef>
              <a:effectRef idx="0">
                <a:schemeClr val="accent1"/>
              </a:effectRef>
              <a:fontRef idx="minor">
                <a:schemeClr val="tx1"/>
              </a:fontRef>
            </p:style>
          </p:cxnSp>
        </p:grpSp>
        <p:sp>
          <p:nvSpPr>
            <p:cNvPr id="61" name="Forma livre 60"/>
            <p:cNvSpPr/>
            <p:nvPr/>
          </p:nvSpPr>
          <p:spPr>
            <a:xfrm>
              <a:off x="3012259" y="3197699"/>
              <a:ext cx="2150347" cy="396910"/>
            </a:xfrm>
            <a:custGeom>
              <a:avLst/>
              <a:gdLst>
                <a:gd name="connsiteX0" fmla="*/ 0 w 2150347"/>
                <a:gd name="connsiteY0" fmla="*/ 396910 h 396910"/>
                <a:gd name="connsiteX1" fmla="*/ 100484 w 2150347"/>
                <a:gd name="connsiteY1" fmla="*/ 321547 h 396910"/>
                <a:gd name="connsiteX2" fmla="*/ 286378 w 2150347"/>
                <a:gd name="connsiteY2" fmla="*/ 216040 h 396910"/>
                <a:gd name="connsiteX3" fmla="*/ 447152 w 2150347"/>
                <a:gd name="connsiteY3" fmla="*/ 155750 h 396910"/>
                <a:gd name="connsiteX4" fmla="*/ 607925 w 2150347"/>
                <a:gd name="connsiteY4" fmla="*/ 105508 h 396910"/>
                <a:gd name="connsiteX5" fmla="*/ 783772 w 2150347"/>
                <a:gd name="connsiteY5" fmla="*/ 65314 h 396910"/>
                <a:gd name="connsiteX6" fmla="*/ 1004835 w 2150347"/>
                <a:gd name="connsiteY6" fmla="*/ 30145 h 396910"/>
                <a:gd name="connsiteX7" fmla="*/ 1271117 w 2150347"/>
                <a:gd name="connsiteY7" fmla="*/ 10048 h 396910"/>
                <a:gd name="connsiteX8" fmla="*/ 1492180 w 2150347"/>
                <a:gd name="connsiteY8" fmla="*/ 5024 h 396910"/>
                <a:gd name="connsiteX9" fmla="*/ 2150347 w 2150347"/>
                <a:gd name="connsiteY9" fmla="*/ 0 h 39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50347" h="396910">
                  <a:moveTo>
                    <a:pt x="0" y="396910"/>
                  </a:moveTo>
                  <a:cubicBezTo>
                    <a:pt x="26377" y="374301"/>
                    <a:pt x="52754" y="351692"/>
                    <a:pt x="100484" y="321547"/>
                  </a:cubicBezTo>
                  <a:cubicBezTo>
                    <a:pt x="148214" y="291402"/>
                    <a:pt x="228600" y="243673"/>
                    <a:pt x="286378" y="216040"/>
                  </a:cubicBezTo>
                  <a:cubicBezTo>
                    <a:pt x="344156" y="188407"/>
                    <a:pt x="393561" y="174172"/>
                    <a:pt x="447152" y="155750"/>
                  </a:cubicBezTo>
                  <a:cubicBezTo>
                    <a:pt x="500743" y="137328"/>
                    <a:pt x="551822" y="120581"/>
                    <a:pt x="607925" y="105508"/>
                  </a:cubicBezTo>
                  <a:cubicBezTo>
                    <a:pt x="664028" y="90435"/>
                    <a:pt x="717620" y="77874"/>
                    <a:pt x="783772" y="65314"/>
                  </a:cubicBezTo>
                  <a:cubicBezTo>
                    <a:pt x="849924" y="52753"/>
                    <a:pt x="923611" y="39356"/>
                    <a:pt x="1004835" y="30145"/>
                  </a:cubicBezTo>
                  <a:cubicBezTo>
                    <a:pt x="1086059" y="20934"/>
                    <a:pt x="1189893" y="14235"/>
                    <a:pt x="1271117" y="10048"/>
                  </a:cubicBezTo>
                  <a:cubicBezTo>
                    <a:pt x="1352341" y="5861"/>
                    <a:pt x="1492180" y="5024"/>
                    <a:pt x="1492180" y="5024"/>
                  </a:cubicBezTo>
                  <a:lnTo>
                    <a:pt x="2150347" y="0"/>
                  </a:lnTo>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2" name="Retângulo 61"/>
            <p:cNvSpPr>
              <a:spLocks noRot="1" noChangeAspect="1" noMove="1" noResize="1" noEditPoints="1" noAdjustHandles="1" noChangeArrowheads="1" noChangeShapeType="1" noTextEdit="1"/>
            </p:cNvSpPr>
            <p:nvPr/>
          </p:nvSpPr>
          <p:spPr>
            <a:xfrm>
              <a:off x="4022220" y="2492896"/>
              <a:ext cx="426720" cy="276999"/>
            </a:xfrm>
            <a:prstGeom prst="rect">
              <a:avLst/>
            </a:prstGeom>
            <a:blipFill rotWithShape="1">
              <a:blip r:embed="rId4" cstate="print"/>
              <a:stretch>
                <a:fillRect/>
              </a:stretch>
            </a:blipFill>
          </p:spPr>
          <p:txBody>
            <a:bodyPr/>
            <a:lstStyle/>
            <a:p>
              <a:r>
                <a:rPr lang="pt-BR">
                  <a:noFill/>
                </a:rPr>
                <a:t> </a:t>
              </a:r>
            </a:p>
          </p:txBody>
        </p:sp>
        <p:grpSp>
          <p:nvGrpSpPr>
            <p:cNvPr id="63" name="Grupo 14"/>
            <p:cNvGrpSpPr/>
            <p:nvPr/>
          </p:nvGrpSpPr>
          <p:grpSpPr>
            <a:xfrm>
              <a:off x="4547323" y="3315241"/>
              <a:ext cx="309545" cy="39677"/>
              <a:chOff x="7910743" y="2750210"/>
              <a:chExt cx="309545" cy="39677"/>
            </a:xfrm>
          </p:grpSpPr>
          <p:cxnSp>
            <p:nvCxnSpPr>
              <p:cNvPr id="81" name="Conector reto 80"/>
              <p:cNvCxnSpPr/>
              <p:nvPr/>
            </p:nvCxnSpPr>
            <p:spPr>
              <a:xfrm>
                <a:off x="7910743" y="2789887"/>
                <a:ext cx="309545" cy="0"/>
              </a:xfrm>
              <a:prstGeom prst="line">
                <a:avLst/>
              </a:prstGeom>
            </p:spPr>
            <p:style>
              <a:lnRef idx="1">
                <a:schemeClr val="accent1"/>
              </a:lnRef>
              <a:fillRef idx="0">
                <a:schemeClr val="accent1"/>
              </a:fillRef>
              <a:effectRef idx="0">
                <a:schemeClr val="accent1"/>
              </a:effectRef>
              <a:fontRef idx="minor">
                <a:schemeClr val="tx1"/>
              </a:fontRef>
            </p:style>
          </p:cxnSp>
          <p:sp>
            <p:nvSpPr>
              <p:cNvPr id="82" name="Forma livre 81"/>
              <p:cNvSpPr/>
              <p:nvPr/>
            </p:nvSpPr>
            <p:spPr>
              <a:xfrm>
                <a:off x="8109509" y="2750210"/>
                <a:ext cx="99289" cy="35169"/>
              </a:xfrm>
              <a:custGeom>
                <a:avLst/>
                <a:gdLst>
                  <a:gd name="connsiteX0" fmla="*/ 99289 w 99289"/>
                  <a:gd name="connsiteY0" fmla="*/ 35169 h 35169"/>
                  <a:gd name="connsiteX1" fmla="*/ 13320 w 99289"/>
                  <a:gd name="connsiteY1" fmla="*/ 7815 h 35169"/>
                  <a:gd name="connsiteX2" fmla="*/ 1597 w 99289"/>
                  <a:gd name="connsiteY2" fmla="*/ 0 h 35169"/>
                </a:gdLst>
                <a:ahLst/>
                <a:cxnLst>
                  <a:cxn ang="0">
                    <a:pos x="connsiteX0" y="connsiteY0"/>
                  </a:cxn>
                  <a:cxn ang="0">
                    <a:pos x="connsiteX1" y="connsiteY1"/>
                  </a:cxn>
                  <a:cxn ang="0">
                    <a:pos x="connsiteX2" y="connsiteY2"/>
                  </a:cxn>
                </a:cxnLst>
                <a:rect l="l" t="t" r="r" b="b"/>
                <a:pathLst>
                  <a:path w="99289" h="35169">
                    <a:moveTo>
                      <a:pt x="99289" y="35169"/>
                    </a:moveTo>
                    <a:lnTo>
                      <a:pt x="13320" y="7815"/>
                    </a:lnTo>
                    <a:cubicBezTo>
                      <a:pt x="-2962" y="1954"/>
                      <a:pt x="-683" y="977"/>
                      <a:pt x="1597"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grpSp>
        <p:grpSp>
          <p:nvGrpSpPr>
            <p:cNvPr id="64" name="Grupo 15"/>
            <p:cNvGrpSpPr/>
            <p:nvPr/>
          </p:nvGrpSpPr>
          <p:grpSpPr>
            <a:xfrm rot="10800000">
              <a:off x="4547323" y="3418172"/>
              <a:ext cx="309545" cy="37431"/>
              <a:chOff x="8146025" y="2752456"/>
              <a:chExt cx="309545" cy="37431"/>
            </a:xfrm>
          </p:grpSpPr>
          <p:cxnSp>
            <p:nvCxnSpPr>
              <p:cNvPr id="79" name="Conector reto 78"/>
              <p:cNvCxnSpPr/>
              <p:nvPr/>
            </p:nvCxnSpPr>
            <p:spPr>
              <a:xfrm>
                <a:off x="8146025" y="2789887"/>
                <a:ext cx="309545" cy="0"/>
              </a:xfrm>
              <a:prstGeom prst="line">
                <a:avLst/>
              </a:prstGeom>
            </p:spPr>
            <p:style>
              <a:lnRef idx="1">
                <a:schemeClr val="accent1"/>
              </a:lnRef>
              <a:fillRef idx="0">
                <a:schemeClr val="accent1"/>
              </a:fillRef>
              <a:effectRef idx="0">
                <a:schemeClr val="accent1"/>
              </a:effectRef>
              <a:fontRef idx="minor">
                <a:schemeClr val="tx1"/>
              </a:fontRef>
            </p:style>
          </p:cxnSp>
          <p:sp>
            <p:nvSpPr>
              <p:cNvPr id="80" name="Forma livre 79"/>
              <p:cNvSpPr/>
              <p:nvPr/>
            </p:nvSpPr>
            <p:spPr>
              <a:xfrm>
                <a:off x="8346497" y="2752456"/>
                <a:ext cx="99289" cy="35169"/>
              </a:xfrm>
              <a:custGeom>
                <a:avLst/>
                <a:gdLst>
                  <a:gd name="connsiteX0" fmla="*/ 99289 w 99289"/>
                  <a:gd name="connsiteY0" fmla="*/ 35169 h 35169"/>
                  <a:gd name="connsiteX1" fmla="*/ 13320 w 99289"/>
                  <a:gd name="connsiteY1" fmla="*/ 7815 h 35169"/>
                  <a:gd name="connsiteX2" fmla="*/ 1597 w 99289"/>
                  <a:gd name="connsiteY2" fmla="*/ 0 h 35169"/>
                </a:gdLst>
                <a:ahLst/>
                <a:cxnLst>
                  <a:cxn ang="0">
                    <a:pos x="connsiteX0" y="connsiteY0"/>
                  </a:cxn>
                  <a:cxn ang="0">
                    <a:pos x="connsiteX1" y="connsiteY1"/>
                  </a:cxn>
                  <a:cxn ang="0">
                    <a:pos x="connsiteX2" y="connsiteY2"/>
                  </a:cxn>
                </a:cxnLst>
                <a:rect l="l" t="t" r="r" b="b"/>
                <a:pathLst>
                  <a:path w="99289" h="35169">
                    <a:moveTo>
                      <a:pt x="99289" y="35169"/>
                    </a:moveTo>
                    <a:lnTo>
                      <a:pt x="13320" y="7815"/>
                    </a:lnTo>
                    <a:cubicBezTo>
                      <a:pt x="-2962" y="1954"/>
                      <a:pt x="-683" y="977"/>
                      <a:pt x="1597" y="0"/>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grpSp>
        <p:cxnSp>
          <p:nvCxnSpPr>
            <p:cNvPr id="65" name="Conector reto 64"/>
            <p:cNvCxnSpPr/>
            <p:nvPr/>
          </p:nvCxnSpPr>
          <p:spPr>
            <a:xfrm>
              <a:off x="4461534" y="3385039"/>
              <a:ext cx="43204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66" name="CaixaDeTexto 65"/>
            <p:cNvSpPr txBox="1">
              <a:spLocks noRot="1" noChangeAspect="1" noMove="1" noResize="1" noEditPoints="1" noAdjustHandles="1" noChangeArrowheads="1" noChangeShapeType="1" noTextEdit="1"/>
            </p:cNvSpPr>
            <p:nvPr/>
          </p:nvSpPr>
          <p:spPr>
            <a:xfrm>
              <a:off x="4706034" y="3134009"/>
              <a:ext cx="301813" cy="276999"/>
            </a:xfrm>
            <a:prstGeom prst="rect">
              <a:avLst/>
            </a:prstGeom>
            <a:blipFill rotWithShape="1">
              <a:blip r:embed="rId5" cstate="print"/>
              <a:stretch>
                <a:fillRect/>
              </a:stretch>
            </a:blipFill>
          </p:spPr>
          <p:txBody>
            <a:bodyPr/>
            <a:lstStyle/>
            <a:p>
              <a:r>
                <a:rPr lang="pt-BR">
                  <a:noFill/>
                </a:rPr>
                <a:t> </a:t>
              </a:r>
            </a:p>
          </p:txBody>
        </p:sp>
        <p:sp>
          <p:nvSpPr>
            <p:cNvPr id="67" name="CaixaDeTexto 66"/>
            <p:cNvSpPr txBox="1">
              <a:spLocks noRot="1" noChangeAspect="1" noMove="1" noResize="1" noEditPoints="1" noAdjustHandles="1" noChangeArrowheads="1" noChangeShapeType="1" noTextEdit="1"/>
            </p:cNvSpPr>
            <p:nvPr/>
          </p:nvSpPr>
          <p:spPr>
            <a:xfrm>
              <a:off x="4317518" y="3294059"/>
              <a:ext cx="301813" cy="276999"/>
            </a:xfrm>
            <a:prstGeom prst="rect">
              <a:avLst/>
            </a:prstGeom>
            <a:blipFill rotWithShape="1">
              <a:blip r:embed="rId6" cstate="print"/>
              <a:stretch>
                <a:fillRect/>
              </a:stretch>
            </a:blipFill>
          </p:spPr>
          <p:txBody>
            <a:bodyPr/>
            <a:lstStyle/>
            <a:p>
              <a:r>
                <a:rPr lang="pt-BR">
                  <a:noFill/>
                </a:rPr>
                <a:t> </a:t>
              </a:r>
            </a:p>
          </p:txBody>
        </p:sp>
        <p:grpSp>
          <p:nvGrpSpPr>
            <p:cNvPr id="68" name="Grupo 19"/>
            <p:cNvGrpSpPr/>
            <p:nvPr/>
          </p:nvGrpSpPr>
          <p:grpSpPr>
            <a:xfrm rot="16200000">
              <a:off x="2155748" y="3059165"/>
              <a:ext cx="598115" cy="480534"/>
              <a:chOff x="6372200" y="3133512"/>
              <a:chExt cx="598115" cy="394553"/>
            </a:xfrm>
          </p:grpSpPr>
          <p:cxnSp>
            <p:nvCxnSpPr>
              <p:cNvPr id="76" name="Conector reto 75"/>
              <p:cNvCxnSpPr/>
              <p:nvPr/>
            </p:nvCxnSpPr>
            <p:spPr>
              <a:xfrm rot="16200000" flipH="1">
                <a:off x="6278781" y="3226931"/>
                <a:ext cx="18683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Conector de seta reta 76"/>
              <p:cNvCxnSpPr/>
              <p:nvPr/>
            </p:nvCxnSpPr>
            <p:spPr>
              <a:xfrm>
                <a:off x="6372200" y="3250311"/>
                <a:ext cx="59811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30" name="CaixaDeTexto 29"/>
                  <p:cNvSpPr txBox="1"/>
                  <p:nvPr/>
                </p:nvSpPr>
                <p:spPr>
                  <a:xfrm rot="10800000">
                    <a:off x="6503264" y="3220288"/>
                    <a:ext cx="33598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rPr>
                            <m:t>𝑦</m:t>
                          </m:r>
                        </m:oMath>
                      </m:oMathPara>
                    </a14:m>
                    <a:endParaRPr lang="pt-BR" sz="1400" dirty="0"/>
                  </a:p>
                </p:txBody>
              </p:sp>
            </mc:Choice>
            <mc:Fallback>
              <p:sp>
                <p:nvSpPr>
                  <p:cNvPr id="78" name="CaixaDeTexto 77"/>
                  <p:cNvSpPr txBox="1">
                    <a:spLocks noRot="1" noChangeAspect="1" noMove="1" noResize="1" noEditPoints="1" noAdjustHandles="1" noChangeArrowheads="1" noChangeShapeType="1" noTextEdit="1"/>
                  </p:cNvSpPr>
                  <p:nvPr/>
                </p:nvSpPr>
                <p:spPr>
                  <a:xfrm rot="10800000">
                    <a:off x="6503264" y="3220288"/>
                    <a:ext cx="335989" cy="307777"/>
                  </a:xfrm>
                  <a:prstGeom prst="rect">
                    <a:avLst/>
                  </a:prstGeom>
                  <a:blipFill rotWithShape="1">
                    <a:blip r:embed="rId7" cstate="print"/>
                    <a:stretch>
                      <a:fillRect r="-3922"/>
                    </a:stretch>
                  </a:blipFill>
                </p:spPr>
                <p:txBody>
                  <a:bodyPr/>
                  <a:lstStyle/>
                  <a:p>
                    <a:r>
                      <a:rPr lang="pt-BR">
                        <a:noFill/>
                      </a:rPr>
                      <a:t> </a:t>
                    </a:r>
                  </a:p>
                </p:txBody>
              </p:sp>
            </mc:Fallback>
          </mc:AlternateContent>
        </p:grpSp>
        <p:grpSp>
          <p:nvGrpSpPr>
            <p:cNvPr id="69" name="Grupo 20"/>
            <p:cNvGrpSpPr>
              <a:grpSpLocks noChangeAspect="1"/>
            </p:cNvGrpSpPr>
            <p:nvPr/>
          </p:nvGrpSpPr>
          <p:grpSpPr>
            <a:xfrm rot="-5400000">
              <a:off x="3740521" y="3188911"/>
              <a:ext cx="377075" cy="428629"/>
              <a:chOff x="6368934" y="3133512"/>
              <a:chExt cx="377075" cy="375376"/>
            </a:xfrm>
          </p:grpSpPr>
          <p:cxnSp>
            <p:nvCxnSpPr>
              <p:cNvPr id="73" name="Conector reto 72"/>
              <p:cNvCxnSpPr/>
              <p:nvPr/>
            </p:nvCxnSpPr>
            <p:spPr>
              <a:xfrm rot="16200000" flipH="1">
                <a:off x="6278781" y="3226931"/>
                <a:ext cx="18683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Conector de seta reta 73"/>
              <p:cNvCxnSpPr/>
              <p:nvPr/>
            </p:nvCxnSpPr>
            <p:spPr>
              <a:xfrm rot="16200000">
                <a:off x="6555996" y="3018187"/>
                <a:ext cx="0" cy="374124"/>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27" name="CaixaDeTexto 26"/>
                  <p:cNvSpPr txBox="1"/>
                  <p:nvPr/>
                </p:nvSpPr>
                <p:spPr>
                  <a:xfrm rot="10800000">
                    <a:off x="6410020" y="3201111"/>
                    <a:ext cx="33598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ea typeface="Cambria Math"/>
                            </a:rPr>
                            <m:t>𝛿</m:t>
                          </m:r>
                        </m:oMath>
                      </m:oMathPara>
                    </a14:m>
                    <a:endParaRPr lang="pt-BR" sz="1400" dirty="0"/>
                  </a:p>
                </p:txBody>
              </p:sp>
            </mc:Choice>
            <mc:Fallback>
              <p:sp>
                <p:nvSpPr>
                  <p:cNvPr id="75" name="CaixaDeTexto 74"/>
                  <p:cNvSpPr txBox="1">
                    <a:spLocks noRot="1" noChangeAspect="1" noMove="1" noResize="1" noEditPoints="1" noAdjustHandles="1" noChangeArrowheads="1" noChangeShapeType="1" noTextEdit="1"/>
                  </p:cNvSpPr>
                  <p:nvPr/>
                </p:nvSpPr>
                <p:spPr>
                  <a:xfrm rot="10800000">
                    <a:off x="6410020" y="3201111"/>
                    <a:ext cx="335989" cy="307777"/>
                  </a:xfrm>
                  <a:prstGeom prst="rect">
                    <a:avLst/>
                  </a:prstGeom>
                  <a:blipFill rotWithShape="1">
                    <a:blip r:embed="rId8" cstate="print"/>
                    <a:stretch>
                      <a:fillRect/>
                    </a:stretch>
                  </a:blipFill>
                </p:spPr>
                <p:txBody>
                  <a:bodyPr/>
                  <a:lstStyle/>
                  <a:p>
                    <a:r>
                      <a:rPr lang="pt-BR">
                        <a:noFill/>
                      </a:rPr>
                      <a:t> </a:t>
                    </a:r>
                  </a:p>
                </p:txBody>
              </p:sp>
            </mc:Fallback>
          </mc:AlternateContent>
        </p:grpSp>
        <p:cxnSp>
          <p:nvCxnSpPr>
            <p:cNvPr id="70" name="Conector reto 69"/>
            <p:cNvCxnSpPr/>
            <p:nvPr/>
          </p:nvCxnSpPr>
          <p:spPr>
            <a:xfrm flipH="1" flipV="1">
              <a:off x="3714744" y="3214686"/>
              <a:ext cx="18757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CaixaDeTexto 70"/>
            <p:cNvSpPr txBox="1"/>
            <p:nvPr/>
          </p:nvSpPr>
          <p:spPr>
            <a:xfrm>
              <a:off x="4808287" y="2699328"/>
              <a:ext cx="1093406" cy="170987"/>
            </a:xfrm>
            <a:prstGeom prst="rect">
              <a:avLst/>
            </a:prstGeom>
            <a:noFill/>
          </p:spPr>
          <p:txBody>
            <a:bodyPr wrap="square" rtlCol="0">
              <a:spAutoFit/>
            </a:bodyPr>
            <a:lstStyle/>
            <a:p>
              <a:r>
                <a:rPr lang="pt-BR" sz="1400" dirty="0" smtClean="0"/>
                <a:t>Corrente livre</a:t>
              </a:r>
              <a:endParaRPr lang="pt-BR" sz="1400" dirty="0"/>
            </a:p>
          </p:txBody>
        </p:sp>
        <p:sp>
          <p:nvSpPr>
            <p:cNvPr id="72" name="CaixaDeTexto 71"/>
            <p:cNvSpPr txBox="1"/>
            <p:nvPr/>
          </p:nvSpPr>
          <p:spPr>
            <a:xfrm>
              <a:off x="4915360" y="3215218"/>
              <a:ext cx="1139446" cy="290678"/>
            </a:xfrm>
            <a:prstGeom prst="rect">
              <a:avLst/>
            </a:prstGeom>
            <a:noFill/>
          </p:spPr>
          <p:txBody>
            <a:bodyPr wrap="square" rtlCol="0">
              <a:spAutoFit/>
            </a:bodyPr>
            <a:lstStyle/>
            <a:p>
              <a:r>
                <a:rPr lang="pt-BR" sz="1400" dirty="0" smtClean="0"/>
                <a:t>Camada limite</a:t>
              </a:r>
            </a:p>
            <a:p>
              <a:r>
                <a:rPr lang="pt-BR" sz="1400" dirty="0" smtClean="0"/>
                <a:t>de velocidade</a:t>
              </a:r>
              <a:endParaRPr lang="pt-BR" sz="1400" dirty="0"/>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p:txBody>
          <a:bodyPr/>
          <a:lstStyle/>
          <a:p>
            <a:r>
              <a:rPr lang="pt-BR" dirty="0" smtClean="0"/>
              <a:t>Quando partículas do fluido entram em contato com a superfície, elas passam a ter velocidade nula. Essas partículas atuam, então, no retardamento do movimento das partículas de fluido adjacente. Isso ocorre sucessivamente até uma distância </a:t>
            </a:r>
            <a:r>
              <a:rPr lang="pt-BR" i="1" dirty="0" smtClean="0"/>
              <a:t>y = </a:t>
            </a:r>
            <a:r>
              <a:rPr lang="el-GR" i="1" dirty="0" smtClean="0"/>
              <a:t>δ</a:t>
            </a:r>
            <a:r>
              <a:rPr lang="pt-BR" dirty="0" smtClean="0"/>
              <a:t>, a partir da qual o efeito se torna desprezível. Tal efeito se deve às tensões de cisalhamento </a:t>
            </a:r>
            <a:r>
              <a:rPr lang="el-GR" i="1" dirty="0" smtClean="0"/>
              <a:t>τ</a:t>
            </a:r>
            <a:r>
              <a:rPr lang="pt-BR" dirty="0" smtClean="0"/>
              <a:t> que atuam em planos paralelos à velocidade do fluido.</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11</a:t>
            </a:fld>
            <a:endParaRPr lang="pt-B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a:xfrm>
            <a:off x="457200" y="1600200"/>
            <a:ext cx="8229600" cy="4900634"/>
          </a:xfrm>
        </p:spPr>
        <p:txBody>
          <a:bodyPr>
            <a:normAutofit/>
          </a:bodyPr>
          <a:lstStyle/>
          <a:p>
            <a:r>
              <a:rPr lang="pt-BR" dirty="0" smtClean="0"/>
              <a:t>A grandeza </a:t>
            </a:r>
            <a:r>
              <a:rPr lang="el-GR" i="1" dirty="0" smtClean="0"/>
              <a:t>δ</a:t>
            </a:r>
            <a:r>
              <a:rPr lang="pt-BR" dirty="0" smtClean="0"/>
              <a:t> é chamada de espessura da camada-limite e em geral assume-se que seja limitada para o valor de </a:t>
            </a:r>
            <a:r>
              <a:rPr lang="pt-BR" i="1" dirty="0" smtClean="0"/>
              <a:t>y</a:t>
            </a:r>
            <a:r>
              <a:rPr lang="pt-BR" dirty="0" smtClean="0"/>
              <a:t> tal que </a:t>
            </a:r>
          </a:p>
          <a:p>
            <a:endParaRPr lang="pt-BR" dirty="0" smtClean="0"/>
          </a:p>
          <a:p>
            <a:endParaRPr lang="pt-BR" dirty="0" smtClean="0"/>
          </a:p>
          <a:p>
            <a:pPr lvl="1"/>
            <a:r>
              <a:rPr lang="pt-BR" dirty="0" smtClean="0"/>
              <a:t>Sendo </a:t>
            </a:r>
            <a:r>
              <a:rPr lang="pt-BR" i="1" dirty="0" smtClean="0"/>
              <a:t>u</a:t>
            </a:r>
            <a:r>
              <a:rPr lang="pt-BR" i="1" baseline="-25000" dirty="0" smtClean="0"/>
              <a:t>∞</a:t>
            </a:r>
            <a:r>
              <a:rPr lang="pt-BR" dirty="0" smtClean="0"/>
              <a:t> a velocidade do escoamento livre.</a:t>
            </a:r>
          </a:p>
          <a:p>
            <a:r>
              <a:rPr lang="pt-BR" dirty="0" smtClean="0"/>
              <a:t>Como </a:t>
            </a:r>
            <a:r>
              <a:rPr lang="el-GR" i="1" dirty="0" smtClean="0"/>
              <a:t>δ</a:t>
            </a:r>
            <a:r>
              <a:rPr lang="pt-BR" dirty="0" smtClean="0"/>
              <a:t> está relacionada à velocidade, esta é a chamada camada-limite de velocidades, cinética ou fluidodinâmica.</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12</a:t>
            </a:fld>
            <a:endParaRPr lang="pt-BR"/>
          </a:p>
        </p:txBody>
      </p:sp>
      <p:sp>
        <p:nvSpPr>
          <p:cNvPr id="266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6625" name="Object 1"/>
          <p:cNvGraphicFramePr>
            <a:graphicFrameLocks noChangeAspect="1"/>
          </p:cNvGraphicFramePr>
          <p:nvPr/>
        </p:nvGraphicFramePr>
        <p:xfrm>
          <a:off x="3786182" y="3429000"/>
          <a:ext cx="1565275" cy="493713"/>
        </p:xfrm>
        <a:graphic>
          <a:graphicData uri="http://schemas.openxmlformats.org/presentationml/2006/ole">
            <p:oleObj spid="_x0000_s26625" name="Equação" r:id="rId3" imgW="698197" imgH="215806" progId="Equation.3">
              <p:embed/>
            </p:oleObj>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a:xfrm>
            <a:off x="457200" y="1600200"/>
            <a:ext cx="8229600" cy="5257800"/>
          </a:xfrm>
        </p:spPr>
        <p:txBody>
          <a:bodyPr>
            <a:normAutofit/>
          </a:bodyPr>
          <a:lstStyle/>
          <a:p>
            <a:r>
              <a:rPr lang="pt-BR" dirty="0" smtClean="0"/>
              <a:t>Nota-se que com o aumento da distância </a:t>
            </a:r>
            <a:r>
              <a:rPr lang="pt-BR" i="1" dirty="0" smtClean="0"/>
              <a:t>x</a:t>
            </a:r>
            <a:r>
              <a:rPr lang="pt-BR" dirty="0" smtClean="0"/>
              <a:t> a partir do bordo de ataque, os efeitos da viscosidade penetram cada vez mais no escoamento livre e a espessura da camada-limite cresce.</a:t>
            </a:r>
          </a:p>
          <a:p>
            <a:r>
              <a:rPr lang="pt-BR" dirty="0" smtClean="0"/>
              <a:t>No caso de escoamentos externos, a camada-limite possui relação direta com a tensão de cisalhamento da superfície e, consequentemente, com os efeitos de atrito superficiais.</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13</a:t>
            </a:fld>
            <a:endParaRPr lang="pt-B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p:txBody>
          <a:bodyPr/>
          <a:lstStyle/>
          <a:p>
            <a:r>
              <a:rPr lang="pt-BR" dirty="0" smtClean="0"/>
              <a:t>Define-se, então, o coeficiente de atrito local:</a:t>
            </a:r>
          </a:p>
          <a:p>
            <a:endParaRPr lang="pt-BR" dirty="0" smtClean="0"/>
          </a:p>
          <a:p>
            <a:endParaRPr lang="pt-BR" dirty="0" smtClean="0"/>
          </a:p>
          <a:p>
            <a:r>
              <a:rPr lang="pt-BR" dirty="0" smtClean="0"/>
              <a:t>Este é um parâmetro adimensional chave para a determinação do arrasto viscoso.</a:t>
            </a:r>
          </a:p>
          <a:p>
            <a:r>
              <a:rPr lang="pt-BR" dirty="0" smtClean="0"/>
              <a:t>Supondo-se um fluido newtoniano, a tensão cisalhante pode ser avaliada por</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14</a:t>
            </a:fld>
            <a:endParaRPr lang="pt-BR"/>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3553" name="Object 1"/>
          <p:cNvGraphicFramePr>
            <a:graphicFrameLocks noChangeAspect="1"/>
          </p:cNvGraphicFramePr>
          <p:nvPr/>
        </p:nvGraphicFramePr>
        <p:xfrm>
          <a:off x="3643319" y="2285992"/>
          <a:ext cx="1928813" cy="998538"/>
        </p:xfrm>
        <a:graphic>
          <a:graphicData uri="http://schemas.openxmlformats.org/presentationml/2006/ole">
            <p:oleObj spid="_x0000_s23553" name="Equação" r:id="rId3" imgW="825500" imgH="431800" progId="Equation.3">
              <p:embed/>
            </p:oleObj>
          </a:graphicData>
        </a:graphic>
      </p:graphicFrame>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3555" name="Object 3"/>
          <p:cNvGraphicFramePr>
            <a:graphicFrameLocks noChangeAspect="1"/>
          </p:cNvGraphicFramePr>
          <p:nvPr/>
        </p:nvGraphicFramePr>
        <p:xfrm>
          <a:off x="3643306" y="5608660"/>
          <a:ext cx="1820863" cy="1106488"/>
        </p:xfrm>
        <a:graphic>
          <a:graphicData uri="http://schemas.openxmlformats.org/presentationml/2006/ole">
            <p:oleObj spid="_x0000_s23555" name="Equação" r:id="rId4" imgW="799753" imgH="482391" progId="Equation.3">
              <p:embed/>
            </p:oleObj>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a:xfrm>
            <a:off x="457200" y="1600200"/>
            <a:ext cx="8229600" cy="4972072"/>
          </a:xfrm>
        </p:spPr>
        <p:txBody>
          <a:bodyPr>
            <a:normAutofit/>
          </a:bodyPr>
          <a:lstStyle/>
          <a:p>
            <a:pPr lvl="1"/>
            <a:r>
              <a:rPr lang="pt-BR" dirty="0" smtClean="0"/>
              <a:t>Sendo </a:t>
            </a:r>
            <a:r>
              <a:rPr lang="el-GR" i="1" dirty="0" smtClean="0"/>
              <a:t>μ</a:t>
            </a:r>
            <a:r>
              <a:rPr lang="pt-BR" dirty="0" smtClean="0"/>
              <a:t> uma propriedade do fluido conhecida como viscosidade dinâmica.</a:t>
            </a:r>
          </a:p>
          <a:p>
            <a:r>
              <a:rPr lang="pt-BR" dirty="0" smtClean="0"/>
              <a:t>Analogamente à camada-limite de velocidades, podem ser definidas outras camadas-limite, como a camada-limite térmica.</a:t>
            </a:r>
          </a:p>
          <a:p>
            <a:r>
              <a:rPr lang="pt-BR" dirty="0" smtClean="0"/>
              <a:t>No caso da camada-limite térmica, ela surgirá se houver diferença entre a temperatura do fluido em escoamento livre e a temperatura da superfície do objeto.</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15</a:t>
            </a:fld>
            <a:endParaRPr lang="pt-B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p:txBody>
          <a:bodyPr/>
          <a:lstStyle/>
          <a:p>
            <a:r>
              <a:rPr lang="pt-BR" dirty="0" smtClean="0"/>
              <a:t>Considerando-se, então, o escoamento sobre uma placa plana, no qual as temperaturas da superfície da placa e do fluido são diferentes: </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16</a:t>
            </a:fld>
            <a:endParaRPr lang="pt-BR"/>
          </a:p>
        </p:txBody>
      </p:sp>
      <p:grpSp>
        <p:nvGrpSpPr>
          <p:cNvPr id="51" name="Grupo 50"/>
          <p:cNvGrpSpPr>
            <a:grpSpLocks noChangeAspect="1"/>
          </p:cNvGrpSpPr>
          <p:nvPr/>
        </p:nvGrpSpPr>
        <p:grpSpPr>
          <a:xfrm>
            <a:off x="1983133" y="2912969"/>
            <a:ext cx="5160635" cy="3159237"/>
            <a:chOff x="2571737" y="2680164"/>
            <a:chExt cx="3440423" cy="2106158"/>
          </a:xfrm>
        </p:grpSpPr>
        <p:sp>
          <p:nvSpPr>
            <p:cNvPr id="52" name="Forma livre 51"/>
            <p:cNvSpPr/>
            <p:nvPr/>
          </p:nvSpPr>
          <p:spPr>
            <a:xfrm>
              <a:off x="3181791" y="4317954"/>
              <a:ext cx="2160240" cy="121228"/>
            </a:xfrm>
            <a:custGeom>
              <a:avLst/>
              <a:gdLst>
                <a:gd name="connsiteX0" fmla="*/ 0 w 1510747"/>
                <a:gd name="connsiteY0" fmla="*/ 0 h 79513"/>
                <a:gd name="connsiteX1" fmla="*/ 1510747 w 1510747"/>
                <a:gd name="connsiteY1" fmla="*/ 0 h 79513"/>
                <a:gd name="connsiteX2" fmla="*/ 1510747 w 1510747"/>
                <a:gd name="connsiteY2" fmla="*/ 79513 h 79513"/>
                <a:gd name="connsiteX3" fmla="*/ 188843 w 1510747"/>
                <a:gd name="connsiteY3" fmla="*/ 79513 h 79513"/>
                <a:gd name="connsiteX4" fmla="*/ 0 w 1510747"/>
                <a:gd name="connsiteY4" fmla="*/ 0 h 79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0747" h="79513">
                  <a:moveTo>
                    <a:pt x="0" y="0"/>
                  </a:moveTo>
                  <a:lnTo>
                    <a:pt x="1510747" y="0"/>
                  </a:lnTo>
                  <a:lnTo>
                    <a:pt x="1510747" y="79513"/>
                  </a:lnTo>
                  <a:lnTo>
                    <a:pt x="188843" y="79513"/>
                  </a:lnTo>
                  <a:lnTo>
                    <a:pt x="0" y="0"/>
                  </a:lnTo>
                  <a:close/>
                </a:path>
              </a:pathLst>
            </a:custGeom>
            <a:solidFill>
              <a:schemeClr val="accent3">
                <a:lumMod val="20000"/>
                <a:lumOff val="80000"/>
              </a:schemeClr>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3" name="CaixaDeTexto 52"/>
            <p:cNvSpPr txBox="1">
              <a:spLocks noRot="1" noChangeAspect="1" noMove="1" noResize="1" noEditPoints="1" noAdjustHandles="1" noChangeArrowheads="1" noChangeShapeType="1" noTextEdit="1"/>
            </p:cNvSpPr>
            <p:nvPr/>
          </p:nvSpPr>
          <p:spPr>
            <a:xfrm>
              <a:off x="4728698" y="3661995"/>
              <a:ext cx="590675" cy="276999"/>
            </a:xfrm>
            <a:prstGeom prst="rect">
              <a:avLst/>
            </a:prstGeom>
            <a:blipFill rotWithShape="1">
              <a:blip r:embed="rId2" cstate="print"/>
              <a:stretch>
                <a:fillRect b="-11111"/>
              </a:stretch>
            </a:blipFill>
          </p:spPr>
          <p:txBody>
            <a:bodyPr/>
            <a:lstStyle/>
            <a:p>
              <a:r>
                <a:rPr lang="pt-BR">
                  <a:noFill/>
                </a:rPr>
                <a:t> </a:t>
              </a:r>
            </a:p>
          </p:txBody>
        </p:sp>
        <p:grpSp>
          <p:nvGrpSpPr>
            <p:cNvPr id="54" name="Grupo 7"/>
            <p:cNvGrpSpPr/>
            <p:nvPr/>
          </p:nvGrpSpPr>
          <p:grpSpPr>
            <a:xfrm>
              <a:off x="3146428" y="4360372"/>
              <a:ext cx="407997" cy="276999"/>
              <a:chOff x="6336837" y="3080853"/>
              <a:chExt cx="407997" cy="276999"/>
            </a:xfrm>
          </p:grpSpPr>
          <p:cxnSp>
            <p:nvCxnSpPr>
              <p:cNvPr id="94" name="Conector reto 93"/>
              <p:cNvCxnSpPr/>
              <p:nvPr/>
            </p:nvCxnSpPr>
            <p:spPr>
              <a:xfrm>
                <a:off x="6372200" y="3137956"/>
                <a:ext cx="1" cy="21679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Conector de seta reta 94"/>
              <p:cNvCxnSpPr/>
              <p:nvPr/>
            </p:nvCxnSpPr>
            <p:spPr>
              <a:xfrm>
                <a:off x="6372200" y="3354746"/>
                <a:ext cx="372634"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53" name="CaixaDeTexto 52"/>
                  <p:cNvSpPr txBox="1"/>
                  <p:nvPr/>
                </p:nvSpPr>
                <p:spPr>
                  <a:xfrm>
                    <a:off x="6336837" y="3080853"/>
                    <a:ext cx="314381"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b="0" i="1" smtClean="0">
                              <a:latin typeface="Cambria Math"/>
                            </a:rPr>
                            <m:t>𝑥</m:t>
                          </m:r>
                        </m:oMath>
                      </m:oMathPara>
                    </a14:m>
                    <a:endParaRPr lang="pt-BR" sz="1200" dirty="0"/>
                  </a:p>
                </p:txBody>
              </p:sp>
            </mc:Choice>
            <mc:Fallback>
              <p:sp>
                <p:nvSpPr>
                  <p:cNvPr id="96" name="CaixaDeTexto 95"/>
                  <p:cNvSpPr txBox="1">
                    <a:spLocks noRot="1" noChangeAspect="1" noMove="1" noResize="1" noEditPoints="1" noAdjustHandles="1" noChangeArrowheads="1" noChangeShapeType="1" noTextEdit="1"/>
                  </p:cNvSpPr>
                  <p:nvPr/>
                </p:nvSpPr>
                <p:spPr>
                  <a:xfrm>
                    <a:off x="6336837" y="3080853"/>
                    <a:ext cx="314381" cy="276999"/>
                  </a:xfrm>
                  <a:prstGeom prst="rect">
                    <a:avLst/>
                  </a:prstGeom>
                  <a:blipFill rotWithShape="1">
                    <a:blip r:embed="rId3" cstate="print"/>
                    <a:stretch>
                      <a:fillRect/>
                    </a:stretch>
                  </a:blipFill>
                </p:spPr>
                <p:txBody>
                  <a:bodyPr/>
                  <a:lstStyle/>
                  <a:p>
                    <a:r>
                      <a:rPr lang="pt-BR">
                        <a:noFill/>
                      </a:rPr>
                      <a:t> </a:t>
                    </a:r>
                  </a:p>
                </p:txBody>
              </p:sp>
            </mc:Fallback>
          </mc:AlternateContent>
        </p:grpSp>
        <p:sp>
          <p:nvSpPr>
            <p:cNvPr id="55" name="Retângulo 54"/>
            <p:cNvSpPr>
              <a:spLocks noRot="1" noChangeAspect="1" noMove="1" noResize="1" noEditPoints="1" noAdjustHandles="1" noChangeArrowheads="1" noChangeShapeType="1" noTextEdit="1"/>
            </p:cNvSpPr>
            <p:nvPr/>
          </p:nvSpPr>
          <p:spPr>
            <a:xfrm>
              <a:off x="2737310" y="3207384"/>
              <a:ext cx="408893" cy="276999"/>
            </a:xfrm>
            <a:prstGeom prst="rect">
              <a:avLst/>
            </a:prstGeom>
            <a:blipFill rotWithShape="1">
              <a:blip r:embed="rId4" cstate="print"/>
              <a:stretch>
                <a:fillRect/>
              </a:stretch>
            </a:blipFill>
          </p:spPr>
          <p:txBody>
            <a:bodyPr/>
            <a:lstStyle/>
            <a:p>
              <a:r>
                <a:rPr lang="pt-BR">
                  <a:noFill/>
                </a:rPr>
                <a:t> </a:t>
              </a:r>
            </a:p>
          </p:txBody>
        </p:sp>
        <p:cxnSp>
          <p:nvCxnSpPr>
            <p:cNvPr id="56" name="Conector de seta reta 55"/>
            <p:cNvCxnSpPr/>
            <p:nvPr/>
          </p:nvCxnSpPr>
          <p:spPr>
            <a:xfrm>
              <a:off x="4352867" y="3482453"/>
              <a:ext cx="204446"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7" name="Forma livre 56"/>
            <p:cNvSpPr/>
            <p:nvPr/>
          </p:nvSpPr>
          <p:spPr>
            <a:xfrm>
              <a:off x="3185270" y="3719839"/>
              <a:ext cx="2150347" cy="589258"/>
            </a:xfrm>
            <a:custGeom>
              <a:avLst/>
              <a:gdLst>
                <a:gd name="connsiteX0" fmla="*/ 0 w 2150347"/>
                <a:gd name="connsiteY0" fmla="*/ 396910 h 396910"/>
                <a:gd name="connsiteX1" fmla="*/ 100484 w 2150347"/>
                <a:gd name="connsiteY1" fmla="*/ 321547 h 396910"/>
                <a:gd name="connsiteX2" fmla="*/ 286378 w 2150347"/>
                <a:gd name="connsiteY2" fmla="*/ 216040 h 396910"/>
                <a:gd name="connsiteX3" fmla="*/ 447152 w 2150347"/>
                <a:gd name="connsiteY3" fmla="*/ 155750 h 396910"/>
                <a:gd name="connsiteX4" fmla="*/ 607925 w 2150347"/>
                <a:gd name="connsiteY4" fmla="*/ 105508 h 396910"/>
                <a:gd name="connsiteX5" fmla="*/ 783772 w 2150347"/>
                <a:gd name="connsiteY5" fmla="*/ 65314 h 396910"/>
                <a:gd name="connsiteX6" fmla="*/ 1004835 w 2150347"/>
                <a:gd name="connsiteY6" fmla="*/ 30145 h 396910"/>
                <a:gd name="connsiteX7" fmla="*/ 1271117 w 2150347"/>
                <a:gd name="connsiteY7" fmla="*/ 10048 h 396910"/>
                <a:gd name="connsiteX8" fmla="*/ 1492180 w 2150347"/>
                <a:gd name="connsiteY8" fmla="*/ 5024 h 396910"/>
                <a:gd name="connsiteX9" fmla="*/ 2150347 w 2150347"/>
                <a:gd name="connsiteY9" fmla="*/ 0 h 3969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50347" h="396910">
                  <a:moveTo>
                    <a:pt x="0" y="396910"/>
                  </a:moveTo>
                  <a:cubicBezTo>
                    <a:pt x="26377" y="374301"/>
                    <a:pt x="52754" y="351692"/>
                    <a:pt x="100484" y="321547"/>
                  </a:cubicBezTo>
                  <a:cubicBezTo>
                    <a:pt x="148214" y="291402"/>
                    <a:pt x="228600" y="243673"/>
                    <a:pt x="286378" y="216040"/>
                  </a:cubicBezTo>
                  <a:cubicBezTo>
                    <a:pt x="344156" y="188407"/>
                    <a:pt x="393561" y="174172"/>
                    <a:pt x="447152" y="155750"/>
                  </a:cubicBezTo>
                  <a:cubicBezTo>
                    <a:pt x="500743" y="137328"/>
                    <a:pt x="551822" y="120581"/>
                    <a:pt x="607925" y="105508"/>
                  </a:cubicBezTo>
                  <a:cubicBezTo>
                    <a:pt x="664028" y="90435"/>
                    <a:pt x="717620" y="77874"/>
                    <a:pt x="783772" y="65314"/>
                  </a:cubicBezTo>
                  <a:cubicBezTo>
                    <a:pt x="849924" y="52753"/>
                    <a:pt x="923611" y="39356"/>
                    <a:pt x="1004835" y="30145"/>
                  </a:cubicBezTo>
                  <a:cubicBezTo>
                    <a:pt x="1086059" y="20934"/>
                    <a:pt x="1189893" y="14235"/>
                    <a:pt x="1271117" y="10048"/>
                  </a:cubicBezTo>
                  <a:cubicBezTo>
                    <a:pt x="1352341" y="5861"/>
                    <a:pt x="1492180" y="5024"/>
                    <a:pt x="1492180" y="5024"/>
                  </a:cubicBezTo>
                  <a:lnTo>
                    <a:pt x="2150347" y="0"/>
                  </a:lnTo>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8" name="Retângulo 57"/>
            <p:cNvSpPr>
              <a:spLocks noRot="1" noChangeAspect="1" noMove="1" noResize="1" noEditPoints="1" noAdjustHandles="1" noChangeArrowheads="1" noChangeShapeType="1" noTextEdit="1"/>
            </p:cNvSpPr>
            <p:nvPr/>
          </p:nvSpPr>
          <p:spPr>
            <a:xfrm>
              <a:off x="4195231" y="3207384"/>
              <a:ext cx="408893" cy="276999"/>
            </a:xfrm>
            <a:prstGeom prst="rect">
              <a:avLst/>
            </a:prstGeom>
            <a:blipFill rotWithShape="1">
              <a:blip r:embed="rId4" cstate="print"/>
              <a:stretch>
                <a:fillRect/>
              </a:stretch>
            </a:blipFill>
          </p:spPr>
          <p:txBody>
            <a:bodyPr/>
            <a:lstStyle/>
            <a:p>
              <a:r>
                <a:rPr lang="pt-BR">
                  <a:noFill/>
                </a:rPr>
                <a:t> </a:t>
              </a:r>
            </a:p>
          </p:txBody>
        </p:sp>
        <p:sp>
          <p:nvSpPr>
            <p:cNvPr id="59" name="CaixaDeTexto 58"/>
            <p:cNvSpPr txBox="1">
              <a:spLocks noRot="1" noChangeAspect="1" noMove="1" noResize="1" noEditPoints="1" noAdjustHandles="1" noChangeArrowheads="1" noChangeShapeType="1" noTextEdit="1"/>
            </p:cNvSpPr>
            <p:nvPr/>
          </p:nvSpPr>
          <p:spPr>
            <a:xfrm>
              <a:off x="4314861" y="3870585"/>
              <a:ext cx="322717" cy="276999"/>
            </a:xfrm>
            <a:prstGeom prst="rect">
              <a:avLst/>
            </a:prstGeom>
            <a:blipFill rotWithShape="1">
              <a:blip r:embed="rId5" cstate="print"/>
              <a:stretch>
                <a:fillRect/>
              </a:stretch>
            </a:blipFill>
          </p:spPr>
          <p:txBody>
            <a:bodyPr/>
            <a:lstStyle/>
            <a:p>
              <a:r>
                <a:rPr lang="pt-BR">
                  <a:noFill/>
                </a:rPr>
                <a:t> </a:t>
              </a:r>
            </a:p>
          </p:txBody>
        </p:sp>
        <p:grpSp>
          <p:nvGrpSpPr>
            <p:cNvPr id="60" name="Grupo 18"/>
            <p:cNvGrpSpPr/>
            <p:nvPr/>
          </p:nvGrpSpPr>
          <p:grpSpPr>
            <a:xfrm rot="16200000">
              <a:off x="2482235" y="3797467"/>
              <a:ext cx="598115" cy="419112"/>
              <a:chOff x="6372200" y="3133512"/>
              <a:chExt cx="598115" cy="378623"/>
            </a:xfrm>
          </p:grpSpPr>
          <p:cxnSp>
            <p:nvCxnSpPr>
              <p:cNvPr id="91" name="Conector reto 90"/>
              <p:cNvCxnSpPr/>
              <p:nvPr/>
            </p:nvCxnSpPr>
            <p:spPr>
              <a:xfrm rot="16200000" flipH="1">
                <a:off x="6278781" y="3226931"/>
                <a:ext cx="18683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Conector de seta reta 91"/>
              <p:cNvCxnSpPr/>
              <p:nvPr/>
            </p:nvCxnSpPr>
            <p:spPr>
              <a:xfrm>
                <a:off x="6372200" y="3250311"/>
                <a:ext cx="59811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29" name="CaixaDeTexto 28"/>
                  <p:cNvSpPr txBox="1"/>
                  <p:nvPr/>
                </p:nvSpPr>
                <p:spPr>
                  <a:xfrm rot="10800000">
                    <a:off x="6512690" y="3236219"/>
                    <a:ext cx="317138" cy="27591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b="0" i="1" smtClean="0">
                              <a:latin typeface="Cambria Math"/>
                            </a:rPr>
                            <m:t>𝑦</m:t>
                          </m:r>
                        </m:oMath>
                      </m:oMathPara>
                    </a14:m>
                    <a:endParaRPr lang="pt-BR" sz="1200" dirty="0"/>
                  </a:p>
                </p:txBody>
              </p:sp>
            </mc:Choice>
            <mc:Fallback>
              <p:sp>
                <p:nvSpPr>
                  <p:cNvPr id="93" name="CaixaDeTexto 92"/>
                  <p:cNvSpPr txBox="1">
                    <a:spLocks noRot="1" noChangeAspect="1" noMove="1" noResize="1" noEditPoints="1" noAdjustHandles="1" noChangeArrowheads="1" noChangeShapeType="1" noTextEdit="1"/>
                  </p:cNvSpPr>
                  <p:nvPr/>
                </p:nvSpPr>
                <p:spPr>
                  <a:xfrm rot="10800000">
                    <a:off x="6512690" y="3236219"/>
                    <a:ext cx="317138" cy="275916"/>
                  </a:xfrm>
                  <a:prstGeom prst="rect">
                    <a:avLst/>
                  </a:prstGeom>
                  <a:blipFill rotWithShape="1">
                    <a:blip r:embed="rId6" cstate="print"/>
                    <a:stretch>
                      <a:fillRect/>
                    </a:stretch>
                  </a:blipFill>
                </p:spPr>
                <p:txBody>
                  <a:bodyPr/>
                  <a:lstStyle/>
                  <a:p>
                    <a:r>
                      <a:rPr lang="pt-BR">
                        <a:noFill/>
                      </a:rPr>
                      <a:t> </a:t>
                    </a:r>
                  </a:p>
                </p:txBody>
              </p:sp>
            </mc:Fallback>
          </mc:AlternateContent>
        </p:grpSp>
        <p:grpSp>
          <p:nvGrpSpPr>
            <p:cNvPr id="61" name="Grupo 19"/>
            <p:cNvGrpSpPr/>
            <p:nvPr/>
          </p:nvGrpSpPr>
          <p:grpSpPr>
            <a:xfrm rot="16200000">
              <a:off x="3887835" y="3753526"/>
              <a:ext cx="535983" cy="596412"/>
              <a:chOff x="6368934" y="3133512"/>
              <a:chExt cx="535983" cy="357338"/>
            </a:xfrm>
          </p:grpSpPr>
          <p:cxnSp>
            <p:nvCxnSpPr>
              <p:cNvPr id="88" name="Conector reto 87"/>
              <p:cNvCxnSpPr/>
              <p:nvPr/>
            </p:nvCxnSpPr>
            <p:spPr>
              <a:xfrm rot="16200000" flipH="1">
                <a:off x="6278781" y="3226931"/>
                <a:ext cx="186839"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Conector de seta reta 88"/>
              <p:cNvCxnSpPr/>
              <p:nvPr/>
            </p:nvCxnSpPr>
            <p:spPr>
              <a:xfrm rot="16200000">
                <a:off x="6636926" y="2937258"/>
                <a:ext cx="0" cy="535983"/>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26" name="CaixaDeTexto 25"/>
                  <p:cNvSpPr txBox="1"/>
                  <p:nvPr/>
                </p:nvSpPr>
                <p:spPr>
                  <a:xfrm rot="10800000">
                    <a:off x="6468627" y="3219149"/>
                    <a:ext cx="340734" cy="27170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b="0" i="1" smtClean="0">
                              <a:latin typeface="Cambria Math"/>
                              <a:ea typeface="Cambria Math"/>
                            </a:rPr>
                            <m:t>𝛿</m:t>
                          </m:r>
                          <m:r>
                            <a:rPr lang="pt-BR" sz="1200" b="0" i="1" baseline="-25000" smtClean="0">
                              <a:latin typeface="Cambria Math"/>
                              <a:ea typeface="Cambria Math"/>
                            </a:rPr>
                            <m:t>𝑡</m:t>
                          </m:r>
                        </m:oMath>
                      </m:oMathPara>
                    </a14:m>
                    <a:endParaRPr lang="pt-BR" sz="1200" baseline="-25000" dirty="0"/>
                  </a:p>
                </p:txBody>
              </p:sp>
            </mc:Choice>
            <mc:Fallback>
              <p:sp>
                <p:nvSpPr>
                  <p:cNvPr id="90" name="CaixaDeTexto 89"/>
                  <p:cNvSpPr txBox="1">
                    <a:spLocks noRot="1" noChangeAspect="1" noMove="1" noResize="1" noEditPoints="1" noAdjustHandles="1" noChangeArrowheads="1" noChangeShapeType="1" noTextEdit="1"/>
                  </p:cNvSpPr>
                  <p:nvPr/>
                </p:nvSpPr>
                <p:spPr>
                  <a:xfrm rot="10800000">
                    <a:off x="6468627" y="3219149"/>
                    <a:ext cx="340734" cy="271701"/>
                  </a:xfrm>
                  <a:prstGeom prst="rect">
                    <a:avLst/>
                  </a:prstGeom>
                  <a:blipFill rotWithShape="1">
                    <a:blip r:embed="rId7" cstate="print"/>
                    <a:stretch>
                      <a:fillRect/>
                    </a:stretch>
                  </a:blipFill>
                </p:spPr>
                <p:txBody>
                  <a:bodyPr/>
                  <a:lstStyle/>
                  <a:p>
                    <a:r>
                      <a:rPr lang="pt-BR">
                        <a:noFill/>
                      </a:rPr>
                      <a:t> </a:t>
                    </a:r>
                  </a:p>
                </p:txBody>
              </p:sp>
            </mc:Fallback>
          </mc:AlternateContent>
        </p:grpSp>
        <p:cxnSp>
          <p:nvCxnSpPr>
            <p:cNvPr id="62" name="Conector reto 61"/>
            <p:cNvCxnSpPr/>
            <p:nvPr/>
          </p:nvCxnSpPr>
          <p:spPr>
            <a:xfrm flipH="1" flipV="1">
              <a:off x="3857620" y="3771291"/>
              <a:ext cx="187572"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3" name="CaixaDeTexto 62"/>
            <p:cNvSpPr txBox="1"/>
            <p:nvPr/>
          </p:nvSpPr>
          <p:spPr>
            <a:xfrm>
              <a:off x="4800706" y="3413816"/>
              <a:ext cx="1093406" cy="205185"/>
            </a:xfrm>
            <a:prstGeom prst="rect">
              <a:avLst/>
            </a:prstGeom>
            <a:noFill/>
          </p:spPr>
          <p:txBody>
            <a:bodyPr wrap="square" rtlCol="0">
              <a:spAutoFit/>
            </a:bodyPr>
            <a:lstStyle/>
            <a:p>
              <a:r>
                <a:rPr lang="pt-BR" sz="1400" dirty="0" smtClean="0"/>
                <a:t>Corrente livre</a:t>
              </a:r>
              <a:endParaRPr lang="pt-BR" sz="1400" dirty="0"/>
            </a:p>
          </p:txBody>
        </p:sp>
        <p:sp>
          <p:nvSpPr>
            <p:cNvPr id="64" name="CaixaDeTexto 63"/>
            <p:cNvSpPr txBox="1"/>
            <p:nvPr/>
          </p:nvSpPr>
          <p:spPr>
            <a:xfrm>
              <a:off x="4872714" y="3866986"/>
              <a:ext cx="1139446" cy="348813"/>
            </a:xfrm>
            <a:prstGeom prst="rect">
              <a:avLst/>
            </a:prstGeom>
            <a:noFill/>
          </p:spPr>
          <p:txBody>
            <a:bodyPr wrap="square" rtlCol="0">
              <a:spAutoFit/>
            </a:bodyPr>
            <a:lstStyle/>
            <a:p>
              <a:r>
                <a:rPr lang="pt-BR" sz="1400" dirty="0" smtClean="0"/>
                <a:t>Camada limite</a:t>
              </a:r>
            </a:p>
            <a:p>
              <a:r>
                <a:rPr lang="pt-BR" sz="1400" dirty="0" smtClean="0"/>
                <a:t>térmica</a:t>
              </a:r>
              <a:endParaRPr lang="pt-BR" sz="1400" dirty="0"/>
            </a:p>
          </p:txBody>
        </p:sp>
        <p:grpSp>
          <p:nvGrpSpPr>
            <p:cNvPr id="65" name="Grupo 77"/>
            <p:cNvGrpSpPr/>
            <p:nvPr/>
          </p:nvGrpSpPr>
          <p:grpSpPr>
            <a:xfrm>
              <a:off x="2918943" y="3500117"/>
              <a:ext cx="223740" cy="914817"/>
              <a:chOff x="1966058" y="3229656"/>
              <a:chExt cx="223740" cy="914817"/>
            </a:xfrm>
          </p:grpSpPr>
          <p:cxnSp>
            <p:nvCxnSpPr>
              <p:cNvPr id="79" name="Conector de seta reta 78"/>
              <p:cNvCxnSpPr/>
              <p:nvPr/>
            </p:nvCxnSpPr>
            <p:spPr>
              <a:xfrm>
                <a:off x="1966404" y="3387080"/>
                <a:ext cx="216024"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0" name="Conector de seta reta 79"/>
              <p:cNvCxnSpPr/>
              <p:nvPr/>
            </p:nvCxnSpPr>
            <p:spPr>
              <a:xfrm>
                <a:off x="1966404" y="3539480"/>
                <a:ext cx="216024"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1" name="Conector de seta reta 80"/>
              <p:cNvCxnSpPr/>
              <p:nvPr/>
            </p:nvCxnSpPr>
            <p:spPr>
              <a:xfrm>
                <a:off x="1966404" y="3691880"/>
                <a:ext cx="216024"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2" name="Conector de seta reta 81"/>
              <p:cNvCxnSpPr/>
              <p:nvPr/>
            </p:nvCxnSpPr>
            <p:spPr>
              <a:xfrm>
                <a:off x="1966879" y="3841915"/>
                <a:ext cx="215549"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3" name="Conector de seta reta 82"/>
              <p:cNvCxnSpPr/>
              <p:nvPr/>
            </p:nvCxnSpPr>
            <p:spPr>
              <a:xfrm>
                <a:off x="1966879" y="3994905"/>
                <a:ext cx="215549"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4" name="Conector de seta reta 83"/>
              <p:cNvCxnSpPr/>
              <p:nvPr/>
            </p:nvCxnSpPr>
            <p:spPr>
              <a:xfrm>
                <a:off x="1966879" y="4142098"/>
                <a:ext cx="215549"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85" name="Conector reto 84"/>
              <p:cNvCxnSpPr/>
              <p:nvPr/>
            </p:nvCxnSpPr>
            <p:spPr>
              <a:xfrm>
                <a:off x="1966404" y="3229656"/>
                <a:ext cx="0" cy="914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6" name="Conector reto 85"/>
              <p:cNvCxnSpPr/>
              <p:nvPr/>
            </p:nvCxnSpPr>
            <p:spPr>
              <a:xfrm>
                <a:off x="2189798" y="3230073"/>
                <a:ext cx="0" cy="91440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7" name="Conector de seta reta 86"/>
              <p:cNvCxnSpPr/>
              <p:nvPr/>
            </p:nvCxnSpPr>
            <p:spPr>
              <a:xfrm>
                <a:off x="1966058" y="3237591"/>
                <a:ext cx="216370"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grpSp>
          <p:nvGrpSpPr>
            <p:cNvPr id="66" name="Grupo 76"/>
            <p:cNvGrpSpPr/>
            <p:nvPr/>
          </p:nvGrpSpPr>
          <p:grpSpPr>
            <a:xfrm>
              <a:off x="4357170" y="2680164"/>
              <a:ext cx="1103155" cy="1641168"/>
              <a:chOff x="4354043" y="2481711"/>
              <a:chExt cx="1103155" cy="1641168"/>
            </a:xfrm>
          </p:grpSpPr>
          <p:cxnSp>
            <p:nvCxnSpPr>
              <p:cNvPr id="72" name="Conector de seta reta 71"/>
              <p:cNvCxnSpPr/>
              <p:nvPr/>
            </p:nvCxnSpPr>
            <p:spPr>
              <a:xfrm>
                <a:off x="4354043" y="3432887"/>
                <a:ext cx="188755"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3" name="Conector de seta reta 72"/>
              <p:cNvCxnSpPr/>
              <p:nvPr/>
            </p:nvCxnSpPr>
            <p:spPr>
              <a:xfrm>
                <a:off x="4354043" y="3585287"/>
                <a:ext cx="216391"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4" name="Conector de seta reta 73"/>
              <p:cNvCxnSpPr/>
              <p:nvPr/>
            </p:nvCxnSpPr>
            <p:spPr>
              <a:xfrm>
                <a:off x="4354043" y="3737687"/>
                <a:ext cx="252968"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5" name="Conector de seta reta 74"/>
              <p:cNvCxnSpPr/>
              <p:nvPr/>
            </p:nvCxnSpPr>
            <p:spPr>
              <a:xfrm>
                <a:off x="4354043" y="3890087"/>
                <a:ext cx="324036"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6" name="Conector de seta reta 75"/>
              <p:cNvCxnSpPr/>
              <p:nvPr/>
            </p:nvCxnSpPr>
            <p:spPr>
              <a:xfrm>
                <a:off x="4354043" y="4042487"/>
                <a:ext cx="443536" cy="0"/>
              </a:xfrm>
              <a:prstGeom prst="straightConnector1">
                <a:avLst/>
              </a:prstGeom>
              <a:ln>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77" name="Conector reto 76"/>
              <p:cNvCxnSpPr/>
              <p:nvPr/>
            </p:nvCxnSpPr>
            <p:spPr>
              <a:xfrm>
                <a:off x="4354043" y="3280487"/>
                <a:ext cx="0" cy="84239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78" name="Arco 77"/>
              <p:cNvSpPr/>
              <p:nvPr/>
            </p:nvSpPr>
            <p:spPr>
              <a:xfrm>
                <a:off x="4542798" y="2481711"/>
                <a:ext cx="914400" cy="1634722"/>
              </a:xfrm>
              <a:prstGeom prst="arc">
                <a:avLst>
                  <a:gd name="adj1" fmla="val 5701866"/>
                  <a:gd name="adj2" fmla="val 10885578"/>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grpSp>
        <p:grpSp>
          <p:nvGrpSpPr>
            <p:cNvPr id="67" name="Grupo 74"/>
            <p:cNvGrpSpPr/>
            <p:nvPr/>
          </p:nvGrpSpPr>
          <p:grpSpPr>
            <a:xfrm flipH="1">
              <a:off x="4316817" y="4430778"/>
              <a:ext cx="576522" cy="355544"/>
              <a:chOff x="4119003" y="4363662"/>
              <a:chExt cx="576522" cy="355544"/>
            </a:xfrm>
          </p:grpSpPr>
          <p:cxnSp>
            <p:nvCxnSpPr>
              <p:cNvPr id="68" name="Conector reto 67"/>
              <p:cNvCxnSpPr/>
              <p:nvPr/>
            </p:nvCxnSpPr>
            <p:spPr>
              <a:xfrm flipH="1" flipV="1">
                <a:off x="4119003" y="4363662"/>
                <a:ext cx="3" cy="3555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ector de seta reta 68"/>
              <p:cNvCxnSpPr/>
              <p:nvPr/>
            </p:nvCxnSpPr>
            <p:spPr>
              <a:xfrm>
                <a:off x="4119003" y="4647198"/>
                <a:ext cx="576522" cy="917"/>
              </a:xfrm>
              <a:prstGeom prst="straightConnector1">
                <a:avLst/>
              </a:prstGeom>
              <a:ln>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68" name="CaixaDeTexto 67"/>
                  <p:cNvSpPr txBox="1"/>
                  <p:nvPr/>
                </p:nvSpPr>
                <p:spPr>
                  <a:xfrm rot="10800000" flipV="1">
                    <a:off x="4255516" y="4371042"/>
                    <a:ext cx="356123" cy="27276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b="0" i="1" smtClean="0">
                              <a:latin typeface="Cambria Math"/>
                              <a:ea typeface="Cambria Math"/>
                            </a:rPr>
                            <m:t>𝑇</m:t>
                          </m:r>
                          <m:r>
                            <a:rPr lang="pt-BR" sz="1200" b="0" i="1" baseline="-25000" smtClean="0">
                              <a:latin typeface="Cambria Math"/>
                              <a:ea typeface="Cambria Math"/>
                            </a:rPr>
                            <m:t>𝑠</m:t>
                          </m:r>
                        </m:oMath>
                      </m:oMathPara>
                    </a14:m>
                    <a:endParaRPr lang="pt-BR" sz="1200" baseline="-25000" dirty="0"/>
                  </a:p>
                </p:txBody>
              </p:sp>
            </mc:Choice>
            <mc:Fallback>
              <p:sp>
                <p:nvSpPr>
                  <p:cNvPr id="70" name="CaixaDeTexto 69"/>
                  <p:cNvSpPr txBox="1">
                    <a:spLocks noRot="1" noChangeAspect="1" noMove="1" noResize="1" noEditPoints="1" noAdjustHandles="1" noChangeArrowheads="1" noChangeShapeType="1" noTextEdit="1"/>
                  </p:cNvSpPr>
                  <p:nvPr/>
                </p:nvSpPr>
                <p:spPr>
                  <a:xfrm rot="10800000" flipV="1">
                    <a:off x="4255516" y="4371042"/>
                    <a:ext cx="356123" cy="272767"/>
                  </a:xfrm>
                  <a:prstGeom prst="rect">
                    <a:avLst/>
                  </a:prstGeom>
                  <a:blipFill rotWithShape="1">
                    <a:blip r:embed="rId8" cstate="print"/>
                    <a:stretch>
                      <a:fillRect/>
                    </a:stretch>
                  </a:blipFill>
                </p:spPr>
                <p:txBody>
                  <a:bodyPr/>
                  <a:lstStyle/>
                  <a:p>
                    <a:r>
                      <a:rPr lang="pt-BR">
                        <a:noFill/>
                      </a:rPr>
                      <a:t> </a:t>
                    </a:r>
                  </a:p>
                </p:txBody>
              </p:sp>
            </mc:Fallback>
          </mc:AlternateContent>
          <p:cxnSp>
            <p:nvCxnSpPr>
              <p:cNvPr id="71" name="Conector reto 70"/>
              <p:cNvCxnSpPr/>
              <p:nvPr/>
            </p:nvCxnSpPr>
            <p:spPr>
              <a:xfrm flipH="1" flipV="1">
                <a:off x="4695523" y="4363662"/>
                <a:ext cx="2" cy="3555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p:txBody>
          <a:bodyPr/>
          <a:lstStyle/>
          <a:p>
            <a:r>
              <a:rPr lang="pt-BR" dirty="0" smtClean="0"/>
              <a:t>Neste caso, as moléculas do fluido que estão em contato com a superfície da placa entram em equilíbrio térmico com a mesma.</a:t>
            </a:r>
          </a:p>
          <a:p>
            <a:r>
              <a:rPr lang="pt-BR" dirty="0" smtClean="0"/>
              <a:t>Do mesmo modo que há interação entre as camadas de fluido trocando quantidade de movimento (no caso do perfil fluidodinâmico), há troca térmica entre as camadas do fluido, resultando em um perfil térmico.</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17</a:t>
            </a:fld>
            <a:endParaRPr lang="pt-B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p:txBody>
          <a:bodyPr/>
          <a:lstStyle/>
          <a:p>
            <a:r>
              <a:rPr lang="pt-BR" dirty="0" smtClean="0"/>
              <a:t>Define-se, assim, a chamada camada-limite térmica, cuja espessura </a:t>
            </a:r>
            <a:r>
              <a:rPr lang="el-GR" i="1" dirty="0" smtClean="0"/>
              <a:t>δ</a:t>
            </a:r>
            <a:r>
              <a:rPr lang="pt-BR" i="1" baseline="-25000" dirty="0" smtClean="0"/>
              <a:t>t</a:t>
            </a:r>
            <a:r>
              <a:rPr lang="pt-BR" dirty="0" smtClean="0"/>
              <a:t> é definida tipicamente como sendo o valor de </a:t>
            </a:r>
            <a:r>
              <a:rPr lang="pt-BR" i="1" dirty="0" smtClean="0"/>
              <a:t>y</a:t>
            </a:r>
            <a:r>
              <a:rPr lang="pt-BR" dirty="0" smtClean="0"/>
              <a:t> tal que</a:t>
            </a:r>
          </a:p>
          <a:p>
            <a:endParaRPr lang="pt-BR" dirty="0" smtClean="0"/>
          </a:p>
          <a:p>
            <a:endParaRPr lang="pt-BR" dirty="0" smtClean="0"/>
          </a:p>
          <a:p>
            <a:r>
              <a:rPr lang="pt-BR" dirty="0" smtClean="0"/>
              <a:t>Para qualquer ponto da superfície, o fluxo térmico local  pode avaliado empregando-se a lei de Fourier no fluido, em </a:t>
            </a:r>
            <a:r>
              <a:rPr lang="pt-BR" i="1" dirty="0" smtClean="0"/>
              <a:t>y</a:t>
            </a:r>
            <a:r>
              <a:rPr lang="pt-BR" dirty="0" smtClean="0"/>
              <a:t> = 0</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18</a:t>
            </a:fld>
            <a:endParaRPr lang="pt-BR"/>
          </a:p>
        </p:txBody>
      </p:sp>
      <p:sp>
        <p:nvSpPr>
          <p:cNvPr id="327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2769" name="Object 1"/>
          <p:cNvGraphicFramePr>
            <a:graphicFrameLocks noChangeAspect="1"/>
          </p:cNvGraphicFramePr>
          <p:nvPr/>
        </p:nvGraphicFramePr>
        <p:xfrm>
          <a:off x="3538545" y="3286124"/>
          <a:ext cx="2105025" cy="996950"/>
        </p:xfrm>
        <a:graphic>
          <a:graphicData uri="http://schemas.openxmlformats.org/presentationml/2006/ole">
            <p:oleObj spid="_x0000_s32769" name="Equação" r:id="rId3" imgW="901309" imgH="431613" progId="Equation.3">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p:txBody>
          <a:bodyPr/>
          <a:lstStyle/>
          <a:p>
            <a:r>
              <a:rPr lang="pt-BR" dirty="0" smtClean="0"/>
              <a:t>Tem-se, desse modo:</a:t>
            </a:r>
          </a:p>
          <a:p>
            <a:endParaRPr lang="pt-BR" dirty="0" smtClean="0"/>
          </a:p>
          <a:p>
            <a:endParaRPr lang="pt-BR" dirty="0" smtClean="0"/>
          </a:p>
          <a:p>
            <a:r>
              <a:rPr lang="pt-BR" dirty="0" smtClean="0"/>
              <a:t>Tal expressão é válida uma vez que na superfície da placa não há movimento relativo do fluido e, portanto, ocorre apenas condução de calor.</a:t>
            </a:r>
          </a:p>
          <a:p>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19</a:t>
            </a:fld>
            <a:endParaRPr lang="pt-BR"/>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0721" name="Object 1"/>
          <p:cNvGraphicFramePr>
            <a:graphicFrameLocks noChangeAspect="1"/>
          </p:cNvGraphicFramePr>
          <p:nvPr/>
        </p:nvGraphicFramePr>
        <p:xfrm>
          <a:off x="3455995" y="2285992"/>
          <a:ext cx="2187575" cy="1104900"/>
        </p:xfrm>
        <a:graphic>
          <a:graphicData uri="http://schemas.openxmlformats.org/presentationml/2006/ole">
            <p:oleObj spid="_x0000_s30721" name="Equação" r:id="rId3" imgW="965200" imgH="482600" progId="Equation.3">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Convecção de calor</a:t>
            </a:r>
            <a:endParaRPr lang="pt-BR" dirty="0"/>
          </a:p>
        </p:txBody>
      </p:sp>
      <p:sp>
        <p:nvSpPr>
          <p:cNvPr id="3" name="Espaço Reservado para Conteúdo 2"/>
          <p:cNvSpPr>
            <a:spLocks noGrp="1"/>
          </p:cNvSpPr>
          <p:nvPr>
            <p:ph idx="1"/>
          </p:nvPr>
        </p:nvSpPr>
        <p:spPr/>
        <p:txBody>
          <a:bodyPr/>
          <a:lstStyle/>
          <a:p>
            <a:r>
              <a:rPr lang="pt-BR" dirty="0" smtClean="0"/>
              <a:t>A convecção é o processo de transferência de calor executado pela movimentação de um fluido.</a:t>
            </a:r>
          </a:p>
          <a:p>
            <a:r>
              <a:rPr lang="pt-BR" dirty="0" smtClean="0"/>
              <a:t>O fluido atua como agente transportador da energia que é transferida de uma superfície (ou para uma superfície), desde que haja uma diferença de temperaturas.</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a:t>
            </a:fld>
            <a:endParaRPr lang="pt-B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p:txBody>
          <a:bodyPr/>
          <a:lstStyle/>
          <a:p>
            <a:r>
              <a:rPr lang="pt-BR" dirty="0" smtClean="0"/>
              <a:t>Observa-se, contudo, que para o fluido como um todo, a lei de Newton do resfriamento continua válida e assim:</a:t>
            </a:r>
          </a:p>
          <a:p>
            <a:endParaRPr lang="pt-BR" dirty="0" smtClean="0"/>
          </a:p>
          <a:p>
            <a:endParaRPr lang="pt-BR" dirty="0" smtClean="0"/>
          </a:p>
          <a:p>
            <a:r>
              <a:rPr lang="pt-BR" dirty="0" smtClean="0"/>
              <a:t>Combinando-se, então, as relações anteriores:</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20</a:t>
            </a:fld>
            <a:endParaRPr lang="pt-BR"/>
          </a:p>
        </p:txBody>
      </p:sp>
      <p:sp>
        <p:nvSpPr>
          <p:cNvPr id="358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5841" name="Object 1"/>
          <p:cNvGraphicFramePr>
            <a:graphicFrameLocks noChangeAspect="1"/>
          </p:cNvGraphicFramePr>
          <p:nvPr/>
        </p:nvGraphicFramePr>
        <p:xfrm>
          <a:off x="3519495" y="3475041"/>
          <a:ext cx="2124075" cy="525463"/>
        </p:xfrm>
        <a:graphic>
          <a:graphicData uri="http://schemas.openxmlformats.org/presentationml/2006/ole">
            <p:oleObj spid="_x0000_s35841" name="Equação" r:id="rId3" imgW="927100" imgH="228600" progId="Equation.3">
              <p:embed/>
            </p:oleObj>
          </a:graphicData>
        </a:graphic>
      </p:graphicFrame>
      <p:sp>
        <p:nvSpPr>
          <p:cNvPr id="358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5843" name="Object 3"/>
          <p:cNvGraphicFramePr>
            <a:graphicFrameLocks noChangeAspect="1"/>
          </p:cNvGraphicFramePr>
          <p:nvPr/>
        </p:nvGraphicFramePr>
        <p:xfrm>
          <a:off x="3502033" y="5000636"/>
          <a:ext cx="2212975" cy="1643063"/>
        </p:xfrm>
        <a:graphic>
          <a:graphicData uri="http://schemas.openxmlformats.org/presentationml/2006/ole">
            <p:oleObj spid="_x0000_s35843" name="Equação" r:id="rId4" imgW="965200" imgH="711200" progId="Equation.3">
              <p:embed/>
            </p:oleObj>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a:xfrm>
            <a:off x="457200" y="1600200"/>
            <a:ext cx="8229600" cy="4972072"/>
          </a:xfrm>
        </p:spPr>
        <p:txBody>
          <a:bodyPr>
            <a:normAutofit/>
          </a:bodyPr>
          <a:lstStyle/>
          <a:p>
            <a:r>
              <a:rPr lang="pt-BR" dirty="0" smtClean="0"/>
              <a:t>Nota-se, assim, que as condições no interior da camada-limite térmica influenciam fortemente o gradiente de temperaturas na superfície e determinam a taxa de transferência de calor através da camada-limite.</a:t>
            </a:r>
          </a:p>
          <a:p>
            <a:r>
              <a:rPr lang="pt-BR" dirty="0" smtClean="0"/>
              <a:t>Como a diferença de temperaturas </a:t>
            </a:r>
            <a:r>
              <a:rPr lang="pt-BR" i="1" dirty="0" err="1" smtClean="0"/>
              <a:t>T</a:t>
            </a:r>
            <a:r>
              <a:rPr lang="pt-BR" i="1" baseline="-25000" dirty="0" err="1" smtClean="0"/>
              <a:t>s</a:t>
            </a:r>
            <a:r>
              <a:rPr lang="pt-BR" dirty="0" smtClean="0"/>
              <a:t> ‒ </a:t>
            </a:r>
            <a:r>
              <a:rPr lang="pt-BR" i="1" dirty="0" smtClean="0"/>
              <a:t>T</a:t>
            </a:r>
            <a:r>
              <a:rPr lang="pt-BR" baseline="-25000" dirty="0" smtClean="0"/>
              <a:t>∞</a:t>
            </a:r>
            <a:r>
              <a:rPr lang="pt-BR" dirty="0" smtClean="0"/>
              <a:t> é uma constante, enquanto </a:t>
            </a:r>
            <a:r>
              <a:rPr lang="el-GR" i="1" dirty="0" smtClean="0"/>
              <a:t>δ</a:t>
            </a:r>
            <a:r>
              <a:rPr lang="pt-BR" i="1" baseline="-25000" dirty="0" smtClean="0"/>
              <a:t>t</a:t>
            </a:r>
            <a:r>
              <a:rPr lang="pt-BR" dirty="0" smtClean="0"/>
              <a:t> cresce com o aumento de </a:t>
            </a:r>
            <a:r>
              <a:rPr lang="pt-BR" i="1" dirty="0" smtClean="0"/>
              <a:t>x</a:t>
            </a:r>
            <a:r>
              <a:rPr lang="pt-BR" dirty="0" smtClean="0"/>
              <a:t>, os gradientes de temperatura diminuem com </a:t>
            </a:r>
            <a:r>
              <a:rPr lang="pt-BR" i="1" dirty="0" smtClean="0"/>
              <a:t>x</a:t>
            </a:r>
            <a:r>
              <a:rPr lang="pt-BR" dirty="0" smtClean="0"/>
              <a:t>.</a:t>
            </a:r>
            <a:endParaRPr lang="pt-BR" baseline="-25000"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21</a:t>
            </a:fld>
            <a:endParaRPr lang="pt-B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p:txBody>
          <a:bodyPr/>
          <a:lstStyle/>
          <a:p>
            <a:r>
              <a:rPr lang="pt-BR" dirty="0" smtClean="0"/>
              <a:t>Deste modo, tem-se que tanto </a:t>
            </a:r>
            <a:r>
              <a:rPr lang="pt-BR" i="1" dirty="0" smtClean="0"/>
              <a:t> </a:t>
            </a:r>
            <a:r>
              <a:rPr lang="pt-BR" dirty="0" smtClean="0"/>
              <a:t>quanto </a:t>
            </a:r>
            <a:r>
              <a:rPr lang="pt-BR" i="1" dirty="0" smtClean="0"/>
              <a:t>h</a:t>
            </a:r>
            <a:r>
              <a:rPr lang="pt-BR" dirty="0" smtClean="0"/>
              <a:t> diminuem com o aumento de</a:t>
            </a:r>
            <a:r>
              <a:rPr lang="pt-BR" i="1" dirty="0" smtClean="0"/>
              <a:t> x</a:t>
            </a:r>
            <a:r>
              <a:rPr lang="pt-BR" dirty="0" smtClean="0"/>
              <a:t>.</a:t>
            </a:r>
          </a:p>
          <a:p>
            <a:r>
              <a:rPr lang="pt-BR" dirty="0" smtClean="0"/>
              <a:t>Analogamente ao que ocorre para o perfil de velocidades e de temperaturas, tem-se também a camada-limite de concentração.</a:t>
            </a:r>
          </a:p>
          <a:p>
            <a:r>
              <a:rPr lang="pt-BR" dirty="0" smtClean="0"/>
              <a:t>Nesse caso, há uma transferência de espécies entre uma superfície e o fluido em escoamento, ocasionando um gradiente de concentrações.</a:t>
            </a:r>
          </a:p>
          <a:p>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22</a:t>
            </a:fld>
            <a:endParaRPr lang="pt-BR"/>
          </a:p>
        </p:txBody>
      </p:sp>
      <p:sp>
        <p:nvSpPr>
          <p:cNvPr id="3686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6865" name="Object 1"/>
          <p:cNvGraphicFramePr>
            <a:graphicFrameLocks noChangeAspect="1"/>
          </p:cNvGraphicFramePr>
          <p:nvPr/>
        </p:nvGraphicFramePr>
        <p:xfrm>
          <a:off x="6511941" y="1687504"/>
          <a:ext cx="417513" cy="527050"/>
        </p:xfrm>
        <a:graphic>
          <a:graphicData uri="http://schemas.openxmlformats.org/presentationml/2006/ole">
            <p:oleObj spid="_x0000_s36865" name="Equação" r:id="rId3" imgW="177646" imgH="228402" progId="Equation.3">
              <p:embed/>
            </p:oleObj>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e turbulentos</a:t>
            </a:r>
            <a:endParaRPr lang="pt-BR" dirty="0"/>
          </a:p>
        </p:txBody>
      </p:sp>
      <p:sp>
        <p:nvSpPr>
          <p:cNvPr id="3" name="Espaço Reservado para Conteúdo 2"/>
          <p:cNvSpPr>
            <a:spLocks noGrp="1"/>
          </p:cNvSpPr>
          <p:nvPr>
            <p:ph idx="1"/>
          </p:nvPr>
        </p:nvSpPr>
        <p:spPr/>
        <p:txBody>
          <a:bodyPr/>
          <a:lstStyle/>
          <a:p>
            <a:r>
              <a:rPr lang="pt-BR" dirty="0" smtClean="0"/>
              <a:t>A caracterização dos regimes de escoamento foi feita inicialmente por O. Reynolds, no fim do séc. XIX. Através de experimentos, Reynolds dividiu os escoamentos em laminares e turbulentos.</a:t>
            </a:r>
          </a:p>
          <a:p>
            <a:r>
              <a:rPr lang="pt-BR" dirty="0" smtClean="0"/>
              <a:t>Escoamentos laminares:</a:t>
            </a:r>
          </a:p>
          <a:p>
            <a:pPr lvl="1"/>
            <a:r>
              <a:rPr lang="pt-BR" dirty="0" smtClean="0"/>
              <a:t>As partículas do fluido escoam em camadas, formando uma sequência ordenada (organizada).</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23</a:t>
            </a:fld>
            <a:endParaRPr lang="pt-B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e turbulentos</a:t>
            </a:r>
            <a:endParaRPr lang="pt-BR" dirty="0"/>
          </a:p>
        </p:txBody>
      </p:sp>
      <p:sp>
        <p:nvSpPr>
          <p:cNvPr id="3" name="Espaço Reservado para Conteúdo 2"/>
          <p:cNvSpPr>
            <a:spLocks noGrp="1"/>
          </p:cNvSpPr>
          <p:nvPr>
            <p:ph idx="1"/>
          </p:nvPr>
        </p:nvSpPr>
        <p:spPr/>
        <p:txBody>
          <a:bodyPr/>
          <a:lstStyle/>
          <a:p>
            <a:pPr lvl="1"/>
            <a:r>
              <a:rPr lang="pt-BR" dirty="0" smtClean="0"/>
              <a:t>No caso da transferência de calor, o mecanismo principal é a condução molecular do calor através das camadas de fluido.</a:t>
            </a:r>
          </a:p>
          <a:p>
            <a:pPr lvl="1"/>
            <a:r>
              <a:rPr lang="pt-BR" dirty="0" smtClean="0"/>
              <a:t>Há o amortecimento de pequenas perturbações que possam existir no </a:t>
            </a:r>
            <a:r>
              <a:rPr lang="pt-BR" dirty="0" err="1" smtClean="0"/>
              <a:t>esocamento</a:t>
            </a:r>
            <a:r>
              <a:rPr lang="pt-BR" dirty="0" smtClean="0"/>
              <a:t>.</a:t>
            </a:r>
          </a:p>
          <a:p>
            <a:r>
              <a:rPr lang="pt-BR" dirty="0" smtClean="0"/>
              <a:t>Escoamentos turbulentos:</a:t>
            </a:r>
          </a:p>
          <a:p>
            <a:pPr lvl="1"/>
            <a:r>
              <a:rPr lang="pt-BR" dirty="0" smtClean="0"/>
              <a:t>O caminho de uma partícula qualquer é aleatório, mesmo que no conjunto haja um escoamento macroscopicamente uniforme e regular.</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24</a:t>
            </a:fld>
            <a:endParaRPr lang="pt-B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a:t>
            </a:r>
            <a:r>
              <a:rPr lang="pt-BR" smtClean="0"/>
              <a:t>e turbulentos</a:t>
            </a:r>
            <a:endParaRPr lang="pt-BR"/>
          </a:p>
        </p:txBody>
      </p:sp>
      <p:sp>
        <p:nvSpPr>
          <p:cNvPr id="3" name="Espaço Reservado para Conteúdo 2"/>
          <p:cNvSpPr>
            <a:spLocks noGrp="1"/>
          </p:cNvSpPr>
          <p:nvPr>
            <p:ph idx="1"/>
          </p:nvPr>
        </p:nvSpPr>
        <p:spPr/>
        <p:txBody>
          <a:bodyPr/>
          <a:lstStyle/>
          <a:p>
            <a:pPr lvl="1"/>
            <a:r>
              <a:rPr lang="pt-BR" dirty="0" smtClean="0"/>
              <a:t>No caso da transferência de calor, a condução é alterada pelos turbilhões, que conduzem porções de fluido através de diferentes linhas de corrente. As partículas fluidas agem como transportadoras de energia e transferem-na de modo mais eficiente.</a:t>
            </a:r>
          </a:p>
          <a:p>
            <a:pPr lvl="1"/>
            <a:r>
              <a:rPr lang="pt-BR" dirty="0" smtClean="0"/>
              <a:t>Nota-se a amplificação de pequenas perturbações ao longo do escoamento.</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25</a:t>
            </a:fld>
            <a:endParaRPr lang="pt-B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e turbulentos</a:t>
            </a:r>
            <a:endParaRPr lang="pt-BR" dirty="0"/>
          </a:p>
        </p:txBody>
      </p:sp>
      <p:sp>
        <p:nvSpPr>
          <p:cNvPr id="3" name="Espaço Reservado para Conteúdo 2"/>
          <p:cNvSpPr>
            <a:spLocks noGrp="1"/>
          </p:cNvSpPr>
          <p:nvPr>
            <p:ph idx="1"/>
          </p:nvPr>
        </p:nvSpPr>
        <p:spPr/>
        <p:txBody>
          <a:bodyPr/>
          <a:lstStyle/>
          <a:p>
            <a:r>
              <a:rPr lang="pt-BR" dirty="0" smtClean="0"/>
              <a:t>Desenvolvimento da camada-limite de velocidades sobre uma placa plana:</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26</a:t>
            </a:fld>
            <a:endParaRPr lang="pt-BR"/>
          </a:p>
        </p:txBody>
      </p:sp>
      <p:grpSp>
        <p:nvGrpSpPr>
          <p:cNvPr id="5" name="Grupo 4"/>
          <p:cNvGrpSpPr>
            <a:grpSpLocks noChangeAspect="1"/>
          </p:cNvGrpSpPr>
          <p:nvPr/>
        </p:nvGrpSpPr>
        <p:grpSpPr>
          <a:xfrm>
            <a:off x="1116489" y="2806604"/>
            <a:ext cx="6864153" cy="3265602"/>
            <a:chOff x="1691680" y="3472691"/>
            <a:chExt cx="4902966" cy="2332573"/>
          </a:xfrm>
        </p:grpSpPr>
        <p:pic>
          <p:nvPicPr>
            <p:cNvPr id="6"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5099" t="24245" r="10495" b="24862"/>
            <a:stretch/>
          </p:blipFill>
          <p:spPr bwMode="auto">
            <a:xfrm>
              <a:off x="1835697" y="3952801"/>
              <a:ext cx="3960440" cy="149242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7" name="Retângulo 6"/>
            <p:cNvSpPr/>
            <p:nvPr/>
          </p:nvSpPr>
          <p:spPr>
            <a:xfrm>
              <a:off x="5076056" y="3506570"/>
              <a:ext cx="720080"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mc:AlternateContent xmlns:mc="http://schemas.openxmlformats.org/markup-compatibility/2006">
          <mc:Choice xmlns="" xmlns:a14="http://schemas.microsoft.com/office/drawing/2010/main" Requires="a14">
            <p:sp>
              <p:nvSpPr>
                <p:cNvPr id="17" name="CaixaDeTexto 16"/>
                <p:cNvSpPr txBox="1"/>
                <p:nvPr/>
              </p:nvSpPr>
              <p:spPr>
                <a:xfrm>
                  <a:off x="3810648" y="3697287"/>
                  <a:ext cx="341504"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rPr>
                          <m:t>𝑢</m:t>
                        </m:r>
                      </m:oMath>
                    </m:oMathPara>
                  </a14:m>
                  <a:endParaRPr lang="pt-BR" sz="1400" dirty="0"/>
                </a:p>
              </p:txBody>
            </p:sp>
          </mc:Choice>
          <mc:Fallback>
            <p:sp>
              <p:nvSpPr>
                <p:cNvPr id="8" name="CaixaDeTexto 7"/>
                <p:cNvSpPr txBox="1">
                  <a:spLocks noRot="1" noChangeAspect="1" noMove="1" noResize="1" noEditPoints="1" noAdjustHandles="1" noChangeArrowheads="1" noChangeShapeType="1" noTextEdit="1"/>
                </p:cNvSpPr>
                <p:nvPr/>
              </p:nvSpPr>
              <p:spPr>
                <a:xfrm>
                  <a:off x="3810648" y="3697287"/>
                  <a:ext cx="341504" cy="307777"/>
                </a:xfrm>
                <a:prstGeom prst="rect">
                  <a:avLst/>
                </a:prstGeom>
                <a:blipFill rotWithShape="1">
                  <a:blip r:embed="rId3" cstate="print"/>
                  <a:stretch>
                    <a:fillRect/>
                  </a:stretch>
                </a:blipFill>
              </p:spPr>
              <p:txBody>
                <a:bodyPr/>
                <a:lstStyle/>
                <a:p>
                  <a:r>
                    <a:rPr lang="pt-BR">
                      <a:noFill/>
                    </a:rPr>
                    <a:t> </a:t>
                  </a:r>
                </a:p>
              </p:txBody>
            </p:sp>
          </mc:Fallback>
        </mc:AlternateContent>
        <p:sp>
          <p:nvSpPr>
            <p:cNvPr id="9" name="Retângulo 8"/>
            <p:cNvSpPr/>
            <p:nvPr/>
          </p:nvSpPr>
          <p:spPr>
            <a:xfrm>
              <a:off x="3275856" y="4193976"/>
              <a:ext cx="720080"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0" name="Retângulo 9"/>
            <p:cNvSpPr/>
            <p:nvPr/>
          </p:nvSpPr>
          <p:spPr>
            <a:xfrm>
              <a:off x="3428256" y="3640647"/>
              <a:ext cx="720080"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p:cNvSpPr/>
            <p:nvPr/>
          </p:nvSpPr>
          <p:spPr>
            <a:xfrm>
              <a:off x="1691680" y="4283223"/>
              <a:ext cx="610234" cy="41003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12" name="Conector de seta reta 11"/>
            <p:cNvCxnSpPr/>
            <p:nvPr/>
          </p:nvCxnSpPr>
          <p:spPr>
            <a:xfrm flipV="1">
              <a:off x="1979712" y="3797507"/>
              <a:ext cx="0" cy="504056"/>
            </a:xfrm>
            <a:prstGeom prst="straightConnector1">
              <a:avLst/>
            </a:prstGeom>
            <a:ln w="952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a:off x="1979712" y="4301645"/>
              <a:ext cx="495672" cy="0"/>
            </a:xfrm>
            <a:prstGeom prst="straightConnector1">
              <a:avLst/>
            </a:prstGeom>
            <a:ln w="952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9" name="CaixaDeTexto 8"/>
                <p:cNvSpPr txBox="1"/>
                <p:nvPr/>
              </p:nvSpPr>
              <p:spPr>
                <a:xfrm>
                  <a:off x="2383171" y="4249411"/>
                  <a:ext cx="464165"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b="0" i="1" smtClean="0">
                            <a:latin typeface="Cambria Math"/>
                          </a:rPr>
                          <m:t>𝑥</m:t>
                        </m:r>
                        <m:r>
                          <a:rPr lang="pt-BR" sz="1200" b="0" i="1" smtClean="0">
                            <a:latin typeface="Cambria Math"/>
                          </a:rPr>
                          <m:t>, </m:t>
                        </m:r>
                        <m:r>
                          <a:rPr lang="pt-BR" sz="1200" b="0" i="1" smtClean="0">
                            <a:latin typeface="Cambria Math"/>
                          </a:rPr>
                          <m:t>𝑢</m:t>
                        </m:r>
                      </m:oMath>
                    </m:oMathPara>
                  </a14:m>
                  <a:endParaRPr lang="pt-BR" sz="1200" dirty="0"/>
                </a:p>
              </p:txBody>
            </p:sp>
          </mc:Choice>
          <mc:Fallback>
            <p:sp>
              <p:nvSpPr>
                <p:cNvPr id="14" name="CaixaDeTexto 13"/>
                <p:cNvSpPr txBox="1">
                  <a:spLocks noRot="1" noChangeAspect="1" noMove="1" noResize="1" noEditPoints="1" noAdjustHandles="1" noChangeArrowheads="1" noChangeShapeType="1" noTextEdit="1"/>
                </p:cNvSpPr>
                <p:nvPr/>
              </p:nvSpPr>
              <p:spPr>
                <a:xfrm>
                  <a:off x="2383171" y="4249411"/>
                  <a:ext cx="464165" cy="276999"/>
                </a:xfrm>
                <a:prstGeom prst="rect">
                  <a:avLst/>
                </a:prstGeom>
                <a:blipFill rotWithShape="1">
                  <a:blip r:embed="rId4"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1" name="CaixaDeTexto 10"/>
                <p:cNvSpPr txBox="1"/>
                <p:nvPr/>
              </p:nvSpPr>
              <p:spPr>
                <a:xfrm>
                  <a:off x="1691680" y="3549076"/>
                  <a:ext cx="462691"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b="0" i="1" smtClean="0">
                            <a:latin typeface="Cambria Math"/>
                          </a:rPr>
                          <m:t>𝑦</m:t>
                        </m:r>
                        <m:r>
                          <a:rPr lang="pt-BR" sz="1200" b="0" i="1" smtClean="0">
                            <a:latin typeface="Cambria Math"/>
                          </a:rPr>
                          <m:t>, </m:t>
                        </m:r>
                        <m:r>
                          <a:rPr lang="pt-BR" sz="1200" b="0" i="1" smtClean="0">
                            <a:latin typeface="Cambria Math"/>
                          </a:rPr>
                          <m:t>𝑣</m:t>
                        </m:r>
                      </m:oMath>
                    </m:oMathPara>
                  </a14:m>
                  <a:endParaRPr lang="pt-BR" sz="1200" dirty="0"/>
                </a:p>
              </p:txBody>
            </p:sp>
          </mc:Choice>
          <mc:Fallback>
            <p:sp>
              <p:nvSpPr>
                <p:cNvPr id="15" name="CaixaDeTexto 14"/>
                <p:cNvSpPr txBox="1">
                  <a:spLocks noRot="1" noChangeAspect="1" noMove="1" noResize="1" noEditPoints="1" noAdjustHandles="1" noChangeArrowheads="1" noChangeShapeType="1" noTextEdit="1"/>
                </p:cNvSpPr>
                <p:nvPr/>
              </p:nvSpPr>
              <p:spPr>
                <a:xfrm>
                  <a:off x="1691680" y="3549076"/>
                  <a:ext cx="462691" cy="276999"/>
                </a:xfrm>
                <a:prstGeom prst="rect">
                  <a:avLst/>
                </a:prstGeom>
                <a:blipFill rotWithShape="1">
                  <a:blip r:embed="rId5"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2" name="CaixaDeTexto 11"/>
                <p:cNvSpPr txBox="1"/>
                <p:nvPr/>
              </p:nvSpPr>
              <p:spPr>
                <a:xfrm>
                  <a:off x="1883850" y="4400077"/>
                  <a:ext cx="426719"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pt-BR" sz="1200" b="0" i="1" smtClean="0">
                                <a:latin typeface="Cambria Math" panose="02040503050406030204" pitchFamily="18" charset="0"/>
                              </a:rPr>
                            </m:ctrlPr>
                          </m:sSubPr>
                          <m:e>
                            <m:r>
                              <a:rPr lang="pt-BR" sz="1200" b="0" i="1" smtClean="0">
                                <a:latin typeface="Cambria Math"/>
                              </a:rPr>
                              <m:t>𝑢</m:t>
                            </m:r>
                          </m:e>
                          <m:sub>
                            <m:r>
                              <a:rPr lang="pt-BR" sz="1200" b="0" i="1" smtClean="0">
                                <a:latin typeface="Cambria Math"/>
                                <a:ea typeface="Cambria Math"/>
                              </a:rPr>
                              <m:t>∞</m:t>
                            </m:r>
                          </m:sub>
                        </m:sSub>
                      </m:oMath>
                    </m:oMathPara>
                  </a14:m>
                  <a:endParaRPr lang="pt-BR" sz="1200" dirty="0"/>
                </a:p>
              </p:txBody>
            </p:sp>
          </mc:Choice>
          <mc:Fallback>
            <p:sp>
              <p:nvSpPr>
                <p:cNvPr id="16" name="CaixaDeTexto 15"/>
                <p:cNvSpPr txBox="1">
                  <a:spLocks noRot="1" noChangeAspect="1" noMove="1" noResize="1" noEditPoints="1" noAdjustHandles="1" noChangeArrowheads="1" noChangeShapeType="1" noTextEdit="1"/>
                </p:cNvSpPr>
                <p:nvPr/>
              </p:nvSpPr>
              <p:spPr>
                <a:xfrm>
                  <a:off x="1883850" y="4400077"/>
                  <a:ext cx="426719" cy="276999"/>
                </a:xfrm>
                <a:prstGeom prst="rect">
                  <a:avLst/>
                </a:prstGeom>
                <a:blipFill rotWithShape="1">
                  <a:blip r:embed="rId6"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3" name="CaixaDeTexto 12"/>
                <p:cNvSpPr txBox="1"/>
                <p:nvPr/>
              </p:nvSpPr>
              <p:spPr>
                <a:xfrm>
                  <a:off x="3425201" y="4448145"/>
                  <a:ext cx="426719"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pt-BR" sz="1200" b="0" i="1" smtClean="0">
                                <a:latin typeface="Cambria Math" panose="02040503050406030204" pitchFamily="18" charset="0"/>
                              </a:rPr>
                            </m:ctrlPr>
                          </m:sSubPr>
                          <m:e>
                            <m:r>
                              <a:rPr lang="pt-BR" sz="1200" b="0" i="1" smtClean="0">
                                <a:latin typeface="Cambria Math"/>
                              </a:rPr>
                              <m:t>𝑢</m:t>
                            </m:r>
                          </m:e>
                          <m:sub>
                            <m:r>
                              <a:rPr lang="pt-BR" sz="1200" b="0" i="1" smtClean="0">
                                <a:latin typeface="Cambria Math"/>
                                <a:ea typeface="Cambria Math"/>
                              </a:rPr>
                              <m:t>∞</m:t>
                            </m:r>
                          </m:sub>
                        </m:sSub>
                      </m:oMath>
                    </m:oMathPara>
                  </a14:m>
                  <a:endParaRPr lang="pt-BR" sz="1200" dirty="0"/>
                </a:p>
              </p:txBody>
            </p:sp>
          </mc:Choice>
          <mc:Fallback>
            <p:sp>
              <p:nvSpPr>
                <p:cNvPr id="17" name="CaixaDeTexto 16"/>
                <p:cNvSpPr txBox="1">
                  <a:spLocks noRot="1" noChangeAspect="1" noMove="1" noResize="1" noEditPoints="1" noAdjustHandles="1" noChangeArrowheads="1" noChangeShapeType="1" noTextEdit="1"/>
                </p:cNvSpPr>
                <p:nvPr/>
              </p:nvSpPr>
              <p:spPr>
                <a:xfrm>
                  <a:off x="3425201" y="4448145"/>
                  <a:ext cx="426719" cy="276999"/>
                </a:xfrm>
                <a:prstGeom prst="rect">
                  <a:avLst/>
                </a:prstGeom>
                <a:blipFill rotWithShape="1">
                  <a:blip r:embed="rId6"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4" name="CaixaDeTexto 13"/>
                <p:cNvSpPr txBox="1"/>
                <p:nvPr/>
              </p:nvSpPr>
              <p:spPr>
                <a:xfrm>
                  <a:off x="5297409" y="3728065"/>
                  <a:ext cx="426719"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pt-BR" sz="1200" b="0" i="1" smtClean="0">
                                <a:latin typeface="Cambria Math" panose="02040503050406030204" pitchFamily="18" charset="0"/>
                              </a:rPr>
                            </m:ctrlPr>
                          </m:sSubPr>
                          <m:e>
                            <m:r>
                              <a:rPr lang="pt-BR" sz="1200" b="0" i="1" smtClean="0">
                                <a:latin typeface="Cambria Math"/>
                              </a:rPr>
                              <m:t>𝑢</m:t>
                            </m:r>
                          </m:e>
                          <m:sub>
                            <m:r>
                              <a:rPr lang="pt-BR" sz="1200" b="0" i="1" smtClean="0">
                                <a:latin typeface="Cambria Math"/>
                                <a:ea typeface="Cambria Math"/>
                              </a:rPr>
                              <m:t>∞</m:t>
                            </m:r>
                          </m:sub>
                        </m:sSub>
                      </m:oMath>
                    </m:oMathPara>
                  </a14:m>
                  <a:endParaRPr lang="pt-BR" sz="1200" dirty="0"/>
                </a:p>
              </p:txBody>
            </p:sp>
          </mc:Choice>
          <mc:Fallback>
            <p:sp>
              <p:nvSpPr>
                <p:cNvPr id="18" name="CaixaDeTexto 17"/>
                <p:cNvSpPr txBox="1">
                  <a:spLocks noRot="1" noChangeAspect="1" noMove="1" noResize="1" noEditPoints="1" noAdjustHandles="1" noChangeArrowheads="1" noChangeShapeType="1" noTextEdit="1"/>
                </p:cNvSpPr>
                <p:nvPr/>
              </p:nvSpPr>
              <p:spPr>
                <a:xfrm>
                  <a:off x="5297409" y="3728065"/>
                  <a:ext cx="426719" cy="276999"/>
                </a:xfrm>
                <a:prstGeom prst="rect">
                  <a:avLst/>
                </a:prstGeom>
                <a:blipFill rotWithShape="1">
                  <a:blip r:embed="rId6" cstate="print"/>
                  <a:stretch>
                    <a:fillRect/>
                  </a:stretch>
                </a:blipFill>
              </p:spPr>
              <p:txBody>
                <a:bodyPr/>
                <a:lstStyle/>
                <a:p>
                  <a:r>
                    <a:rPr lang="pt-BR">
                      <a:noFill/>
                    </a:rPr>
                    <a:t> </a:t>
                  </a:r>
                </a:p>
              </p:txBody>
            </p:sp>
          </mc:Fallback>
        </mc:AlternateContent>
        <p:cxnSp>
          <p:nvCxnSpPr>
            <p:cNvPr id="19" name="Conector de seta reta 18"/>
            <p:cNvCxnSpPr/>
            <p:nvPr/>
          </p:nvCxnSpPr>
          <p:spPr>
            <a:xfrm flipV="1">
              <a:off x="3347864" y="3654316"/>
              <a:ext cx="0" cy="215200"/>
            </a:xfrm>
            <a:prstGeom prst="straightConnector1">
              <a:avLst/>
            </a:prstGeom>
            <a:ln w="952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p:nvPr/>
          </p:nvCxnSpPr>
          <p:spPr>
            <a:xfrm>
              <a:off x="3347864" y="3869597"/>
              <a:ext cx="546881" cy="0"/>
            </a:xfrm>
            <a:prstGeom prst="straightConnector1">
              <a:avLst/>
            </a:prstGeom>
            <a:ln w="952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18" name="CaixaDeTexto 17"/>
                <p:cNvSpPr txBox="1"/>
                <p:nvPr/>
              </p:nvSpPr>
              <p:spPr>
                <a:xfrm>
                  <a:off x="3120910" y="3472691"/>
                  <a:ext cx="317138"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b="0" i="1" smtClean="0">
                            <a:latin typeface="Cambria Math"/>
                          </a:rPr>
                          <m:t>𝑣</m:t>
                        </m:r>
                      </m:oMath>
                    </m:oMathPara>
                  </a14:m>
                  <a:endParaRPr lang="pt-BR" sz="1200" dirty="0"/>
                </a:p>
              </p:txBody>
            </p:sp>
          </mc:Choice>
          <mc:Fallback>
            <p:sp>
              <p:nvSpPr>
                <p:cNvPr id="21" name="CaixaDeTexto 20"/>
                <p:cNvSpPr txBox="1">
                  <a:spLocks noRot="1" noChangeAspect="1" noMove="1" noResize="1" noEditPoints="1" noAdjustHandles="1" noChangeArrowheads="1" noChangeShapeType="1" noTextEdit="1"/>
                </p:cNvSpPr>
                <p:nvPr/>
              </p:nvSpPr>
              <p:spPr>
                <a:xfrm>
                  <a:off x="3120910" y="3472691"/>
                  <a:ext cx="317138" cy="276999"/>
                </a:xfrm>
                <a:prstGeom prst="rect">
                  <a:avLst/>
                </a:prstGeom>
                <a:blipFill rotWithShape="1">
                  <a:blip r:embed="rId7" cstate="print"/>
                  <a:stretch>
                    <a:fillRect/>
                  </a:stretch>
                </a:blipFill>
              </p:spPr>
              <p:txBody>
                <a:bodyPr/>
                <a:lstStyle/>
                <a:p>
                  <a:r>
                    <a:rPr lang="pt-BR">
                      <a:noFill/>
                    </a:rPr>
                    <a:t> </a:t>
                  </a:r>
                </a:p>
              </p:txBody>
            </p:sp>
          </mc:Fallback>
        </mc:AlternateContent>
        <p:cxnSp>
          <p:nvCxnSpPr>
            <p:cNvPr id="22" name="Conector de seta reta 21"/>
            <p:cNvCxnSpPr/>
            <p:nvPr/>
          </p:nvCxnSpPr>
          <p:spPr>
            <a:xfrm flipV="1">
              <a:off x="3347864" y="3717032"/>
              <a:ext cx="495672" cy="152565"/>
            </a:xfrm>
            <a:prstGeom prst="straightConnector1">
              <a:avLst/>
            </a:prstGeom>
            <a:ln w="952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Conector de seta reta 22"/>
            <p:cNvCxnSpPr/>
            <p:nvPr/>
          </p:nvCxnSpPr>
          <p:spPr>
            <a:xfrm>
              <a:off x="2369488" y="5517297"/>
              <a:ext cx="495672" cy="0"/>
            </a:xfrm>
            <a:prstGeom prst="straightConnector1">
              <a:avLst/>
            </a:prstGeom>
            <a:ln w="952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30" name="CaixaDeTexto 29"/>
                <p:cNvSpPr txBox="1"/>
                <p:nvPr/>
              </p:nvSpPr>
              <p:spPr>
                <a:xfrm>
                  <a:off x="2795851" y="5340120"/>
                  <a:ext cx="314381"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b="0" i="1" smtClean="0">
                            <a:latin typeface="Cambria Math"/>
                          </a:rPr>
                          <m:t>𝑥</m:t>
                        </m:r>
                      </m:oMath>
                    </m:oMathPara>
                  </a14:m>
                  <a:endParaRPr lang="pt-BR" sz="1200" dirty="0"/>
                </a:p>
              </p:txBody>
            </p:sp>
          </mc:Choice>
          <mc:Fallback>
            <p:sp>
              <p:nvSpPr>
                <p:cNvPr id="24" name="CaixaDeTexto 23"/>
                <p:cNvSpPr txBox="1">
                  <a:spLocks noRot="1" noChangeAspect="1" noMove="1" noResize="1" noEditPoints="1" noAdjustHandles="1" noChangeArrowheads="1" noChangeShapeType="1" noTextEdit="1"/>
                </p:cNvSpPr>
                <p:nvPr/>
              </p:nvSpPr>
              <p:spPr>
                <a:xfrm>
                  <a:off x="2795851" y="5340120"/>
                  <a:ext cx="314381" cy="276999"/>
                </a:xfrm>
                <a:prstGeom prst="rect">
                  <a:avLst/>
                </a:prstGeom>
                <a:blipFill rotWithShape="1">
                  <a:blip r:embed="rId8" cstate="print"/>
                  <a:stretch>
                    <a:fillRect/>
                  </a:stretch>
                </a:blipFill>
              </p:spPr>
              <p:txBody>
                <a:bodyPr/>
                <a:lstStyle/>
                <a:p>
                  <a:r>
                    <a:rPr lang="pt-BR">
                      <a:noFill/>
                    </a:rPr>
                    <a:t> </a:t>
                  </a:r>
                </a:p>
              </p:txBody>
            </p:sp>
          </mc:Fallback>
        </mc:AlternateContent>
        <p:cxnSp>
          <p:nvCxnSpPr>
            <p:cNvPr id="25" name="Conector reto 24"/>
            <p:cNvCxnSpPr/>
            <p:nvPr/>
          </p:nvCxnSpPr>
          <p:spPr>
            <a:xfrm>
              <a:off x="2369488" y="5445224"/>
              <a:ext cx="0" cy="3600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Conector reto 25"/>
            <p:cNvCxnSpPr/>
            <p:nvPr/>
          </p:nvCxnSpPr>
          <p:spPr>
            <a:xfrm>
              <a:off x="3707904" y="5445224"/>
              <a:ext cx="0" cy="3600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a:off x="4211960" y="5445224"/>
              <a:ext cx="0" cy="360040"/>
            </a:xfrm>
            <a:prstGeom prst="line">
              <a:avLst/>
            </a:prstGeom>
            <a:ln w="95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8" name="Conector de seta reta 27"/>
            <p:cNvCxnSpPr/>
            <p:nvPr/>
          </p:nvCxnSpPr>
          <p:spPr>
            <a:xfrm>
              <a:off x="2369488" y="5733256"/>
              <a:ext cx="1338416" cy="0"/>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9" name="Conector de seta reta 28"/>
            <p:cNvCxnSpPr/>
            <p:nvPr/>
          </p:nvCxnSpPr>
          <p:spPr>
            <a:xfrm>
              <a:off x="3707904" y="5733256"/>
              <a:ext cx="504056" cy="0"/>
            </a:xfrm>
            <a:prstGeom prst="straightConnector1">
              <a:avLst/>
            </a:prstGeom>
            <a:ln w="9525">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30" name="Conector de seta reta 29"/>
            <p:cNvCxnSpPr/>
            <p:nvPr/>
          </p:nvCxnSpPr>
          <p:spPr>
            <a:xfrm flipH="1">
              <a:off x="4211960" y="5733256"/>
              <a:ext cx="1512168" cy="0"/>
            </a:xfrm>
            <a:prstGeom prst="straightConnector1">
              <a:avLst/>
            </a:prstGeom>
            <a:ln w="952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31" name="CaixaDeTexto 30"/>
            <p:cNvSpPr txBox="1"/>
            <p:nvPr/>
          </p:nvSpPr>
          <p:spPr>
            <a:xfrm>
              <a:off x="5814758" y="4344199"/>
              <a:ext cx="602454" cy="329761"/>
            </a:xfrm>
            <a:prstGeom prst="rect">
              <a:avLst/>
            </a:prstGeom>
            <a:noFill/>
          </p:spPr>
          <p:txBody>
            <a:bodyPr wrap="none" rtlCol="0">
              <a:spAutoFit/>
            </a:bodyPr>
            <a:lstStyle/>
            <a:p>
              <a:r>
                <a:rPr lang="pt-BR" sz="1200" dirty="0" smtClean="0"/>
                <a:t>Região</a:t>
              </a:r>
            </a:p>
            <a:p>
              <a:r>
                <a:rPr lang="pt-BR" sz="1200" dirty="0" smtClean="0"/>
                <a:t>turbulenta</a:t>
              </a:r>
              <a:endParaRPr lang="pt-BR" sz="1200" dirty="0"/>
            </a:p>
          </p:txBody>
        </p:sp>
        <p:sp>
          <p:nvSpPr>
            <p:cNvPr id="32" name="CaixaDeTexto 31"/>
            <p:cNvSpPr txBox="1"/>
            <p:nvPr/>
          </p:nvSpPr>
          <p:spPr>
            <a:xfrm>
              <a:off x="3779912" y="3601666"/>
              <a:ext cx="912796" cy="197856"/>
            </a:xfrm>
            <a:prstGeom prst="rect">
              <a:avLst/>
            </a:prstGeom>
            <a:noFill/>
          </p:spPr>
          <p:txBody>
            <a:bodyPr wrap="none" rtlCol="0">
              <a:spAutoFit/>
            </a:bodyPr>
            <a:lstStyle/>
            <a:p>
              <a:r>
                <a:rPr lang="pt-BR" sz="1200" dirty="0" smtClean="0"/>
                <a:t>Linha de corrente</a:t>
              </a:r>
              <a:endParaRPr lang="pt-BR" sz="1200" dirty="0"/>
            </a:p>
          </p:txBody>
        </p:sp>
        <p:sp>
          <p:nvSpPr>
            <p:cNvPr id="33" name="CaixaDeTexto 32"/>
            <p:cNvSpPr txBox="1"/>
            <p:nvPr/>
          </p:nvSpPr>
          <p:spPr>
            <a:xfrm>
              <a:off x="5829555" y="4831060"/>
              <a:ext cx="765091" cy="329761"/>
            </a:xfrm>
            <a:prstGeom prst="rect">
              <a:avLst/>
            </a:prstGeom>
            <a:noFill/>
          </p:spPr>
          <p:txBody>
            <a:bodyPr wrap="none" rtlCol="0">
              <a:spAutoFit/>
            </a:bodyPr>
            <a:lstStyle/>
            <a:p>
              <a:r>
                <a:rPr lang="pt-BR" sz="1200" dirty="0" smtClean="0"/>
                <a:t>Camada</a:t>
              </a:r>
            </a:p>
            <a:p>
              <a:r>
                <a:rPr lang="pt-BR" sz="1200" dirty="0" smtClean="0"/>
                <a:t>amortecedora</a:t>
              </a:r>
              <a:endParaRPr lang="pt-BR" sz="1200" dirty="0"/>
            </a:p>
          </p:txBody>
        </p:sp>
        <p:sp>
          <p:nvSpPr>
            <p:cNvPr id="34" name="CaixaDeTexto 33"/>
            <p:cNvSpPr txBox="1"/>
            <p:nvPr/>
          </p:nvSpPr>
          <p:spPr>
            <a:xfrm>
              <a:off x="5829555" y="5128617"/>
              <a:ext cx="646239" cy="329761"/>
            </a:xfrm>
            <a:prstGeom prst="rect">
              <a:avLst/>
            </a:prstGeom>
            <a:noFill/>
          </p:spPr>
          <p:txBody>
            <a:bodyPr wrap="none" rtlCol="0">
              <a:spAutoFit/>
            </a:bodyPr>
            <a:lstStyle/>
            <a:p>
              <a:r>
                <a:rPr lang="pt-BR" sz="1200" dirty="0" smtClean="0"/>
                <a:t>Subcamada</a:t>
              </a:r>
            </a:p>
            <a:p>
              <a:r>
                <a:rPr lang="pt-BR" sz="1200" dirty="0" smtClean="0"/>
                <a:t>laminar</a:t>
              </a:r>
              <a:endParaRPr lang="pt-BR" sz="1200" dirty="0"/>
            </a:p>
          </p:txBody>
        </p:sp>
        <p:sp>
          <p:nvSpPr>
            <p:cNvPr id="35" name="Chave direita 34"/>
            <p:cNvSpPr/>
            <p:nvPr/>
          </p:nvSpPr>
          <p:spPr>
            <a:xfrm>
              <a:off x="5796137" y="4067547"/>
              <a:ext cx="72006" cy="891528"/>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6" name="Chave direita 35"/>
            <p:cNvSpPr/>
            <p:nvPr/>
          </p:nvSpPr>
          <p:spPr>
            <a:xfrm>
              <a:off x="5796136" y="4979139"/>
              <a:ext cx="72007" cy="15561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7" name="Chave direita 36"/>
            <p:cNvSpPr/>
            <p:nvPr/>
          </p:nvSpPr>
          <p:spPr>
            <a:xfrm>
              <a:off x="5796136" y="5162216"/>
              <a:ext cx="72007" cy="155612"/>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8" name="CaixaDeTexto 37"/>
            <p:cNvSpPr txBox="1"/>
            <p:nvPr/>
          </p:nvSpPr>
          <p:spPr>
            <a:xfrm>
              <a:off x="2771800" y="5520787"/>
              <a:ext cx="599844" cy="215444"/>
            </a:xfrm>
            <a:prstGeom prst="rect">
              <a:avLst/>
            </a:prstGeom>
            <a:noFill/>
          </p:spPr>
          <p:txBody>
            <a:bodyPr wrap="none" rtlCol="0">
              <a:spAutoFit/>
            </a:bodyPr>
            <a:lstStyle/>
            <a:p>
              <a:r>
                <a:rPr lang="pt-BR" sz="800" dirty="0" smtClean="0"/>
                <a:t>Laminar</a:t>
              </a:r>
              <a:endParaRPr lang="pt-BR" sz="800" dirty="0"/>
            </a:p>
          </p:txBody>
        </p:sp>
        <p:sp>
          <p:nvSpPr>
            <p:cNvPr id="39" name="CaixaDeTexto 38"/>
            <p:cNvSpPr txBox="1"/>
            <p:nvPr/>
          </p:nvSpPr>
          <p:spPr>
            <a:xfrm>
              <a:off x="3631225" y="5517719"/>
              <a:ext cx="652743" cy="215444"/>
            </a:xfrm>
            <a:prstGeom prst="rect">
              <a:avLst/>
            </a:prstGeom>
            <a:noFill/>
          </p:spPr>
          <p:txBody>
            <a:bodyPr wrap="none" rtlCol="0">
              <a:spAutoFit/>
            </a:bodyPr>
            <a:lstStyle/>
            <a:p>
              <a:r>
                <a:rPr lang="pt-BR" sz="800" dirty="0" smtClean="0"/>
                <a:t>Transição</a:t>
              </a:r>
              <a:endParaRPr lang="pt-BR" sz="800" dirty="0"/>
            </a:p>
          </p:txBody>
        </p:sp>
        <p:sp>
          <p:nvSpPr>
            <p:cNvPr id="40" name="CaixaDeTexto 39"/>
            <p:cNvSpPr txBox="1"/>
            <p:nvPr/>
          </p:nvSpPr>
          <p:spPr>
            <a:xfrm>
              <a:off x="4639337" y="5512855"/>
              <a:ext cx="724878" cy="215444"/>
            </a:xfrm>
            <a:prstGeom prst="rect">
              <a:avLst/>
            </a:prstGeom>
            <a:noFill/>
          </p:spPr>
          <p:txBody>
            <a:bodyPr wrap="none" rtlCol="0">
              <a:spAutoFit/>
            </a:bodyPr>
            <a:lstStyle/>
            <a:p>
              <a:r>
                <a:rPr lang="pt-BR" sz="800" dirty="0" smtClean="0"/>
                <a:t>Turbulenta</a:t>
              </a:r>
              <a:endParaRPr lang="pt-BR" sz="800" dirty="0"/>
            </a:p>
          </p:txBody>
        </p:sp>
        <mc:AlternateContent xmlns:mc="http://schemas.openxmlformats.org/markup-compatibility/2006">
          <mc:Choice xmlns="" xmlns:a14="http://schemas.microsoft.com/office/drawing/2010/main" Requires="a14">
            <p:sp>
              <p:nvSpPr>
                <p:cNvPr id="67" name="CaixaDeTexto 66"/>
                <p:cNvSpPr txBox="1"/>
                <p:nvPr/>
              </p:nvSpPr>
              <p:spPr>
                <a:xfrm>
                  <a:off x="3822814" y="3699490"/>
                  <a:ext cx="317138" cy="2769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200" b="0" i="1" smtClean="0">
                            <a:latin typeface="Cambria Math"/>
                          </a:rPr>
                          <m:t>𝑢</m:t>
                        </m:r>
                      </m:oMath>
                    </m:oMathPara>
                  </a14:m>
                  <a:endParaRPr lang="pt-BR" sz="1200" dirty="0"/>
                </a:p>
              </p:txBody>
            </p:sp>
          </mc:Choice>
          <mc:Fallback>
            <p:sp>
              <p:nvSpPr>
                <p:cNvPr id="41" name="CaixaDeTexto 40"/>
                <p:cNvSpPr txBox="1">
                  <a:spLocks noRot="1" noChangeAspect="1" noMove="1" noResize="1" noEditPoints="1" noAdjustHandles="1" noChangeArrowheads="1" noChangeShapeType="1" noTextEdit="1"/>
                </p:cNvSpPr>
                <p:nvPr/>
              </p:nvSpPr>
              <p:spPr>
                <a:xfrm>
                  <a:off x="3822814" y="3699490"/>
                  <a:ext cx="317138" cy="276999"/>
                </a:xfrm>
                <a:prstGeom prst="rect">
                  <a:avLst/>
                </a:prstGeom>
                <a:blipFill rotWithShape="1">
                  <a:blip r:embed="rId9" cstate="print"/>
                  <a:stretch>
                    <a:fillRect/>
                  </a:stretch>
                </a:blipFill>
              </p:spPr>
              <p:txBody>
                <a:bodyPr/>
                <a:lstStyle/>
                <a:p>
                  <a:r>
                    <a:rPr lang="pt-BR">
                      <a:noFill/>
                    </a:rPr>
                    <a:t> </a:t>
                  </a:r>
                </a:p>
              </p:txBody>
            </p:sp>
          </mc:Fallback>
        </mc:AlternateContent>
      </p:gr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a:t>
            </a:r>
            <a:r>
              <a:rPr lang="pt-BR" smtClean="0"/>
              <a:t>e turbulentos</a:t>
            </a:r>
            <a:endParaRPr lang="pt-BR"/>
          </a:p>
        </p:txBody>
      </p:sp>
      <p:sp>
        <p:nvSpPr>
          <p:cNvPr id="3" name="Espaço Reservado para Conteúdo 2"/>
          <p:cNvSpPr>
            <a:spLocks noGrp="1"/>
          </p:cNvSpPr>
          <p:nvPr>
            <p:ph idx="1"/>
          </p:nvPr>
        </p:nvSpPr>
        <p:spPr/>
        <p:txBody>
          <a:bodyPr/>
          <a:lstStyle/>
          <a:p>
            <a:r>
              <a:rPr lang="pt-BR" dirty="0" smtClean="0"/>
              <a:t>No caso da camada-limite turbulenta, há três regiões distintas que podem ser delineadas:</a:t>
            </a:r>
          </a:p>
          <a:p>
            <a:pPr lvl="1"/>
            <a:r>
              <a:rPr lang="pt-BR" dirty="0" smtClean="0"/>
              <a:t>Uma subcamada viscosa, na qual o transporte de propriedades é dominado pela difusão e o perfil de velocidades é aproximadamente linear.</a:t>
            </a:r>
          </a:p>
          <a:p>
            <a:pPr lvl="1"/>
            <a:r>
              <a:rPr lang="pt-BR" dirty="0" smtClean="0"/>
              <a:t>Uma camada de amortecimento, na qual a difusão e a mistura turbulenta são comparáveis.</a:t>
            </a:r>
          </a:p>
          <a:p>
            <a:pPr lvl="1"/>
            <a:r>
              <a:rPr lang="pt-BR" dirty="0" smtClean="0"/>
              <a:t>Uma zona turbulenta, na qual o transporte é dominado pela mistura turbulenta.</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27</a:t>
            </a:fld>
            <a:endParaRPr lang="pt-B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a:t>
            </a:r>
            <a:r>
              <a:rPr lang="pt-BR" smtClean="0"/>
              <a:t>e turbulentos</a:t>
            </a:r>
            <a:endParaRPr lang="pt-BR"/>
          </a:p>
        </p:txBody>
      </p:sp>
      <p:sp>
        <p:nvSpPr>
          <p:cNvPr id="3" name="Espaço Reservado para Conteúdo 2"/>
          <p:cNvSpPr>
            <a:spLocks noGrp="1"/>
          </p:cNvSpPr>
          <p:nvPr>
            <p:ph idx="1"/>
          </p:nvPr>
        </p:nvSpPr>
        <p:spPr/>
        <p:txBody>
          <a:bodyPr/>
          <a:lstStyle/>
          <a:p>
            <a:r>
              <a:rPr lang="pt-BR" dirty="0" smtClean="0"/>
              <a:t>O perfil de velocidades turbulento na camada-limite é relativamente mais plano devido à mistura que ocorre no interior da camada de amortecimento e da região turbulenta, dando lugar a grandes gradientes de velocidade na subcamada viscosa. Assim, as tensões cisalhantes são maiores em camadas-limite turbulentas que em laminares. </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28</a:t>
            </a:fld>
            <a:endParaRPr lang="pt-B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a:t>
            </a:r>
            <a:r>
              <a:rPr lang="pt-BR" smtClean="0"/>
              <a:t>e turbulentos</a:t>
            </a:r>
            <a:endParaRPr lang="pt-BR"/>
          </a:p>
        </p:txBody>
      </p:sp>
      <p:sp>
        <p:nvSpPr>
          <p:cNvPr id="3" name="Espaço Reservado para Conteúdo 2"/>
          <p:cNvSpPr>
            <a:spLocks noGrp="1"/>
          </p:cNvSpPr>
          <p:nvPr>
            <p:ph idx="1"/>
          </p:nvPr>
        </p:nvSpPr>
        <p:spPr>
          <a:xfrm>
            <a:off x="457200" y="1600200"/>
            <a:ext cx="8229600" cy="5114948"/>
          </a:xfrm>
        </p:spPr>
        <p:txBody>
          <a:bodyPr>
            <a:normAutofit/>
          </a:bodyPr>
          <a:lstStyle/>
          <a:p>
            <a:r>
              <a:rPr lang="pt-BR" dirty="0" smtClean="0"/>
              <a:t>A transição entre escoamentos laminares e turbulentos ocorre devido a mecanismos de gatilho, que compreendem a geometria e a rugosidade da superfície e o nível de perturbação do escoamento, entre outros fatores.</a:t>
            </a:r>
          </a:p>
          <a:p>
            <a:r>
              <a:rPr lang="pt-BR" dirty="0" smtClean="0"/>
              <a:t>Para a caracterização do regime de escoamento, utiliza-se um agrupamento adimensional de parâmetros chamado número de Reynolds.</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29</a:t>
            </a:fld>
            <a:endParaRPr lang="pt-B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Coeficientes convectivos local e médio</a:t>
            </a:r>
            <a:endParaRPr lang="pt-BR" dirty="0"/>
          </a:p>
        </p:txBody>
      </p:sp>
      <p:sp>
        <p:nvSpPr>
          <p:cNvPr id="3" name="Espaço Reservado para Conteúdo 2"/>
          <p:cNvSpPr>
            <a:spLocks noGrp="1"/>
          </p:cNvSpPr>
          <p:nvPr>
            <p:ph idx="1"/>
          </p:nvPr>
        </p:nvSpPr>
        <p:spPr/>
        <p:txBody>
          <a:bodyPr/>
          <a:lstStyle/>
          <a:p>
            <a:r>
              <a:rPr lang="pt-BR" dirty="0" smtClean="0"/>
              <a:t>Considerando-se um fluido em escoamento, com velocidade  e temperatura </a:t>
            </a:r>
            <a:r>
              <a:rPr lang="pt-BR" i="1" dirty="0" smtClean="0"/>
              <a:t>T</a:t>
            </a:r>
            <a:r>
              <a:rPr lang="pt-BR" baseline="-25000" dirty="0" smtClean="0"/>
              <a:t>∞</a:t>
            </a:r>
            <a:r>
              <a:rPr lang="pt-BR" dirty="0" smtClean="0"/>
              <a:t> sobre superfícies isotérmicas (mantidas a uma temperatura </a:t>
            </a:r>
            <a:r>
              <a:rPr lang="pt-BR" i="1" dirty="0" err="1" smtClean="0"/>
              <a:t>T</a:t>
            </a:r>
            <a:r>
              <a:rPr lang="pt-BR" i="1" baseline="-25000" dirty="0" err="1" smtClean="0"/>
              <a:t>s</a:t>
            </a:r>
            <a:r>
              <a:rPr lang="pt-BR" dirty="0" smtClean="0"/>
              <a:t>, diferente de </a:t>
            </a:r>
            <a:r>
              <a:rPr lang="pt-BR" i="1" dirty="0" smtClean="0"/>
              <a:t>T</a:t>
            </a:r>
            <a:r>
              <a:rPr lang="pt-BR" baseline="-25000" dirty="0" smtClean="0"/>
              <a:t>∞</a:t>
            </a:r>
            <a:r>
              <a:rPr lang="pt-BR" dirty="0" smtClean="0"/>
              <a:t>) .</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a:t>
            </a:fld>
            <a:endParaRPr lang="pt-BR"/>
          </a:p>
        </p:txBody>
      </p:sp>
      <p:grpSp>
        <p:nvGrpSpPr>
          <p:cNvPr id="5" name="Grupo 4"/>
          <p:cNvGrpSpPr/>
          <p:nvPr/>
        </p:nvGrpSpPr>
        <p:grpSpPr>
          <a:xfrm>
            <a:off x="329955" y="4002463"/>
            <a:ext cx="4170607" cy="1283925"/>
            <a:chOff x="3920930" y="2923525"/>
            <a:chExt cx="4170607" cy="1283925"/>
          </a:xfrm>
        </p:grpSpPr>
        <p:pic>
          <p:nvPicPr>
            <p:cNvPr id="6" name="Picture 5"/>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34861" t="43111" r="12917" b="43112"/>
            <a:stretch/>
          </p:blipFill>
          <p:spPr bwMode="auto">
            <a:xfrm rot="190920">
              <a:off x="5567618" y="3462865"/>
              <a:ext cx="2523919" cy="389139"/>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grpSp>
          <p:nvGrpSpPr>
            <p:cNvPr id="7" name="Grupo 13"/>
            <p:cNvGrpSpPr/>
            <p:nvPr/>
          </p:nvGrpSpPr>
          <p:grpSpPr>
            <a:xfrm>
              <a:off x="4551349" y="3209528"/>
              <a:ext cx="720080" cy="914400"/>
              <a:chOff x="2699792" y="4488566"/>
              <a:chExt cx="720080" cy="914400"/>
            </a:xfrm>
          </p:grpSpPr>
          <p:cxnSp>
            <p:nvCxnSpPr>
              <p:cNvPr id="17" name="Conector de seta reta 16"/>
              <p:cNvCxnSpPr/>
              <p:nvPr/>
            </p:nvCxnSpPr>
            <p:spPr>
              <a:xfrm>
                <a:off x="2699792" y="44885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8" name="Conector de seta reta 17"/>
              <p:cNvCxnSpPr/>
              <p:nvPr/>
            </p:nvCxnSpPr>
            <p:spPr>
              <a:xfrm>
                <a:off x="2699792" y="46409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Conector de seta reta 18"/>
              <p:cNvCxnSpPr/>
              <p:nvPr/>
            </p:nvCxnSpPr>
            <p:spPr>
              <a:xfrm>
                <a:off x="2699792" y="47933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p:nvPr/>
            </p:nvCxnSpPr>
            <p:spPr>
              <a:xfrm>
                <a:off x="2699792" y="49457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Conector de seta reta 20"/>
              <p:cNvCxnSpPr/>
              <p:nvPr/>
            </p:nvCxnSpPr>
            <p:spPr>
              <a:xfrm>
                <a:off x="2699792" y="50981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2" name="Conector de seta reta 21"/>
              <p:cNvCxnSpPr/>
              <p:nvPr/>
            </p:nvCxnSpPr>
            <p:spPr>
              <a:xfrm>
                <a:off x="2699792" y="52505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Conector de seta reta 22"/>
              <p:cNvCxnSpPr/>
              <p:nvPr/>
            </p:nvCxnSpPr>
            <p:spPr>
              <a:xfrm>
                <a:off x="2699792" y="54029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 xmlns:a14="http://schemas.microsoft.com/office/drawing/2010/main" Requires="a14">
            <p:sp>
              <p:nvSpPr>
                <p:cNvPr id="15" name="Retângulo 14"/>
                <p:cNvSpPr/>
                <p:nvPr/>
              </p:nvSpPr>
              <p:spPr>
                <a:xfrm>
                  <a:off x="3920930" y="3171889"/>
                  <a:ext cx="631198" cy="33393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acc>
                          <m:accPr>
                            <m:chr m:val="⃗"/>
                            <m:ctrlPr>
                              <a:rPr lang="pt-BR" sz="1400" i="1" smtClean="0">
                                <a:latin typeface="Cambria Math" panose="02040503050406030204" pitchFamily="18" charset="0"/>
                              </a:rPr>
                            </m:ctrlPr>
                          </m:accPr>
                          <m:e>
                            <m:r>
                              <a:rPr lang="pt-BR" sz="1400" i="1">
                                <a:latin typeface="Cambria Math"/>
                              </a:rPr>
                              <m:t>𝑉</m:t>
                            </m:r>
                          </m:e>
                        </m:acc>
                        <m:r>
                          <a:rPr lang="pt-BR" sz="1400" b="0" i="1" smtClean="0">
                            <a:latin typeface="Cambria Math"/>
                          </a:rPr>
                          <m:t>,</m:t>
                        </m:r>
                        <m:sSub>
                          <m:sSubPr>
                            <m:ctrlPr>
                              <a:rPr lang="pt-BR" sz="1400" i="1">
                                <a:latin typeface="Cambria Math" panose="02040503050406030204" pitchFamily="18" charset="0"/>
                              </a:rPr>
                            </m:ctrlPr>
                          </m:sSubPr>
                          <m:e>
                            <m:r>
                              <a:rPr lang="pt-BR" sz="1400" i="1">
                                <a:latin typeface="Cambria Math"/>
                              </a:rPr>
                              <m:t>𝑇</m:t>
                            </m:r>
                          </m:e>
                          <m:sub>
                            <m:r>
                              <a:rPr lang="pt-BR" sz="1400" i="1">
                                <a:latin typeface="Cambria Math"/>
                                <a:ea typeface="Cambria Math"/>
                              </a:rPr>
                              <m:t>∞</m:t>
                            </m:r>
                          </m:sub>
                        </m:sSub>
                      </m:oMath>
                    </m:oMathPara>
                  </a14:m>
                  <a:endParaRPr lang="pt-BR" sz="1400" dirty="0"/>
                </a:p>
              </p:txBody>
            </p:sp>
          </mc:Choice>
          <mc:Fallback>
            <p:sp>
              <p:nvSpPr>
                <p:cNvPr id="8" name="Retângulo 7"/>
                <p:cNvSpPr>
                  <a:spLocks noRot="1" noChangeAspect="1" noMove="1" noResize="1" noEditPoints="1" noAdjustHandles="1" noChangeArrowheads="1" noChangeShapeType="1" noTextEdit="1"/>
                </p:cNvSpPr>
                <p:nvPr/>
              </p:nvSpPr>
              <p:spPr>
                <a:xfrm>
                  <a:off x="3920930" y="3171889"/>
                  <a:ext cx="631198" cy="333938"/>
                </a:xfrm>
                <a:prstGeom prst="rect">
                  <a:avLst/>
                </a:prstGeom>
                <a:blipFill rotWithShape="1">
                  <a:blip r:embed="rId4" cstate="print"/>
                  <a:stretch>
                    <a:fillRect/>
                  </a:stretch>
                </a:blipFill>
              </p:spPr>
              <p:txBody>
                <a:bodyPr/>
                <a:lstStyle/>
                <a:p>
                  <a:r>
                    <a:rPr lang="pt-BR">
                      <a:noFill/>
                    </a:rPr>
                    <a:t> </a:t>
                  </a:r>
                </a:p>
              </p:txBody>
            </p:sp>
          </mc:Fallback>
        </mc:AlternateContent>
        <p:cxnSp>
          <p:nvCxnSpPr>
            <p:cNvPr id="9" name="Conector reto 8"/>
            <p:cNvCxnSpPr/>
            <p:nvPr/>
          </p:nvCxnSpPr>
          <p:spPr>
            <a:xfrm flipH="1">
              <a:off x="6639581" y="3426772"/>
              <a:ext cx="72008"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Conector reto 9"/>
            <p:cNvCxnSpPr/>
            <p:nvPr/>
          </p:nvCxnSpPr>
          <p:spPr>
            <a:xfrm flipH="1">
              <a:off x="6855605" y="3447326"/>
              <a:ext cx="72008" cy="144016"/>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29" name="CaixaDeTexto 28"/>
                <p:cNvSpPr txBox="1"/>
                <p:nvPr/>
              </p:nvSpPr>
              <p:spPr>
                <a:xfrm>
                  <a:off x="7193594" y="3159294"/>
                  <a:ext cx="45409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rPr>
                          <m:t>𝑑𝐴</m:t>
                        </m:r>
                      </m:oMath>
                    </m:oMathPara>
                  </a14:m>
                  <a:endParaRPr lang="pt-BR" sz="1400" dirty="0"/>
                </a:p>
              </p:txBody>
            </p:sp>
          </mc:Choice>
          <mc:Fallback>
            <p:sp>
              <p:nvSpPr>
                <p:cNvPr id="11" name="CaixaDeTexto 10"/>
                <p:cNvSpPr txBox="1">
                  <a:spLocks noRot="1" noChangeAspect="1" noMove="1" noResize="1" noEditPoints="1" noAdjustHandles="1" noChangeArrowheads="1" noChangeShapeType="1" noTextEdit="1"/>
                </p:cNvSpPr>
                <p:nvPr/>
              </p:nvSpPr>
              <p:spPr>
                <a:xfrm>
                  <a:off x="7193594" y="3159294"/>
                  <a:ext cx="454099" cy="307777"/>
                </a:xfrm>
                <a:prstGeom prst="rect">
                  <a:avLst/>
                </a:prstGeom>
                <a:blipFill rotWithShape="1">
                  <a:blip r:embed="rId5" cstate="print"/>
                  <a:stretch>
                    <a:fillRect/>
                  </a:stretch>
                </a:blipFill>
              </p:spPr>
              <p:txBody>
                <a:bodyPr/>
                <a:lstStyle/>
                <a:p>
                  <a:r>
                    <a:rPr lang="pt-BR">
                      <a:noFill/>
                    </a:rPr>
                    <a:t> </a:t>
                  </a:r>
                </a:p>
              </p:txBody>
            </p:sp>
          </mc:Fallback>
        </mc:AlternateContent>
        <p:cxnSp>
          <p:nvCxnSpPr>
            <p:cNvPr id="12" name="Conector de seta reta 11"/>
            <p:cNvCxnSpPr/>
            <p:nvPr/>
          </p:nvCxnSpPr>
          <p:spPr>
            <a:xfrm flipH="1">
              <a:off x="6879534" y="3343609"/>
              <a:ext cx="375043"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Conector de seta reta 12"/>
            <p:cNvCxnSpPr/>
            <p:nvPr/>
          </p:nvCxnSpPr>
          <p:spPr>
            <a:xfrm flipV="1">
              <a:off x="6812784" y="3128869"/>
              <a:ext cx="187521" cy="327112"/>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39" name="CaixaDeTexto 38"/>
                <p:cNvSpPr txBox="1"/>
                <p:nvPr/>
              </p:nvSpPr>
              <p:spPr>
                <a:xfrm>
                  <a:off x="6639581" y="2923525"/>
                  <a:ext cx="4010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rPr>
                          <m:t>𝑞</m:t>
                        </m:r>
                        <m:r>
                          <a:rPr lang="pt-BR" sz="1400" b="0" i="1" smtClean="0">
                            <a:latin typeface="Cambria Math"/>
                          </a:rPr>
                          <m:t>"</m:t>
                        </m:r>
                      </m:oMath>
                    </m:oMathPara>
                  </a14:m>
                  <a:endParaRPr lang="pt-BR" sz="1400" dirty="0"/>
                </a:p>
              </p:txBody>
            </p:sp>
          </mc:Choice>
          <mc:Fallback>
            <p:sp>
              <p:nvSpPr>
                <p:cNvPr id="14" name="CaixaDeTexto 13"/>
                <p:cNvSpPr txBox="1">
                  <a:spLocks noRot="1" noChangeAspect="1" noMove="1" noResize="1" noEditPoints="1" noAdjustHandles="1" noChangeArrowheads="1" noChangeShapeType="1" noTextEdit="1"/>
                </p:cNvSpPr>
                <p:nvPr/>
              </p:nvSpPr>
              <p:spPr>
                <a:xfrm>
                  <a:off x="6639581" y="2923525"/>
                  <a:ext cx="401072" cy="307777"/>
                </a:xfrm>
                <a:prstGeom prst="rect">
                  <a:avLst/>
                </a:prstGeom>
                <a:blipFill rotWithShape="1">
                  <a:blip r:embed="rId6" cstate="print"/>
                  <a:stretch>
                    <a:fillRect b="-12000"/>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42" name="Retângulo 41"/>
                <p:cNvSpPr/>
                <p:nvPr/>
              </p:nvSpPr>
              <p:spPr>
                <a:xfrm>
                  <a:off x="5903415" y="3899673"/>
                  <a:ext cx="646331"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a:rPr>
                              <m:t>𝐴</m:t>
                            </m:r>
                          </m:e>
                          <m:sub>
                            <m:r>
                              <a:rPr lang="pt-BR" sz="1400" b="0" i="1" smtClean="0">
                                <a:latin typeface="Cambria Math"/>
                              </a:rPr>
                              <m:t>𝑠</m:t>
                            </m:r>
                          </m:sub>
                        </m:sSub>
                        <m:r>
                          <a:rPr lang="pt-BR" sz="1400" b="0" i="1" smtClean="0">
                            <a:latin typeface="Cambria Math"/>
                          </a:rPr>
                          <m:t>,</m:t>
                        </m:r>
                        <m:sSub>
                          <m:sSubPr>
                            <m:ctrlPr>
                              <a:rPr lang="pt-BR" sz="1400" i="1" smtClean="0">
                                <a:latin typeface="Cambria Math" panose="02040503050406030204" pitchFamily="18" charset="0"/>
                              </a:rPr>
                            </m:ctrlPr>
                          </m:sSubPr>
                          <m:e>
                            <m:r>
                              <a:rPr lang="pt-BR" sz="1400" i="1">
                                <a:latin typeface="Cambria Math"/>
                              </a:rPr>
                              <m:t>𝑇</m:t>
                            </m:r>
                          </m:e>
                          <m:sub>
                            <m:r>
                              <a:rPr lang="pt-BR" sz="1400" b="0" i="1" smtClean="0">
                                <a:latin typeface="Cambria Math"/>
                                <a:ea typeface="Cambria Math"/>
                              </a:rPr>
                              <m:t>𝑠</m:t>
                            </m:r>
                          </m:sub>
                        </m:sSub>
                      </m:oMath>
                    </m:oMathPara>
                  </a14:m>
                  <a:endParaRPr lang="pt-BR" sz="1400" dirty="0"/>
                </a:p>
              </p:txBody>
            </p:sp>
          </mc:Choice>
          <mc:Fallback>
            <p:sp>
              <p:nvSpPr>
                <p:cNvPr id="15" name="Retângulo 14"/>
                <p:cNvSpPr>
                  <a:spLocks noRot="1" noChangeAspect="1" noMove="1" noResize="1" noEditPoints="1" noAdjustHandles="1" noChangeArrowheads="1" noChangeShapeType="1" noTextEdit="1"/>
                </p:cNvSpPr>
                <p:nvPr/>
              </p:nvSpPr>
              <p:spPr>
                <a:xfrm>
                  <a:off x="5903415" y="3899673"/>
                  <a:ext cx="646331" cy="307777"/>
                </a:xfrm>
                <a:prstGeom prst="rect">
                  <a:avLst/>
                </a:prstGeom>
                <a:blipFill rotWithShape="1">
                  <a:blip r:embed="rId7" cstate="print"/>
                  <a:stretch>
                    <a:fillRect/>
                  </a:stretch>
                </a:blipFill>
              </p:spPr>
              <p:txBody>
                <a:bodyPr/>
                <a:lstStyle/>
                <a:p>
                  <a:r>
                    <a:rPr lang="pt-BR">
                      <a:noFill/>
                    </a:rPr>
                    <a:t> </a:t>
                  </a:r>
                </a:p>
              </p:txBody>
            </p:sp>
          </mc:Fallback>
        </mc:AlternateContent>
        <p:cxnSp>
          <p:nvCxnSpPr>
            <p:cNvPr id="16" name="Conector de seta reta 15"/>
            <p:cNvCxnSpPr/>
            <p:nvPr/>
          </p:nvCxnSpPr>
          <p:spPr>
            <a:xfrm flipH="1" flipV="1">
              <a:off x="5903416" y="3731572"/>
              <a:ext cx="160101" cy="16810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4" name="Grupo 23"/>
          <p:cNvGrpSpPr/>
          <p:nvPr/>
        </p:nvGrpSpPr>
        <p:grpSpPr>
          <a:xfrm>
            <a:off x="4772941" y="4071942"/>
            <a:ext cx="3942463" cy="1219891"/>
            <a:chOff x="3775497" y="4954116"/>
            <a:chExt cx="3942463" cy="1219891"/>
          </a:xfrm>
        </p:grpSpPr>
        <p:sp>
          <p:nvSpPr>
            <p:cNvPr id="25" name="Forma livre 24"/>
            <p:cNvSpPr/>
            <p:nvPr/>
          </p:nvSpPr>
          <p:spPr>
            <a:xfrm>
              <a:off x="5631469" y="5673288"/>
              <a:ext cx="1510747" cy="79513"/>
            </a:xfrm>
            <a:custGeom>
              <a:avLst/>
              <a:gdLst>
                <a:gd name="connsiteX0" fmla="*/ 0 w 1510747"/>
                <a:gd name="connsiteY0" fmla="*/ 0 h 79513"/>
                <a:gd name="connsiteX1" fmla="*/ 1510747 w 1510747"/>
                <a:gd name="connsiteY1" fmla="*/ 0 h 79513"/>
                <a:gd name="connsiteX2" fmla="*/ 1510747 w 1510747"/>
                <a:gd name="connsiteY2" fmla="*/ 79513 h 79513"/>
                <a:gd name="connsiteX3" fmla="*/ 188843 w 1510747"/>
                <a:gd name="connsiteY3" fmla="*/ 79513 h 79513"/>
                <a:gd name="connsiteX4" fmla="*/ 0 w 1510747"/>
                <a:gd name="connsiteY4" fmla="*/ 0 h 7951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10747" h="79513">
                  <a:moveTo>
                    <a:pt x="0" y="0"/>
                  </a:moveTo>
                  <a:lnTo>
                    <a:pt x="1510747" y="0"/>
                  </a:lnTo>
                  <a:lnTo>
                    <a:pt x="1510747" y="79513"/>
                  </a:lnTo>
                  <a:lnTo>
                    <a:pt x="188843" y="79513"/>
                  </a:lnTo>
                  <a:lnTo>
                    <a:pt x="0" y="0"/>
                  </a:lnTo>
                  <a:close/>
                </a:path>
              </a:pathLst>
            </a:custGeom>
            <a:solidFill>
              <a:schemeClr val="bg1"/>
            </a:solidFill>
            <a:ln w="12700">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cxnSp>
          <p:nvCxnSpPr>
            <p:cNvPr id="26" name="Conector reto 25"/>
            <p:cNvCxnSpPr/>
            <p:nvPr/>
          </p:nvCxnSpPr>
          <p:spPr>
            <a:xfrm>
              <a:off x="6229584" y="5522174"/>
              <a:ext cx="0" cy="12346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Conector reto 26"/>
            <p:cNvCxnSpPr/>
            <p:nvPr/>
          </p:nvCxnSpPr>
          <p:spPr>
            <a:xfrm>
              <a:off x="6423557" y="5530180"/>
              <a:ext cx="0" cy="123462"/>
            </a:xfrm>
            <a:prstGeom prst="line">
              <a:avLst/>
            </a:prstGeom>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53" name="CaixaDeTexto 52"/>
                <p:cNvSpPr txBox="1"/>
                <p:nvPr/>
              </p:nvSpPr>
              <p:spPr>
                <a:xfrm>
                  <a:off x="6639581" y="5103578"/>
                  <a:ext cx="45409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rPr>
                          <m:t>𝑑𝐴</m:t>
                        </m:r>
                      </m:oMath>
                    </m:oMathPara>
                  </a14:m>
                  <a:endParaRPr lang="pt-BR" sz="1400" dirty="0"/>
                </a:p>
              </p:txBody>
            </p:sp>
          </mc:Choice>
          <mc:Fallback>
            <p:sp>
              <p:nvSpPr>
                <p:cNvPr id="28" name="CaixaDeTexto 27"/>
                <p:cNvSpPr txBox="1">
                  <a:spLocks noRot="1" noChangeAspect="1" noMove="1" noResize="1" noEditPoints="1" noAdjustHandles="1" noChangeArrowheads="1" noChangeShapeType="1" noTextEdit="1"/>
                </p:cNvSpPr>
                <p:nvPr/>
              </p:nvSpPr>
              <p:spPr>
                <a:xfrm>
                  <a:off x="6639581" y="5103578"/>
                  <a:ext cx="454099" cy="307777"/>
                </a:xfrm>
                <a:prstGeom prst="rect">
                  <a:avLst/>
                </a:prstGeom>
                <a:blipFill rotWithShape="1">
                  <a:blip r:embed="rId8" cstate="print"/>
                  <a:stretch>
                    <a:fillRect/>
                  </a:stretch>
                </a:blipFill>
              </p:spPr>
              <p:txBody>
                <a:bodyPr/>
                <a:lstStyle/>
                <a:p>
                  <a:r>
                    <a:rPr lang="pt-BR">
                      <a:noFill/>
                    </a:rPr>
                    <a:t> </a:t>
                  </a:r>
                </a:p>
              </p:txBody>
            </p:sp>
          </mc:Fallback>
        </mc:AlternateContent>
        <p:cxnSp>
          <p:nvCxnSpPr>
            <p:cNvPr id="29" name="Conector de seta reta 28"/>
            <p:cNvCxnSpPr/>
            <p:nvPr/>
          </p:nvCxnSpPr>
          <p:spPr>
            <a:xfrm flipH="1">
              <a:off x="6376903" y="5318489"/>
              <a:ext cx="301656" cy="2906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Conector de seta reta 29"/>
            <p:cNvCxnSpPr/>
            <p:nvPr/>
          </p:nvCxnSpPr>
          <p:spPr>
            <a:xfrm flipV="1">
              <a:off x="6309622" y="5185459"/>
              <a:ext cx="0" cy="384869"/>
            </a:xfrm>
            <a:prstGeom prst="straightConnector1">
              <a:avLst/>
            </a:prstGeom>
            <a:ln w="38100">
              <a:solidFill>
                <a:srgbClr val="FF000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61" name="CaixaDeTexto 60"/>
                <p:cNvSpPr txBox="1"/>
                <p:nvPr/>
              </p:nvSpPr>
              <p:spPr>
                <a:xfrm>
                  <a:off x="5998348" y="4954116"/>
                  <a:ext cx="401072"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rPr>
                          <m:t>𝑞</m:t>
                        </m:r>
                        <m:r>
                          <a:rPr lang="pt-BR" sz="1400" b="0" i="1" smtClean="0">
                            <a:latin typeface="Cambria Math"/>
                          </a:rPr>
                          <m:t>"</m:t>
                        </m:r>
                      </m:oMath>
                    </m:oMathPara>
                  </a14:m>
                  <a:endParaRPr lang="pt-BR" sz="1400" dirty="0"/>
                </a:p>
              </p:txBody>
            </p:sp>
          </mc:Choice>
          <mc:Fallback>
            <p:sp>
              <p:nvSpPr>
                <p:cNvPr id="31" name="CaixaDeTexto 30"/>
                <p:cNvSpPr txBox="1">
                  <a:spLocks noRot="1" noChangeAspect="1" noMove="1" noResize="1" noEditPoints="1" noAdjustHandles="1" noChangeArrowheads="1" noChangeShapeType="1" noTextEdit="1"/>
                </p:cNvSpPr>
                <p:nvPr/>
              </p:nvSpPr>
              <p:spPr>
                <a:xfrm>
                  <a:off x="5998348" y="4954116"/>
                  <a:ext cx="401072" cy="307777"/>
                </a:xfrm>
                <a:prstGeom prst="rect">
                  <a:avLst/>
                </a:prstGeom>
                <a:blipFill rotWithShape="1">
                  <a:blip r:embed="rId9" cstate="print"/>
                  <a:stretch>
                    <a:fillRect b="-3922"/>
                  </a:stretch>
                </a:blipFill>
              </p:spPr>
              <p:txBody>
                <a:bodyPr/>
                <a:lstStyle/>
                <a:p>
                  <a:r>
                    <a:rPr lang="pt-BR">
                      <a:noFill/>
                    </a:rPr>
                    <a:t> </a:t>
                  </a:r>
                </a:p>
              </p:txBody>
            </p:sp>
          </mc:Fallback>
        </mc:AlternateContent>
        <p:cxnSp>
          <p:nvCxnSpPr>
            <p:cNvPr id="32" name="Conector reto 31"/>
            <p:cNvCxnSpPr/>
            <p:nvPr/>
          </p:nvCxnSpPr>
          <p:spPr>
            <a:xfrm>
              <a:off x="5631469" y="5768365"/>
              <a:ext cx="0" cy="373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Conector de seta reta 32"/>
            <p:cNvCxnSpPr/>
            <p:nvPr/>
          </p:nvCxnSpPr>
          <p:spPr>
            <a:xfrm>
              <a:off x="5631469" y="6079475"/>
              <a:ext cx="598115"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4" name="Conector reto 33"/>
            <p:cNvCxnSpPr/>
            <p:nvPr/>
          </p:nvCxnSpPr>
          <p:spPr>
            <a:xfrm>
              <a:off x="6217472" y="5800329"/>
              <a:ext cx="0" cy="373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5" name="Conector reto 34"/>
            <p:cNvCxnSpPr/>
            <p:nvPr/>
          </p:nvCxnSpPr>
          <p:spPr>
            <a:xfrm>
              <a:off x="6393740" y="5800329"/>
              <a:ext cx="0" cy="3736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Conector de seta reta 35"/>
            <p:cNvCxnSpPr/>
            <p:nvPr/>
          </p:nvCxnSpPr>
          <p:spPr>
            <a:xfrm flipH="1">
              <a:off x="6381984" y="6068616"/>
              <a:ext cx="401613"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 xmlns:a14="http://schemas.microsoft.com/office/drawing/2010/main" Requires="a14">
            <p:sp>
              <p:nvSpPr>
                <p:cNvPr id="65" name="CaixaDeTexto 64"/>
                <p:cNvSpPr txBox="1"/>
                <p:nvPr/>
              </p:nvSpPr>
              <p:spPr>
                <a:xfrm>
                  <a:off x="5762531" y="5780584"/>
                  <a:ext cx="335989"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rPr>
                          <m:t>𝑥</m:t>
                        </m:r>
                      </m:oMath>
                    </m:oMathPara>
                  </a14:m>
                  <a:endParaRPr lang="pt-BR" sz="1400" dirty="0"/>
                </a:p>
              </p:txBody>
            </p:sp>
          </mc:Choice>
          <mc:Fallback>
            <p:sp>
              <p:nvSpPr>
                <p:cNvPr id="37" name="CaixaDeTexto 36"/>
                <p:cNvSpPr txBox="1">
                  <a:spLocks noRot="1" noChangeAspect="1" noMove="1" noResize="1" noEditPoints="1" noAdjustHandles="1" noChangeArrowheads="1" noChangeShapeType="1" noTextEdit="1"/>
                </p:cNvSpPr>
                <p:nvPr/>
              </p:nvSpPr>
              <p:spPr>
                <a:xfrm>
                  <a:off x="5762531" y="5780584"/>
                  <a:ext cx="335989" cy="307777"/>
                </a:xfrm>
                <a:prstGeom prst="rect">
                  <a:avLst/>
                </a:prstGeom>
                <a:blipFill rotWithShape="1">
                  <a:blip r:embed="rId10"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73" name="CaixaDeTexto 72"/>
                <p:cNvSpPr txBox="1"/>
                <p:nvPr/>
              </p:nvSpPr>
              <p:spPr>
                <a:xfrm>
                  <a:off x="6447608" y="5780584"/>
                  <a:ext cx="440185" cy="307777"/>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pt-BR" sz="1400" b="0" i="1" smtClean="0">
                            <a:latin typeface="Cambria Math"/>
                          </a:rPr>
                          <m:t>𝑑𝑥</m:t>
                        </m:r>
                      </m:oMath>
                    </m:oMathPara>
                  </a14:m>
                  <a:endParaRPr lang="pt-BR" sz="1400" dirty="0"/>
                </a:p>
              </p:txBody>
            </p:sp>
          </mc:Choice>
          <mc:Fallback>
            <p:sp>
              <p:nvSpPr>
                <p:cNvPr id="38" name="CaixaDeTexto 37"/>
                <p:cNvSpPr txBox="1">
                  <a:spLocks noRot="1" noChangeAspect="1" noMove="1" noResize="1" noEditPoints="1" noAdjustHandles="1" noChangeArrowheads="1" noChangeShapeType="1" noTextEdit="1"/>
                </p:cNvSpPr>
                <p:nvPr/>
              </p:nvSpPr>
              <p:spPr>
                <a:xfrm>
                  <a:off x="6447608" y="5780584"/>
                  <a:ext cx="440185" cy="307777"/>
                </a:xfrm>
                <a:prstGeom prst="rect">
                  <a:avLst/>
                </a:prstGeom>
                <a:blipFill rotWithShape="1">
                  <a:blip r:embed="rId11"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74" name="Retângulo 73"/>
                <p:cNvSpPr/>
                <p:nvPr/>
              </p:nvSpPr>
              <p:spPr>
                <a:xfrm>
                  <a:off x="7071629" y="5103645"/>
                  <a:ext cx="646331"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a:rPr>
                              <m:t>𝐴</m:t>
                            </m:r>
                          </m:e>
                          <m:sub>
                            <m:r>
                              <a:rPr lang="pt-BR" sz="1400" b="0" i="1" smtClean="0">
                                <a:latin typeface="Cambria Math"/>
                              </a:rPr>
                              <m:t>𝑠</m:t>
                            </m:r>
                          </m:sub>
                        </m:sSub>
                        <m:r>
                          <a:rPr lang="pt-BR" sz="1400" b="0" i="1" smtClean="0">
                            <a:latin typeface="Cambria Math"/>
                          </a:rPr>
                          <m:t>,</m:t>
                        </m:r>
                        <m:sSub>
                          <m:sSubPr>
                            <m:ctrlPr>
                              <a:rPr lang="pt-BR" sz="1400" i="1" smtClean="0">
                                <a:latin typeface="Cambria Math" panose="02040503050406030204" pitchFamily="18" charset="0"/>
                              </a:rPr>
                            </m:ctrlPr>
                          </m:sSubPr>
                          <m:e>
                            <m:r>
                              <a:rPr lang="pt-BR" sz="1400" i="1">
                                <a:latin typeface="Cambria Math"/>
                              </a:rPr>
                              <m:t>𝑇</m:t>
                            </m:r>
                          </m:e>
                          <m:sub>
                            <m:r>
                              <a:rPr lang="pt-BR" sz="1400" b="0" i="1" smtClean="0">
                                <a:latin typeface="Cambria Math"/>
                                <a:ea typeface="Cambria Math"/>
                              </a:rPr>
                              <m:t>𝑠</m:t>
                            </m:r>
                          </m:sub>
                        </m:sSub>
                      </m:oMath>
                    </m:oMathPara>
                  </a14:m>
                  <a:endParaRPr lang="pt-BR" sz="1400" dirty="0"/>
                </a:p>
              </p:txBody>
            </p:sp>
          </mc:Choice>
          <mc:Fallback>
            <p:sp>
              <p:nvSpPr>
                <p:cNvPr id="39" name="Retângulo 38"/>
                <p:cNvSpPr>
                  <a:spLocks noRot="1" noChangeAspect="1" noMove="1" noResize="1" noEditPoints="1" noAdjustHandles="1" noChangeArrowheads="1" noChangeShapeType="1" noTextEdit="1"/>
                </p:cNvSpPr>
                <p:nvPr/>
              </p:nvSpPr>
              <p:spPr>
                <a:xfrm>
                  <a:off x="7071629" y="5103645"/>
                  <a:ext cx="646331" cy="307777"/>
                </a:xfrm>
                <a:prstGeom prst="rect">
                  <a:avLst/>
                </a:prstGeom>
                <a:blipFill rotWithShape="1">
                  <a:blip r:embed="rId12" cstate="print"/>
                  <a:stretch>
                    <a:fillRect/>
                  </a:stretch>
                </a:blipFill>
              </p:spPr>
              <p:txBody>
                <a:bodyPr/>
                <a:lstStyle/>
                <a:p>
                  <a:r>
                    <a:rPr lang="pt-BR">
                      <a:noFill/>
                    </a:rPr>
                    <a:t> </a:t>
                  </a:r>
                </a:p>
              </p:txBody>
            </p:sp>
          </mc:Fallback>
        </mc:AlternateContent>
        <p:cxnSp>
          <p:nvCxnSpPr>
            <p:cNvPr id="40" name="Conector de seta reta 39"/>
            <p:cNvCxnSpPr/>
            <p:nvPr/>
          </p:nvCxnSpPr>
          <p:spPr>
            <a:xfrm flipH="1">
              <a:off x="6887793" y="5411422"/>
              <a:ext cx="289490" cy="22623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1" name="Grupo 77"/>
            <p:cNvGrpSpPr/>
            <p:nvPr/>
          </p:nvGrpSpPr>
          <p:grpSpPr>
            <a:xfrm>
              <a:off x="4551349" y="5153744"/>
              <a:ext cx="720080" cy="914400"/>
              <a:chOff x="2699792" y="4488566"/>
              <a:chExt cx="720080" cy="914400"/>
            </a:xfrm>
          </p:grpSpPr>
          <p:cxnSp>
            <p:nvCxnSpPr>
              <p:cNvPr id="43" name="Conector de seta reta 42"/>
              <p:cNvCxnSpPr/>
              <p:nvPr/>
            </p:nvCxnSpPr>
            <p:spPr>
              <a:xfrm>
                <a:off x="2699792" y="44885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4" name="Conector de seta reta 43"/>
              <p:cNvCxnSpPr/>
              <p:nvPr/>
            </p:nvCxnSpPr>
            <p:spPr>
              <a:xfrm>
                <a:off x="2699792" y="46409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5" name="Conector de seta reta 44"/>
              <p:cNvCxnSpPr/>
              <p:nvPr/>
            </p:nvCxnSpPr>
            <p:spPr>
              <a:xfrm>
                <a:off x="2699792" y="47933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6" name="Conector de seta reta 45"/>
              <p:cNvCxnSpPr/>
              <p:nvPr/>
            </p:nvCxnSpPr>
            <p:spPr>
              <a:xfrm>
                <a:off x="2699792" y="49457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7" name="Conector de seta reta 46"/>
              <p:cNvCxnSpPr/>
              <p:nvPr/>
            </p:nvCxnSpPr>
            <p:spPr>
              <a:xfrm>
                <a:off x="2699792" y="50981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8" name="Conector de seta reta 47"/>
              <p:cNvCxnSpPr/>
              <p:nvPr/>
            </p:nvCxnSpPr>
            <p:spPr>
              <a:xfrm>
                <a:off x="2699792" y="52505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49" name="Conector de seta reta 48"/>
              <p:cNvCxnSpPr/>
              <p:nvPr/>
            </p:nvCxnSpPr>
            <p:spPr>
              <a:xfrm>
                <a:off x="2699792" y="5402966"/>
                <a:ext cx="720080" cy="0"/>
              </a:xfrm>
              <a:prstGeom prst="straightConnector1">
                <a:avLst/>
              </a:prstGeom>
              <a:ln>
                <a:solidFill>
                  <a:srgbClr val="00B0F0"/>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mc:Choice xmlns="" xmlns:a14="http://schemas.microsoft.com/office/drawing/2010/main" Requires="a14">
            <p:sp>
              <p:nvSpPr>
                <p:cNvPr id="89" name="Retângulo 88"/>
                <p:cNvSpPr/>
                <p:nvPr/>
              </p:nvSpPr>
              <p:spPr>
                <a:xfrm>
                  <a:off x="3775497" y="5098132"/>
                  <a:ext cx="74353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sz="1400" i="1" smtClean="0">
                                <a:latin typeface="Cambria Math" panose="02040503050406030204" pitchFamily="18" charset="0"/>
                              </a:rPr>
                            </m:ctrlPr>
                          </m:sSubPr>
                          <m:e>
                            <m:r>
                              <a:rPr lang="pt-BR" sz="1400" b="0" i="1" smtClean="0">
                                <a:latin typeface="Cambria Math"/>
                              </a:rPr>
                              <m:t>𝑢</m:t>
                            </m:r>
                          </m:e>
                          <m:sub>
                            <m:r>
                              <a:rPr lang="pt-BR" sz="1400" i="1" smtClean="0">
                                <a:latin typeface="Cambria Math"/>
                                <a:ea typeface="Cambria Math"/>
                              </a:rPr>
                              <m:t>∞</m:t>
                            </m:r>
                          </m:sub>
                        </m:sSub>
                        <m:r>
                          <a:rPr lang="pt-BR" sz="1400" b="0" i="1" smtClean="0">
                            <a:latin typeface="Cambria Math"/>
                          </a:rPr>
                          <m:t>,</m:t>
                        </m:r>
                        <m:sSub>
                          <m:sSubPr>
                            <m:ctrlPr>
                              <a:rPr lang="pt-BR" sz="1400" i="1">
                                <a:latin typeface="Cambria Math" panose="02040503050406030204" pitchFamily="18" charset="0"/>
                              </a:rPr>
                            </m:ctrlPr>
                          </m:sSubPr>
                          <m:e>
                            <m:r>
                              <a:rPr lang="pt-BR" sz="1400" i="1">
                                <a:latin typeface="Cambria Math"/>
                              </a:rPr>
                              <m:t>𝑇</m:t>
                            </m:r>
                          </m:e>
                          <m:sub>
                            <m:r>
                              <a:rPr lang="pt-BR" sz="1400" i="1">
                                <a:latin typeface="Cambria Math"/>
                                <a:ea typeface="Cambria Math"/>
                              </a:rPr>
                              <m:t>∞</m:t>
                            </m:r>
                          </m:sub>
                        </m:sSub>
                      </m:oMath>
                    </m:oMathPara>
                  </a14:m>
                  <a:endParaRPr lang="pt-BR" sz="1400" dirty="0"/>
                </a:p>
              </p:txBody>
            </p:sp>
          </mc:Choice>
          <mc:Fallback>
            <p:sp>
              <p:nvSpPr>
                <p:cNvPr id="42" name="Retângulo 41"/>
                <p:cNvSpPr>
                  <a:spLocks noRot="1" noChangeAspect="1" noMove="1" noResize="1" noEditPoints="1" noAdjustHandles="1" noChangeArrowheads="1" noChangeShapeType="1" noTextEdit="1"/>
                </p:cNvSpPr>
                <p:nvPr/>
              </p:nvSpPr>
              <p:spPr>
                <a:xfrm>
                  <a:off x="3775497" y="5098132"/>
                  <a:ext cx="743537" cy="307777"/>
                </a:xfrm>
                <a:prstGeom prst="rect">
                  <a:avLst/>
                </a:prstGeom>
                <a:blipFill rotWithShape="1">
                  <a:blip r:embed="rId13" cstate="print"/>
                  <a:stretch>
                    <a:fillRect/>
                  </a:stretch>
                </a:blipFill>
              </p:spPr>
              <p:txBody>
                <a:bodyPr/>
                <a:lstStyle/>
                <a:p>
                  <a:r>
                    <a:rPr lang="pt-BR">
                      <a:noFill/>
                    </a:rPr>
                    <a:t> </a:t>
                  </a:r>
                </a:p>
              </p:txBody>
            </p:sp>
          </mc:Fallback>
        </mc:AlternateContent>
      </p:grpSp>
      <p:sp>
        <p:nvSpPr>
          <p:cNvPr id="102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1025" name="Object 1"/>
          <p:cNvGraphicFramePr>
            <a:graphicFrameLocks noChangeAspect="1"/>
          </p:cNvGraphicFramePr>
          <p:nvPr/>
        </p:nvGraphicFramePr>
        <p:xfrm>
          <a:off x="3802059" y="2151057"/>
          <a:ext cx="341313" cy="492125"/>
        </p:xfrm>
        <a:graphic>
          <a:graphicData uri="http://schemas.openxmlformats.org/presentationml/2006/ole">
            <p:oleObj spid="_x0000_s1025" name="Equação" r:id="rId14" imgW="152268" imgH="215713" progId="Equation.3">
              <p:embed/>
            </p:oleObj>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a:t>
            </a:r>
            <a:r>
              <a:rPr lang="pt-BR" smtClean="0"/>
              <a:t>e turbulentos</a:t>
            </a:r>
            <a:endParaRPr lang="pt-BR"/>
          </a:p>
        </p:txBody>
      </p:sp>
      <p:sp>
        <p:nvSpPr>
          <p:cNvPr id="3" name="Espaço Reservado para Conteúdo 2"/>
          <p:cNvSpPr>
            <a:spLocks noGrp="1"/>
          </p:cNvSpPr>
          <p:nvPr>
            <p:ph idx="1"/>
          </p:nvPr>
        </p:nvSpPr>
        <p:spPr/>
        <p:txBody>
          <a:bodyPr/>
          <a:lstStyle/>
          <a:p>
            <a:r>
              <a:rPr lang="pt-BR" dirty="0" smtClean="0"/>
              <a:t>Número de Reynolds (Re):</a:t>
            </a:r>
          </a:p>
          <a:p>
            <a:endParaRPr lang="pt-BR" dirty="0" smtClean="0"/>
          </a:p>
          <a:p>
            <a:endParaRPr lang="pt-BR" dirty="0" smtClean="0"/>
          </a:p>
          <a:p>
            <a:r>
              <a:rPr lang="pt-BR" dirty="0" smtClean="0"/>
              <a:t>Frequentemente é razoável supor que a transição entre os regimes laminar e turbulento ocorra a partir de um certo local </a:t>
            </a:r>
            <a:r>
              <a:rPr lang="pt-BR" i="1" dirty="0" smtClean="0"/>
              <a:t>x</a:t>
            </a:r>
            <a:r>
              <a:rPr lang="pt-BR" i="1" baseline="-25000" dirty="0" smtClean="0"/>
              <a:t>c</a:t>
            </a:r>
            <a:r>
              <a:rPr lang="pt-BR" i="1" dirty="0" smtClean="0"/>
              <a:t>.</a:t>
            </a:r>
            <a:r>
              <a:rPr lang="pt-BR" dirty="0" smtClean="0"/>
              <a:t>Esse local determina o chamado número de Reynolds crítico.</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30</a:t>
            </a:fld>
            <a:endParaRPr lang="pt-BR"/>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8913" name="Object 1"/>
          <p:cNvGraphicFramePr>
            <a:graphicFrameLocks noChangeAspect="1"/>
          </p:cNvGraphicFramePr>
          <p:nvPr/>
        </p:nvGraphicFramePr>
        <p:xfrm>
          <a:off x="3643306" y="2320924"/>
          <a:ext cx="1908175" cy="965200"/>
        </p:xfrm>
        <a:graphic>
          <a:graphicData uri="http://schemas.openxmlformats.org/presentationml/2006/ole">
            <p:oleObj spid="_x0000_s38913" name="Equação" r:id="rId3" imgW="825500" imgH="419100" progId="Equation.3">
              <p:embed/>
            </p:oleObj>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a:t>
            </a:r>
            <a:r>
              <a:rPr lang="pt-BR" smtClean="0"/>
              <a:t>e turbulentos</a:t>
            </a:r>
            <a:endParaRPr lang="pt-BR"/>
          </a:p>
        </p:txBody>
      </p:sp>
      <p:sp>
        <p:nvSpPr>
          <p:cNvPr id="3" name="Espaço Reservado para Conteúdo 2"/>
          <p:cNvSpPr>
            <a:spLocks noGrp="1"/>
          </p:cNvSpPr>
          <p:nvPr>
            <p:ph idx="1"/>
          </p:nvPr>
        </p:nvSpPr>
        <p:spPr/>
        <p:txBody>
          <a:bodyPr/>
          <a:lstStyle/>
          <a:p>
            <a:r>
              <a:rPr lang="pt-BR" dirty="0" smtClean="0"/>
              <a:t>Usualmente, admite-se:</a:t>
            </a:r>
          </a:p>
          <a:p>
            <a:pPr lvl="1"/>
            <a:r>
              <a:rPr lang="pt-BR" dirty="0" smtClean="0"/>
              <a:t>Para escoamento sobre placa plana:</a:t>
            </a:r>
          </a:p>
          <a:p>
            <a:pPr lvl="1"/>
            <a:endParaRPr lang="pt-BR" dirty="0" smtClean="0"/>
          </a:p>
          <a:p>
            <a:pPr lvl="1"/>
            <a:endParaRPr lang="pt-BR" dirty="0" smtClean="0"/>
          </a:p>
          <a:p>
            <a:pPr lvl="1"/>
            <a:r>
              <a:rPr lang="pt-BR" dirty="0" smtClean="0"/>
              <a:t>Para escoamento interno em duto circular:</a:t>
            </a:r>
          </a:p>
          <a:p>
            <a:pPr lvl="1"/>
            <a:endParaRPr lang="pt-BR" dirty="0" smtClean="0"/>
          </a:p>
          <a:p>
            <a:pPr lvl="1"/>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31</a:t>
            </a:fld>
            <a:endParaRPr lang="pt-BR"/>
          </a:p>
        </p:txBody>
      </p:sp>
      <p:sp>
        <p:nvSpPr>
          <p:cNvPr id="3993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9937" name="Object 1"/>
          <p:cNvGraphicFramePr>
            <a:graphicFrameLocks noChangeAspect="1"/>
          </p:cNvGraphicFramePr>
          <p:nvPr/>
        </p:nvGraphicFramePr>
        <p:xfrm>
          <a:off x="3552832" y="2914650"/>
          <a:ext cx="2019300" cy="585788"/>
        </p:xfrm>
        <a:graphic>
          <a:graphicData uri="http://schemas.openxmlformats.org/presentationml/2006/ole">
            <p:oleObj spid="_x0000_s39937" name="Equação" r:id="rId3" imgW="888614" imgH="253890" progId="Equation.3">
              <p:embed/>
            </p:oleObj>
          </a:graphicData>
        </a:graphic>
      </p:graphicFrame>
      <p:sp>
        <p:nvSpPr>
          <p:cNvPr id="3994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39939" name="Object 3"/>
          <p:cNvGraphicFramePr>
            <a:graphicFrameLocks noChangeAspect="1"/>
          </p:cNvGraphicFramePr>
          <p:nvPr/>
        </p:nvGraphicFramePr>
        <p:xfrm>
          <a:off x="3643306" y="4357694"/>
          <a:ext cx="1885950" cy="554038"/>
        </p:xfrm>
        <a:graphic>
          <a:graphicData uri="http://schemas.openxmlformats.org/presentationml/2006/ole">
            <p:oleObj spid="_x0000_s39939" name="Equação" r:id="rId4" imgW="812447" imgH="241195" progId="Equation.3">
              <p:embed/>
            </p:oleObj>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a:t>
            </a:r>
            <a:r>
              <a:rPr lang="pt-BR" smtClean="0"/>
              <a:t>e turbulentos</a:t>
            </a:r>
            <a:endParaRPr lang="pt-BR"/>
          </a:p>
        </p:txBody>
      </p:sp>
      <p:sp>
        <p:nvSpPr>
          <p:cNvPr id="3" name="Espaço Reservado para Conteúdo 2"/>
          <p:cNvSpPr>
            <a:spLocks noGrp="1"/>
          </p:cNvSpPr>
          <p:nvPr>
            <p:ph idx="1"/>
          </p:nvPr>
        </p:nvSpPr>
        <p:spPr>
          <a:xfrm>
            <a:off x="457200" y="1600200"/>
            <a:ext cx="8229600" cy="4972072"/>
          </a:xfrm>
        </p:spPr>
        <p:txBody>
          <a:bodyPr>
            <a:normAutofit/>
          </a:bodyPr>
          <a:lstStyle/>
          <a:p>
            <a:r>
              <a:rPr lang="pt-BR" dirty="0" smtClean="0"/>
              <a:t>Uma vez que a distribuição de velocidades determina o componente </a:t>
            </a:r>
            <a:r>
              <a:rPr lang="pt-BR" dirty="0" err="1" smtClean="0"/>
              <a:t>advectivo</a:t>
            </a:r>
            <a:r>
              <a:rPr lang="pt-BR" dirty="0" smtClean="0"/>
              <a:t> do transporte de energia térmica no interior da camada-limite, a natureza do escoamento também possui uma profunda influência sobre as taxas de transferência de calor.</a:t>
            </a:r>
          </a:p>
          <a:p>
            <a:r>
              <a:rPr lang="pt-BR" dirty="0" smtClean="0"/>
              <a:t>Da mesma forma que induz grandes gradientes de velocidade em </a:t>
            </a:r>
            <a:r>
              <a:rPr lang="pt-BR" i="1" dirty="0" smtClean="0"/>
              <a:t>y</a:t>
            </a:r>
            <a:r>
              <a:rPr lang="pt-BR" dirty="0" smtClean="0"/>
              <a:t> = 0, a mistura turbulenta promove grandes gradientes de temperatura.</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32</a:t>
            </a:fld>
            <a:endParaRPr lang="pt-B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Escoamentos laminares e turbulentos</a:t>
            </a:r>
            <a:endParaRPr lang="pt-BR" dirty="0"/>
          </a:p>
        </p:txBody>
      </p:sp>
      <p:sp>
        <p:nvSpPr>
          <p:cNvPr id="3" name="Espaço Reservado para Conteúdo 2"/>
          <p:cNvSpPr>
            <a:spLocks noGrp="1"/>
          </p:cNvSpPr>
          <p:nvPr>
            <p:ph idx="1"/>
          </p:nvPr>
        </p:nvSpPr>
        <p:spPr/>
        <p:txBody>
          <a:bodyPr/>
          <a:lstStyle/>
          <a:p>
            <a:r>
              <a:rPr lang="pt-BR" dirty="0" smtClean="0"/>
              <a:t>Assim, existe um aumento nos coeficientes de transferência de calor ao longo da região de transição, conforme pode ser notado a seguir.</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33</a:t>
            </a:fld>
            <a:endParaRPr lang="pt-BR"/>
          </a:p>
        </p:txBody>
      </p:sp>
      <p:pic>
        <p:nvPicPr>
          <p:cNvPr id="5" name="Picture 3"/>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33333" t="30001" r="33333" b="19066"/>
          <a:stretch/>
        </p:blipFill>
        <p:spPr bwMode="auto">
          <a:xfrm>
            <a:off x="2857444" y="3154723"/>
            <a:ext cx="3429068" cy="3274673"/>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Equações de camada-limite</a:t>
            </a:r>
            <a:endParaRPr lang="pt-BR" dirty="0"/>
          </a:p>
        </p:txBody>
      </p:sp>
      <p:sp>
        <p:nvSpPr>
          <p:cNvPr id="3" name="Espaço Reservado para Conteúdo 2"/>
          <p:cNvSpPr>
            <a:spLocks noGrp="1"/>
          </p:cNvSpPr>
          <p:nvPr>
            <p:ph idx="1"/>
          </p:nvPr>
        </p:nvSpPr>
        <p:spPr/>
        <p:txBody>
          <a:bodyPr/>
          <a:lstStyle/>
          <a:p>
            <a:r>
              <a:rPr lang="pt-BR" dirty="0" smtClean="0"/>
              <a:t>Desenvolvimento das camadas-limite para uma superfície arbitrária.</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34</a:t>
            </a:fld>
            <a:endParaRPr lang="pt-BR"/>
          </a:p>
        </p:txBody>
      </p:sp>
      <p:pic>
        <p:nvPicPr>
          <p:cNvPr id="5" name="Picture 2"/>
          <p:cNvPicPr>
            <a:picLocks noChangeAspect="1" noChangeArrowheads="1"/>
          </p:cNvPicPr>
          <p:nvPr/>
        </p:nvPicPr>
        <p:blipFill rotWithShape="1">
          <a:blip r:embed="rId2" cstate="print">
            <a:extLst>
              <a:ext uri="{28A0092B-C50C-407E-A947-70E740481C1C}">
                <a14:useLocalDpi xmlns="" xmlns:a14="http://schemas.microsoft.com/office/drawing/2010/main" val="0"/>
              </a:ext>
            </a:extLst>
          </a:blip>
          <a:srcRect l="18805" t="35981" r="8657" b="13870"/>
          <a:stretch/>
        </p:blipFill>
        <p:spPr bwMode="auto">
          <a:xfrm>
            <a:off x="869952" y="2724529"/>
            <a:ext cx="7416824" cy="3204801"/>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Equações de camada-limite</a:t>
            </a:r>
            <a:endParaRPr lang="pt-BR" dirty="0"/>
          </a:p>
        </p:txBody>
      </p:sp>
      <p:sp>
        <p:nvSpPr>
          <p:cNvPr id="3" name="Espaço Reservado para Conteúdo 2"/>
          <p:cNvSpPr>
            <a:spLocks noGrp="1"/>
          </p:cNvSpPr>
          <p:nvPr>
            <p:ph idx="1"/>
          </p:nvPr>
        </p:nvSpPr>
        <p:spPr/>
        <p:txBody>
          <a:bodyPr/>
          <a:lstStyle/>
          <a:p>
            <a:r>
              <a:rPr lang="pt-BR" dirty="0" smtClean="0"/>
              <a:t>Considerando-se:</a:t>
            </a:r>
          </a:p>
          <a:p>
            <a:pPr lvl="1"/>
            <a:r>
              <a:rPr lang="pt-BR" dirty="0" smtClean="0"/>
              <a:t>Regime permanente</a:t>
            </a:r>
          </a:p>
          <a:p>
            <a:pPr lvl="1"/>
            <a:r>
              <a:rPr lang="pt-BR" dirty="0" smtClean="0"/>
              <a:t>Escoamento bidimensional</a:t>
            </a:r>
          </a:p>
          <a:p>
            <a:pPr lvl="1"/>
            <a:r>
              <a:rPr lang="pt-BR" dirty="0" smtClean="0"/>
              <a:t>Propriedades físicas constantes</a:t>
            </a:r>
          </a:p>
          <a:p>
            <a:pPr lvl="1"/>
            <a:r>
              <a:rPr lang="pt-BR" dirty="0" smtClean="0"/>
              <a:t>Ausência de reações químicas</a:t>
            </a:r>
          </a:p>
          <a:p>
            <a:r>
              <a:rPr lang="pt-BR" dirty="0" smtClean="0"/>
              <a:t>Obtêm-se as seguintes equações que modelam as leis da natureza</a:t>
            </a:r>
          </a:p>
          <a:p>
            <a:pPr lvl="1"/>
            <a:r>
              <a:rPr lang="pt-BR" dirty="0" smtClean="0"/>
              <a:t>Conservação da massa:</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35</a:t>
            </a:fld>
            <a:endParaRPr lang="pt-BR"/>
          </a:p>
        </p:txBody>
      </p:sp>
      <p:sp>
        <p:nvSpPr>
          <p:cNvPr id="5120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1201" name="Object 1"/>
          <p:cNvGraphicFramePr>
            <a:graphicFrameLocks noChangeAspect="1"/>
          </p:cNvGraphicFramePr>
          <p:nvPr/>
        </p:nvGraphicFramePr>
        <p:xfrm>
          <a:off x="3813180" y="5786454"/>
          <a:ext cx="1544638" cy="839788"/>
        </p:xfrm>
        <a:graphic>
          <a:graphicData uri="http://schemas.openxmlformats.org/presentationml/2006/ole">
            <p:oleObj spid="_x0000_s51201" name="Equação" r:id="rId3" imgW="774364" imgH="418918" progId="Equation.3">
              <p:embed/>
            </p:oleObj>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Equações de camada-limite</a:t>
            </a:r>
            <a:endParaRPr lang="pt-BR" dirty="0"/>
          </a:p>
        </p:txBody>
      </p:sp>
      <p:sp>
        <p:nvSpPr>
          <p:cNvPr id="3" name="Espaço Reservado para Conteúdo 2"/>
          <p:cNvSpPr>
            <a:spLocks noGrp="1"/>
          </p:cNvSpPr>
          <p:nvPr>
            <p:ph idx="1"/>
          </p:nvPr>
        </p:nvSpPr>
        <p:spPr/>
        <p:txBody>
          <a:bodyPr>
            <a:normAutofit/>
          </a:bodyPr>
          <a:lstStyle/>
          <a:p>
            <a:pPr lvl="1"/>
            <a:r>
              <a:rPr lang="pt-BR" dirty="0" smtClean="0"/>
              <a:t>Conservação da quantidade de movimento na direção </a:t>
            </a:r>
            <a:r>
              <a:rPr lang="pt-BR" i="1" dirty="0" smtClean="0"/>
              <a:t>x</a:t>
            </a:r>
            <a:r>
              <a:rPr lang="pt-BR" dirty="0" smtClean="0"/>
              <a:t>:</a:t>
            </a:r>
          </a:p>
          <a:p>
            <a:pPr lvl="1"/>
            <a:endParaRPr lang="pt-BR" dirty="0" smtClean="0"/>
          </a:p>
          <a:p>
            <a:pPr lvl="1"/>
            <a:endParaRPr lang="pt-BR" dirty="0" smtClean="0"/>
          </a:p>
          <a:p>
            <a:pPr lvl="1"/>
            <a:endParaRPr lang="pt-BR" dirty="0" smtClean="0"/>
          </a:p>
          <a:p>
            <a:pPr lvl="1"/>
            <a:r>
              <a:rPr lang="pt-BR" dirty="0" smtClean="0"/>
              <a:t>Conservação da quantidade de movimento na direção </a:t>
            </a:r>
            <a:r>
              <a:rPr lang="pt-BR" i="1" dirty="0" smtClean="0"/>
              <a:t>y</a:t>
            </a:r>
            <a:r>
              <a:rPr lang="pt-BR" dirty="0" smtClean="0"/>
              <a:t>:</a:t>
            </a:r>
          </a:p>
          <a:p>
            <a:pPr lvl="1"/>
            <a:endParaRPr lang="pt-BR" dirty="0" smtClean="0"/>
          </a:p>
          <a:p>
            <a:pPr lvl="1">
              <a:buNone/>
            </a:pPr>
            <a:endParaRPr lang="pt-BR" dirty="0" smtClean="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36</a:t>
            </a:fld>
            <a:endParaRPr lang="pt-BR"/>
          </a:p>
        </p:txBody>
      </p:sp>
      <p:sp>
        <p:nvSpPr>
          <p:cNvPr id="501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0177" name="Object 1"/>
          <p:cNvGraphicFramePr>
            <a:graphicFrameLocks noChangeAspect="1"/>
          </p:cNvGraphicFramePr>
          <p:nvPr/>
        </p:nvGraphicFramePr>
        <p:xfrm>
          <a:off x="1776432" y="2825752"/>
          <a:ext cx="5653088" cy="960438"/>
        </p:xfrm>
        <a:graphic>
          <a:graphicData uri="http://schemas.openxmlformats.org/presentationml/2006/ole">
            <p:oleObj spid="_x0000_s50177" name="Equação" r:id="rId3" imgW="2857500" imgH="482600" progId="Equation.3">
              <p:embed/>
            </p:oleObj>
          </a:graphicData>
        </a:graphic>
      </p:graphicFrame>
      <p:sp>
        <p:nvSpPr>
          <p:cNvPr id="5018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0179" name="Object 3"/>
          <p:cNvGraphicFramePr>
            <a:graphicFrameLocks noChangeAspect="1"/>
          </p:cNvGraphicFramePr>
          <p:nvPr/>
        </p:nvGraphicFramePr>
        <p:xfrm>
          <a:off x="1762144" y="5143512"/>
          <a:ext cx="5595938" cy="960438"/>
        </p:xfrm>
        <a:graphic>
          <a:graphicData uri="http://schemas.openxmlformats.org/presentationml/2006/ole">
            <p:oleObj spid="_x0000_s50179" name="Equação" r:id="rId4" imgW="2832100" imgH="482600" progId="Equation.3">
              <p:embed/>
            </p:oleObj>
          </a:graphicData>
        </a:graphic>
      </p:graphicFrame>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Equações </a:t>
            </a:r>
            <a:r>
              <a:rPr lang="pt-BR" smtClean="0"/>
              <a:t>de camada-limite</a:t>
            </a:r>
            <a:endParaRPr lang="pt-BR"/>
          </a:p>
        </p:txBody>
      </p:sp>
      <p:sp>
        <p:nvSpPr>
          <p:cNvPr id="3" name="Espaço Reservado para Conteúdo 2"/>
          <p:cNvSpPr>
            <a:spLocks noGrp="1"/>
          </p:cNvSpPr>
          <p:nvPr>
            <p:ph idx="1"/>
          </p:nvPr>
        </p:nvSpPr>
        <p:spPr/>
        <p:txBody>
          <a:bodyPr/>
          <a:lstStyle/>
          <a:p>
            <a:pPr lvl="1"/>
            <a:r>
              <a:rPr lang="pt-BR" dirty="0" smtClean="0"/>
              <a:t>Conservação da energia</a:t>
            </a:r>
          </a:p>
          <a:p>
            <a:pPr lvl="1"/>
            <a:endParaRPr lang="pt-BR" dirty="0" smtClean="0"/>
          </a:p>
          <a:p>
            <a:pPr lvl="1"/>
            <a:endParaRPr lang="pt-BR" dirty="0" smtClean="0"/>
          </a:p>
          <a:p>
            <a:pPr lvl="1"/>
            <a:endParaRPr lang="pt-BR" dirty="0" smtClean="0"/>
          </a:p>
          <a:p>
            <a:pPr lvl="2"/>
            <a:r>
              <a:rPr lang="pt-BR" dirty="0" smtClean="0"/>
              <a:t>Sendo a dissipação viscosa avaliada por</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37</a:t>
            </a:fld>
            <a:endParaRPr lang="pt-BR"/>
          </a:p>
        </p:txBody>
      </p:sp>
      <p:sp>
        <p:nvSpPr>
          <p:cNvPr id="491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49153" name="Object 1"/>
          <p:cNvGraphicFramePr>
            <a:graphicFrameLocks noChangeAspect="1"/>
          </p:cNvGraphicFramePr>
          <p:nvPr/>
        </p:nvGraphicFramePr>
        <p:xfrm>
          <a:off x="1785918" y="2357430"/>
          <a:ext cx="5632450" cy="960438"/>
        </p:xfrm>
        <a:graphic>
          <a:graphicData uri="http://schemas.openxmlformats.org/presentationml/2006/ole">
            <p:oleObj spid="_x0000_s49153" name="Equação" r:id="rId3" imgW="2844800" imgH="482600" progId="Equation.3">
              <p:embed/>
            </p:oleObj>
          </a:graphicData>
        </a:graphic>
      </p:graphicFrame>
      <p:sp>
        <p:nvSpPr>
          <p:cNvPr id="491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49155" name="Object 3"/>
          <p:cNvGraphicFramePr>
            <a:graphicFrameLocks noChangeAspect="1"/>
          </p:cNvGraphicFramePr>
          <p:nvPr/>
        </p:nvGraphicFramePr>
        <p:xfrm>
          <a:off x="1857356" y="4357694"/>
          <a:ext cx="5405438" cy="1173163"/>
        </p:xfrm>
        <a:graphic>
          <a:graphicData uri="http://schemas.openxmlformats.org/presentationml/2006/ole">
            <p:oleObj spid="_x0000_s49155" name="Equação" r:id="rId4" imgW="2679700" imgH="584200" progId="Equation.3">
              <p:embed/>
            </p:oleObj>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Equações </a:t>
            </a:r>
            <a:r>
              <a:rPr lang="pt-BR" smtClean="0"/>
              <a:t>de camada-limite</a:t>
            </a:r>
            <a:endParaRPr lang="pt-BR"/>
          </a:p>
        </p:txBody>
      </p:sp>
      <p:sp>
        <p:nvSpPr>
          <p:cNvPr id="3" name="Espaço Reservado para Conteúdo 2"/>
          <p:cNvSpPr>
            <a:spLocks noGrp="1"/>
          </p:cNvSpPr>
          <p:nvPr>
            <p:ph idx="1"/>
          </p:nvPr>
        </p:nvSpPr>
        <p:spPr/>
        <p:txBody>
          <a:bodyPr/>
          <a:lstStyle/>
          <a:p>
            <a:r>
              <a:rPr lang="pt-BR" dirty="0" smtClean="0"/>
              <a:t>No interior da camada-limite, algumas outras hipóteses podem ser consideradas:</a:t>
            </a:r>
          </a:p>
          <a:p>
            <a:pPr lvl="1"/>
            <a:r>
              <a:rPr lang="pt-BR" dirty="0" smtClean="0"/>
              <a:t>Ausência de forças de corpo</a:t>
            </a:r>
          </a:p>
          <a:p>
            <a:pPr lvl="1"/>
            <a:r>
              <a:rPr lang="pt-BR" dirty="0" smtClean="0"/>
              <a:t>Ausência de geração de energia</a:t>
            </a:r>
          </a:p>
          <a:p>
            <a:r>
              <a:rPr lang="pt-BR" dirty="0" smtClean="0"/>
              <a:t>Além disso, por análise dimensional, tem-se que:</a:t>
            </a:r>
          </a:p>
          <a:p>
            <a:pPr lvl="1"/>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38</a:t>
            </a:fld>
            <a:endParaRPr lang="pt-BR"/>
          </a:p>
        </p:txBody>
      </p:sp>
      <p:sp>
        <p:nvSpPr>
          <p:cNvPr id="481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48129" name="Object 1"/>
          <p:cNvGraphicFramePr>
            <a:graphicFrameLocks noChangeAspect="1"/>
          </p:cNvGraphicFramePr>
          <p:nvPr/>
        </p:nvGraphicFramePr>
        <p:xfrm>
          <a:off x="4100516" y="4929198"/>
          <a:ext cx="971550" cy="323850"/>
        </p:xfrm>
        <a:graphic>
          <a:graphicData uri="http://schemas.openxmlformats.org/presentationml/2006/ole">
            <p:oleObj spid="_x0000_s48129" name="Equação" r:id="rId3" imgW="431613" imgH="139639" progId="Equation.3">
              <p:embed/>
            </p:oleObj>
          </a:graphicData>
        </a:graphic>
      </p:graphicFrame>
      <p:sp>
        <p:nvSpPr>
          <p:cNvPr id="481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48131" name="Object 3"/>
          <p:cNvGraphicFramePr>
            <a:graphicFrameLocks noChangeAspect="1"/>
          </p:cNvGraphicFramePr>
          <p:nvPr/>
        </p:nvGraphicFramePr>
        <p:xfrm>
          <a:off x="3292484" y="5500702"/>
          <a:ext cx="2565400" cy="965200"/>
        </p:xfrm>
        <a:graphic>
          <a:graphicData uri="http://schemas.openxmlformats.org/presentationml/2006/ole">
            <p:oleObj spid="_x0000_s48131" name="Equação" r:id="rId4" imgW="1117600" imgH="419100" progId="Equation.3">
              <p:embed/>
            </p:oleObj>
          </a:graphicData>
        </a:graphic>
      </p:graphicFrame>
      <p:sp>
        <p:nvSpPr>
          <p:cNvPr id="481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Equações </a:t>
            </a:r>
            <a:r>
              <a:rPr lang="pt-BR" smtClean="0"/>
              <a:t>de camada-limite</a:t>
            </a:r>
            <a:endParaRPr lang="pt-BR"/>
          </a:p>
        </p:txBody>
      </p:sp>
      <p:sp>
        <p:nvSpPr>
          <p:cNvPr id="3" name="Espaço Reservado para Conteúdo 2"/>
          <p:cNvSpPr>
            <a:spLocks noGrp="1"/>
          </p:cNvSpPr>
          <p:nvPr>
            <p:ph idx="1"/>
          </p:nvPr>
        </p:nvSpPr>
        <p:spPr/>
        <p:txBody>
          <a:bodyPr/>
          <a:lstStyle/>
          <a:p>
            <a:r>
              <a:rPr lang="pt-BR" dirty="0" smtClean="0"/>
              <a:t>Outras considerações:</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39</a:t>
            </a:fld>
            <a:endParaRPr lang="pt-BR"/>
          </a:p>
        </p:txBody>
      </p:sp>
      <p:sp>
        <p:nvSpPr>
          <p:cNvPr id="532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32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3251" name="Object 3"/>
          <p:cNvGraphicFramePr>
            <a:graphicFrameLocks noChangeAspect="1"/>
          </p:cNvGraphicFramePr>
          <p:nvPr/>
        </p:nvGraphicFramePr>
        <p:xfrm>
          <a:off x="3756030" y="2357430"/>
          <a:ext cx="1601788" cy="965200"/>
        </p:xfrm>
        <a:graphic>
          <a:graphicData uri="http://schemas.openxmlformats.org/presentationml/2006/ole">
            <p:oleObj spid="_x0000_s53251" name="Equação" r:id="rId3" imgW="698500" imgH="419100" progId="Equation.3">
              <p:embed/>
            </p:oleObj>
          </a:graphicData>
        </a:graphic>
      </p:graphicFrame>
      <p:sp>
        <p:nvSpPr>
          <p:cNvPr id="532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3253" name="Object 5"/>
          <p:cNvGraphicFramePr>
            <a:graphicFrameLocks noChangeAspect="1"/>
          </p:cNvGraphicFramePr>
          <p:nvPr/>
        </p:nvGraphicFramePr>
        <p:xfrm>
          <a:off x="3714744" y="3481395"/>
          <a:ext cx="1755775" cy="1019175"/>
        </p:xfrm>
        <a:graphic>
          <a:graphicData uri="http://schemas.openxmlformats.org/presentationml/2006/ole">
            <p:oleObj spid="_x0000_s53253" name="Equação" r:id="rId4" imgW="774364" imgH="444307" progId="Equation.3">
              <p:embed/>
            </p:oleObj>
          </a:graphicData>
        </a:graphic>
      </p:graphicFrame>
      <p:sp>
        <p:nvSpPr>
          <p:cNvPr id="5325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3255" name="Object 7"/>
          <p:cNvGraphicFramePr>
            <a:graphicFrameLocks noChangeAspect="1"/>
          </p:cNvGraphicFramePr>
          <p:nvPr/>
        </p:nvGraphicFramePr>
        <p:xfrm>
          <a:off x="3679831" y="4695841"/>
          <a:ext cx="1820863" cy="1019175"/>
        </p:xfrm>
        <a:graphic>
          <a:graphicData uri="http://schemas.openxmlformats.org/presentationml/2006/ole">
            <p:oleObj spid="_x0000_s53255" name="Equação" r:id="rId5" imgW="799753" imgH="444307" progId="Equation.3">
              <p:embed/>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Coeficientes convectivos local e médio</a:t>
            </a:r>
            <a:endParaRPr lang="pt-BR" dirty="0"/>
          </a:p>
        </p:txBody>
      </p:sp>
      <p:sp>
        <p:nvSpPr>
          <p:cNvPr id="3" name="Espaço Reservado para Conteúdo 2"/>
          <p:cNvSpPr>
            <a:spLocks noGrp="1"/>
          </p:cNvSpPr>
          <p:nvPr>
            <p:ph idx="1"/>
          </p:nvPr>
        </p:nvSpPr>
        <p:spPr>
          <a:xfrm>
            <a:off x="457200" y="1600200"/>
            <a:ext cx="8229600" cy="4900634"/>
          </a:xfrm>
        </p:spPr>
        <p:txBody>
          <a:bodyPr>
            <a:normAutofit/>
          </a:bodyPr>
          <a:lstStyle/>
          <a:p>
            <a:r>
              <a:rPr lang="pt-BR" dirty="0" smtClean="0"/>
              <a:t>Em ambas as situações, com há diferença de temperatura entre a superfície e o fluido, ocorrerá a transferência de calor por convecção:</a:t>
            </a:r>
          </a:p>
          <a:p>
            <a:endParaRPr lang="pt-BR" dirty="0" smtClean="0"/>
          </a:p>
          <a:p>
            <a:pPr lvl="1"/>
            <a:endParaRPr lang="pt-BR" dirty="0" smtClean="0"/>
          </a:p>
          <a:p>
            <a:pPr lvl="1"/>
            <a:r>
              <a:rPr lang="pt-BR" dirty="0" smtClean="0"/>
              <a:t>Sendo </a:t>
            </a:r>
            <a:r>
              <a:rPr lang="pt-BR" i="1" dirty="0" smtClean="0"/>
              <a:t>h</a:t>
            </a:r>
            <a:r>
              <a:rPr lang="pt-BR" dirty="0" smtClean="0"/>
              <a:t> o coeficiente convectivo local.</a:t>
            </a:r>
          </a:p>
          <a:p>
            <a:r>
              <a:rPr lang="pt-BR" dirty="0" smtClean="0"/>
              <a:t>Observa-se que as condições de escoamento podem variar ao longo da superfície.</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4</a:t>
            </a:fld>
            <a:endParaRPr lang="pt-BR"/>
          </a:p>
        </p:txBody>
      </p:sp>
      <p:sp>
        <p:nvSpPr>
          <p:cNvPr id="184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18433" name="Object 1"/>
          <p:cNvGraphicFramePr>
            <a:graphicFrameLocks noChangeAspect="1"/>
          </p:cNvGraphicFramePr>
          <p:nvPr/>
        </p:nvGraphicFramePr>
        <p:xfrm>
          <a:off x="3500430" y="3975107"/>
          <a:ext cx="2124075" cy="525463"/>
        </p:xfrm>
        <a:graphic>
          <a:graphicData uri="http://schemas.openxmlformats.org/presentationml/2006/ole">
            <p:oleObj spid="_x0000_s18433" name="Equação" r:id="rId3" imgW="927100" imgH="228600" progId="Equation.3">
              <p:embed/>
            </p:oleObj>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Equações </a:t>
            </a:r>
            <a:r>
              <a:rPr lang="pt-BR" smtClean="0"/>
              <a:t>de camada-limite</a:t>
            </a:r>
            <a:endParaRPr lang="pt-BR"/>
          </a:p>
        </p:txBody>
      </p:sp>
      <p:sp>
        <p:nvSpPr>
          <p:cNvPr id="3" name="Espaço Reservado para Conteúdo 2"/>
          <p:cNvSpPr>
            <a:spLocks noGrp="1"/>
          </p:cNvSpPr>
          <p:nvPr>
            <p:ph idx="1"/>
          </p:nvPr>
        </p:nvSpPr>
        <p:spPr/>
        <p:txBody>
          <a:bodyPr/>
          <a:lstStyle/>
          <a:p>
            <a:r>
              <a:rPr lang="pt-BR" dirty="0" smtClean="0"/>
              <a:t>Pelo fato de a camada-limite ser bastante fina, pode-se ainda aproximar o gradiente de pressão </a:t>
            </a:r>
            <a:r>
              <a:rPr lang="pt-BR" i="1" dirty="0" smtClean="0"/>
              <a:t>x</a:t>
            </a:r>
            <a:r>
              <a:rPr lang="pt-BR" dirty="0" smtClean="0"/>
              <a:t> no interior da mesma como sendo igual ao gradiente de pressão na corrente livre e assim</a:t>
            </a:r>
          </a:p>
          <a:p>
            <a:endParaRPr lang="pt-BR" dirty="0" smtClean="0"/>
          </a:p>
          <a:p>
            <a:endParaRPr lang="pt-BR" dirty="0" smtClean="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40</a:t>
            </a:fld>
            <a:endParaRPr lang="pt-BR"/>
          </a:p>
        </p:txBody>
      </p:sp>
      <p:sp>
        <p:nvSpPr>
          <p:cNvPr id="5427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4273" name="Object 1"/>
          <p:cNvGraphicFramePr>
            <a:graphicFrameLocks noChangeAspect="1"/>
          </p:cNvGraphicFramePr>
          <p:nvPr/>
        </p:nvGraphicFramePr>
        <p:xfrm>
          <a:off x="3803655" y="4286256"/>
          <a:ext cx="1482725" cy="908050"/>
        </p:xfrm>
        <a:graphic>
          <a:graphicData uri="http://schemas.openxmlformats.org/presentationml/2006/ole">
            <p:oleObj spid="_x0000_s54273" name="Equação" r:id="rId3" imgW="634680" imgH="393480" progId="Equation.3">
              <p:embed/>
            </p:oleObj>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Equações </a:t>
            </a:r>
            <a:r>
              <a:rPr lang="pt-BR" smtClean="0"/>
              <a:t>de camada-limite</a:t>
            </a:r>
            <a:endParaRPr lang="pt-BR"/>
          </a:p>
        </p:txBody>
      </p:sp>
      <p:sp>
        <p:nvSpPr>
          <p:cNvPr id="3" name="Espaço Reservado para Conteúdo 2"/>
          <p:cNvSpPr>
            <a:spLocks noGrp="1"/>
          </p:cNvSpPr>
          <p:nvPr>
            <p:ph idx="1"/>
          </p:nvPr>
        </p:nvSpPr>
        <p:spPr/>
        <p:txBody>
          <a:bodyPr/>
          <a:lstStyle/>
          <a:p>
            <a:r>
              <a:rPr lang="pt-BR" dirty="0" smtClean="0"/>
              <a:t>Tendo-se por base todas as aproximações e simplificações anteriores, tem-se então:</a:t>
            </a:r>
          </a:p>
          <a:p>
            <a:pPr lvl="1"/>
            <a:r>
              <a:rPr lang="pt-BR" dirty="0" smtClean="0"/>
              <a:t>Conservação da massa:</a:t>
            </a:r>
          </a:p>
          <a:p>
            <a:pPr lvl="1"/>
            <a:endParaRPr lang="pt-BR" dirty="0" smtClean="0"/>
          </a:p>
          <a:p>
            <a:pPr lvl="1"/>
            <a:endParaRPr lang="pt-BR" dirty="0" smtClean="0"/>
          </a:p>
          <a:p>
            <a:pPr lvl="1"/>
            <a:r>
              <a:rPr lang="pt-BR" dirty="0" smtClean="0"/>
              <a:t>Conservação da quantidade de movimento na direção </a:t>
            </a:r>
            <a:r>
              <a:rPr lang="pt-BR" i="1" dirty="0" smtClean="0"/>
              <a:t>x</a:t>
            </a:r>
            <a:r>
              <a:rPr lang="pt-BR" dirty="0" smtClean="0"/>
              <a:t>:</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41</a:t>
            </a:fld>
            <a:endParaRPr lang="pt-BR"/>
          </a:p>
        </p:txBody>
      </p:sp>
      <p:sp>
        <p:nvSpPr>
          <p:cNvPr id="563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6321" name="Object 1"/>
          <p:cNvGraphicFramePr>
            <a:graphicFrameLocks noChangeAspect="1"/>
          </p:cNvGraphicFramePr>
          <p:nvPr/>
        </p:nvGraphicFramePr>
        <p:xfrm>
          <a:off x="3813180" y="3214686"/>
          <a:ext cx="1544638" cy="839788"/>
        </p:xfrm>
        <a:graphic>
          <a:graphicData uri="http://schemas.openxmlformats.org/presentationml/2006/ole">
            <p:oleObj spid="_x0000_s56321" name="Equação" r:id="rId3" imgW="774364" imgH="418918" progId="Equation.3">
              <p:embed/>
            </p:oleObj>
          </a:graphicData>
        </a:graphic>
      </p:graphicFrame>
      <p:sp>
        <p:nvSpPr>
          <p:cNvPr id="563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63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6325" name="Object 5"/>
          <p:cNvGraphicFramePr>
            <a:graphicFrameLocks noChangeAspect="1"/>
          </p:cNvGraphicFramePr>
          <p:nvPr/>
        </p:nvGraphicFramePr>
        <p:xfrm>
          <a:off x="2714612" y="5286388"/>
          <a:ext cx="3692525" cy="885825"/>
        </p:xfrm>
        <a:graphic>
          <a:graphicData uri="http://schemas.openxmlformats.org/presentationml/2006/ole">
            <p:oleObj spid="_x0000_s56325" name="Equação" r:id="rId4" imgW="1866090" imgH="444307" progId="Equation.3">
              <p:embed/>
            </p:oleObj>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Equações </a:t>
            </a:r>
            <a:r>
              <a:rPr lang="pt-BR" smtClean="0"/>
              <a:t>de camada-limite</a:t>
            </a:r>
            <a:endParaRPr lang="pt-BR"/>
          </a:p>
        </p:txBody>
      </p:sp>
      <p:sp>
        <p:nvSpPr>
          <p:cNvPr id="3" name="Espaço Reservado para Conteúdo 2"/>
          <p:cNvSpPr>
            <a:spLocks noGrp="1"/>
          </p:cNvSpPr>
          <p:nvPr>
            <p:ph idx="1"/>
          </p:nvPr>
        </p:nvSpPr>
        <p:spPr/>
        <p:txBody>
          <a:bodyPr/>
          <a:lstStyle/>
          <a:p>
            <a:pPr lvl="1"/>
            <a:r>
              <a:rPr lang="pt-BR" dirty="0" smtClean="0"/>
              <a:t>Conservação da energia:</a:t>
            </a:r>
          </a:p>
          <a:p>
            <a:pPr lvl="1"/>
            <a:endParaRPr lang="pt-BR" dirty="0" smtClean="0"/>
          </a:p>
          <a:p>
            <a:pPr lvl="1"/>
            <a:endParaRPr lang="pt-BR" dirty="0" smtClean="0"/>
          </a:p>
          <a:p>
            <a:pPr lvl="1"/>
            <a:endParaRPr lang="pt-BR" dirty="0" smtClean="0"/>
          </a:p>
          <a:p>
            <a:pPr lvl="2"/>
            <a:r>
              <a:rPr lang="pt-BR" dirty="0" smtClean="0"/>
              <a:t>Nas equações anteriores, </a:t>
            </a:r>
            <a:r>
              <a:rPr lang="el-GR" i="1" dirty="0" smtClean="0"/>
              <a:t>α</a:t>
            </a:r>
            <a:r>
              <a:rPr lang="pt-BR" dirty="0" smtClean="0"/>
              <a:t> é a difusividade térmica do fluido e </a:t>
            </a:r>
            <a:r>
              <a:rPr lang="el-GR" i="1" dirty="0" smtClean="0"/>
              <a:t>ν</a:t>
            </a:r>
            <a:r>
              <a:rPr lang="pt-BR" i="1" dirty="0" smtClean="0"/>
              <a:t> </a:t>
            </a:r>
            <a:r>
              <a:rPr lang="pt-BR" dirty="0" smtClean="0"/>
              <a:t> é a viscosidade cinemática do mesmo.</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42</a:t>
            </a:fld>
            <a:endParaRPr lang="pt-BR"/>
          </a:p>
        </p:txBody>
      </p:sp>
      <p:sp>
        <p:nvSpPr>
          <p:cNvPr id="5529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5297" name="Object 1"/>
          <p:cNvGraphicFramePr>
            <a:graphicFrameLocks noChangeAspect="1"/>
          </p:cNvGraphicFramePr>
          <p:nvPr/>
        </p:nvGraphicFramePr>
        <p:xfrm>
          <a:off x="2571736" y="2214554"/>
          <a:ext cx="4016375" cy="1017588"/>
        </p:xfrm>
        <a:graphic>
          <a:graphicData uri="http://schemas.openxmlformats.org/presentationml/2006/ole">
            <p:oleObj spid="_x0000_s55297" name="Equação" r:id="rId3" imgW="1993900" imgH="508000" progId="Equation.3">
              <p:embed/>
            </p:oleObj>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Similaridade na camada-limite</a:t>
            </a:r>
            <a:endParaRPr lang="pt-BR" dirty="0"/>
          </a:p>
        </p:txBody>
      </p:sp>
      <p:sp>
        <p:nvSpPr>
          <p:cNvPr id="3" name="Espaço Reservado para Conteúdo 2"/>
          <p:cNvSpPr>
            <a:spLocks noGrp="1"/>
          </p:cNvSpPr>
          <p:nvPr>
            <p:ph idx="1"/>
          </p:nvPr>
        </p:nvSpPr>
        <p:spPr/>
        <p:txBody>
          <a:bodyPr/>
          <a:lstStyle/>
          <a:p>
            <a:r>
              <a:rPr lang="pt-BR" dirty="0" smtClean="0"/>
              <a:t>As equações de camada-limite podem ser normalizadas partindo-se da definição de variáveis independentes adimensionais:</a:t>
            </a:r>
          </a:p>
          <a:p>
            <a:pPr lvl="1"/>
            <a:r>
              <a:rPr lang="pt-BR" dirty="0" smtClean="0"/>
              <a:t>Posições adimensionais:</a:t>
            </a:r>
          </a:p>
          <a:p>
            <a:pPr lvl="1"/>
            <a:endParaRPr lang="pt-BR" dirty="0" smtClean="0"/>
          </a:p>
          <a:p>
            <a:pPr lvl="1"/>
            <a:endParaRPr lang="pt-BR" dirty="0" smtClean="0"/>
          </a:p>
          <a:p>
            <a:pPr lvl="1"/>
            <a:r>
              <a:rPr lang="pt-BR" dirty="0" smtClean="0"/>
              <a:t>Velocidades adimensionais: </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43</a:t>
            </a:fld>
            <a:endParaRPr lang="pt-BR"/>
          </a:p>
        </p:txBody>
      </p:sp>
      <p:sp>
        <p:nvSpPr>
          <p:cNvPr id="5734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7345" name="Object 1"/>
          <p:cNvGraphicFramePr>
            <a:graphicFrameLocks noChangeAspect="1"/>
          </p:cNvGraphicFramePr>
          <p:nvPr/>
        </p:nvGraphicFramePr>
        <p:xfrm>
          <a:off x="2643174" y="3714750"/>
          <a:ext cx="920750" cy="787400"/>
        </p:xfrm>
        <a:graphic>
          <a:graphicData uri="http://schemas.openxmlformats.org/presentationml/2006/ole">
            <p:oleObj spid="_x0000_s57345" name="Equação" r:id="rId3" imgW="457002" imgH="393529" progId="Equation.3">
              <p:embed/>
            </p:oleObj>
          </a:graphicData>
        </a:graphic>
      </p:graphicFrame>
      <p:sp>
        <p:nvSpPr>
          <p:cNvPr id="5734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7347" name="Object 3"/>
          <p:cNvGraphicFramePr>
            <a:graphicFrameLocks noChangeAspect="1"/>
          </p:cNvGraphicFramePr>
          <p:nvPr/>
        </p:nvGraphicFramePr>
        <p:xfrm>
          <a:off x="5557851" y="3857628"/>
          <a:ext cx="942975" cy="788988"/>
        </p:xfrm>
        <a:graphic>
          <a:graphicData uri="http://schemas.openxmlformats.org/presentationml/2006/ole">
            <p:oleObj spid="_x0000_s57347" name="Equação" r:id="rId4" imgW="469696" imgH="393529" progId="Equation.3">
              <p:embed/>
            </p:oleObj>
          </a:graphicData>
        </a:graphic>
      </p:graphicFrame>
      <p:sp>
        <p:nvSpPr>
          <p:cNvPr id="5735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7349" name="Object 5"/>
          <p:cNvGraphicFramePr>
            <a:graphicFrameLocks noChangeAspect="1"/>
          </p:cNvGraphicFramePr>
          <p:nvPr/>
        </p:nvGraphicFramePr>
        <p:xfrm>
          <a:off x="2643174" y="5354656"/>
          <a:ext cx="942975" cy="788988"/>
        </p:xfrm>
        <a:graphic>
          <a:graphicData uri="http://schemas.openxmlformats.org/presentationml/2006/ole">
            <p:oleObj spid="_x0000_s57349" name="Equação" r:id="rId5" imgW="469696" imgH="393529" progId="Equation.3">
              <p:embed/>
            </p:oleObj>
          </a:graphicData>
        </a:graphic>
      </p:graphicFrame>
      <p:sp>
        <p:nvSpPr>
          <p:cNvPr id="57352"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7351" name="Object 7"/>
          <p:cNvGraphicFramePr>
            <a:graphicFrameLocks noChangeAspect="1"/>
          </p:cNvGraphicFramePr>
          <p:nvPr/>
        </p:nvGraphicFramePr>
        <p:xfrm>
          <a:off x="5580076" y="5357826"/>
          <a:ext cx="920750" cy="785813"/>
        </p:xfrm>
        <a:graphic>
          <a:graphicData uri="http://schemas.openxmlformats.org/presentationml/2006/ole">
            <p:oleObj spid="_x0000_s57351" name="Equação" r:id="rId6" imgW="457002" imgH="393529" progId="Equation.3">
              <p:embed/>
            </p:oleObj>
          </a:graphicData>
        </a:graphic>
      </p:graphicFrame>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Similaridade na camada-limite</a:t>
            </a:r>
            <a:endParaRPr lang="pt-BR" dirty="0"/>
          </a:p>
        </p:txBody>
      </p:sp>
      <p:sp>
        <p:nvSpPr>
          <p:cNvPr id="3" name="Espaço Reservado para Conteúdo 2"/>
          <p:cNvSpPr>
            <a:spLocks noGrp="1"/>
          </p:cNvSpPr>
          <p:nvPr>
            <p:ph idx="1"/>
          </p:nvPr>
        </p:nvSpPr>
        <p:spPr/>
        <p:txBody>
          <a:bodyPr/>
          <a:lstStyle/>
          <a:p>
            <a:pPr lvl="1"/>
            <a:r>
              <a:rPr lang="pt-BR" dirty="0" smtClean="0"/>
              <a:t>Temperatura adimensional:</a:t>
            </a:r>
          </a:p>
          <a:p>
            <a:pPr lvl="1"/>
            <a:endParaRPr lang="pt-BR" dirty="0" smtClean="0"/>
          </a:p>
          <a:p>
            <a:pPr lvl="1"/>
            <a:endParaRPr lang="pt-BR" dirty="0" smtClean="0"/>
          </a:p>
          <a:p>
            <a:pPr lvl="1"/>
            <a:r>
              <a:rPr lang="pt-BR" dirty="0" smtClean="0"/>
              <a:t>Pressão adimensional:</a:t>
            </a:r>
          </a:p>
          <a:p>
            <a:pPr lvl="1"/>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44</a:t>
            </a:fld>
            <a:endParaRPr lang="pt-B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8369" name="Object 1"/>
          <p:cNvGraphicFramePr>
            <a:graphicFrameLocks noChangeAspect="1"/>
          </p:cNvGraphicFramePr>
          <p:nvPr/>
        </p:nvGraphicFramePr>
        <p:xfrm>
          <a:off x="3756030" y="2214554"/>
          <a:ext cx="1601788" cy="868363"/>
        </p:xfrm>
        <a:graphic>
          <a:graphicData uri="http://schemas.openxmlformats.org/presentationml/2006/ole">
            <p:oleObj spid="_x0000_s58369" name="Equação" r:id="rId3" imgW="787400" imgH="431800" progId="Equation.3">
              <p:embed/>
            </p:oleObj>
          </a:graphicData>
        </a:graphic>
      </p:graphicFrame>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58371" name="Object 3"/>
          <p:cNvGraphicFramePr>
            <a:graphicFrameLocks noChangeAspect="1"/>
          </p:cNvGraphicFramePr>
          <p:nvPr/>
        </p:nvGraphicFramePr>
        <p:xfrm>
          <a:off x="3919542" y="3786190"/>
          <a:ext cx="1366838" cy="866775"/>
        </p:xfrm>
        <a:graphic>
          <a:graphicData uri="http://schemas.openxmlformats.org/presentationml/2006/ole">
            <p:oleObj spid="_x0000_s58371" name="Equação" r:id="rId4" imgW="672808" imgH="431613" progId="Equation.3">
              <p:embed/>
            </p:oleObj>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Similaridade na camada-limite</a:t>
            </a:r>
            <a:endParaRPr lang="pt-BR" dirty="0"/>
          </a:p>
        </p:txBody>
      </p:sp>
      <p:sp>
        <p:nvSpPr>
          <p:cNvPr id="3" name="Espaço Reservado para Conteúdo 2"/>
          <p:cNvSpPr>
            <a:spLocks noGrp="1"/>
          </p:cNvSpPr>
          <p:nvPr>
            <p:ph idx="1"/>
          </p:nvPr>
        </p:nvSpPr>
        <p:spPr/>
        <p:txBody>
          <a:bodyPr/>
          <a:lstStyle/>
          <a:p>
            <a:pPr lvl="1"/>
            <a:endParaRPr lang="pt-BR" dirty="0" smtClean="0"/>
          </a:p>
          <a:p>
            <a:pPr lvl="1"/>
            <a:endParaRPr lang="pt-BR" dirty="0" smtClean="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45</a:t>
            </a:fld>
            <a:endParaRPr lang="pt-BR"/>
          </a:p>
        </p:txBody>
      </p:sp>
      <p:sp>
        <p:nvSpPr>
          <p:cNvPr id="5837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5837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pSp>
        <p:nvGrpSpPr>
          <p:cNvPr id="9" name="Grupo 8"/>
          <p:cNvGrpSpPr/>
          <p:nvPr/>
        </p:nvGrpSpPr>
        <p:grpSpPr>
          <a:xfrm>
            <a:off x="214282" y="1928802"/>
            <a:ext cx="8676756" cy="2665434"/>
            <a:chOff x="179512" y="2060279"/>
            <a:chExt cx="8799163" cy="2665434"/>
          </a:xfrm>
        </p:grpSpPr>
        <p:grpSp>
          <p:nvGrpSpPr>
            <p:cNvPr id="10" name="Grupo 34"/>
            <p:cNvGrpSpPr/>
            <p:nvPr/>
          </p:nvGrpSpPr>
          <p:grpSpPr>
            <a:xfrm>
              <a:off x="179512" y="2062589"/>
              <a:ext cx="8799163" cy="2663124"/>
              <a:chOff x="179512" y="2062589"/>
              <a:chExt cx="8799163" cy="2663124"/>
            </a:xfrm>
          </p:grpSpPr>
          <mc:AlternateContent xmlns:mc="http://schemas.openxmlformats.org/markup-compatibility/2006">
            <mc:Choice xmlns="" xmlns:a14="http://schemas.microsoft.com/office/drawing/2010/main" Requires="a14">
              <p:sp>
                <p:nvSpPr>
                  <p:cNvPr id="6" name="CaixaDeTexto 5"/>
                  <p:cNvSpPr txBox="1"/>
                  <p:nvPr/>
                </p:nvSpPr>
                <p:spPr>
                  <a:xfrm>
                    <a:off x="1331640" y="2780642"/>
                    <a:ext cx="3046795" cy="5766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pt-BR" sz="1400" i="1" smtClean="0">
                                  <a:latin typeface="Cambria Math" panose="02040503050406030204" pitchFamily="18" charset="0"/>
                                </a:rPr>
                              </m:ctrlPr>
                            </m:sSupPr>
                            <m:e>
                              <m:r>
                                <a:rPr lang="pt-BR" sz="1400" i="1">
                                  <a:latin typeface="Cambria Math"/>
                                </a:rPr>
                                <m:t>𝑢</m:t>
                              </m:r>
                            </m:e>
                            <m:sup>
                              <m:r>
                                <a:rPr lang="pt-BR" sz="1400" i="1">
                                  <a:latin typeface="Cambria Math"/>
                                </a:rPr>
                                <m:t>∗</m:t>
                              </m:r>
                            </m:sup>
                          </m:sSup>
                          <m:f>
                            <m:fPr>
                              <m:ctrlPr>
                                <a:rPr lang="pt-BR" sz="1400" i="1">
                                  <a:latin typeface="Cambria Math" panose="02040503050406030204" pitchFamily="18" charset="0"/>
                                </a:rPr>
                              </m:ctrlPr>
                            </m:fPr>
                            <m:num>
                              <m:r>
                                <a:rPr lang="pt-BR" sz="1400" i="1">
                                  <a:latin typeface="Cambria Math"/>
                                </a:rPr>
                                <m:t>𝜕</m:t>
                              </m:r>
                              <m:sSup>
                                <m:sSupPr>
                                  <m:ctrlPr>
                                    <a:rPr lang="pt-BR" sz="1400" i="1">
                                      <a:latin typeface="Cambria Math" panose="02040503050406030204" pitchFamily="18" charset="0"/>
                                    </a:rPr>
                                  </m:ctrlPr>
                                </m:sSupPr>
                                <m:e>
                                  <m:r>
                                    <a:rPr lang="pt-BR" sz="1400" i="1">
                                      <a:latin typeface="Cambria Math"/>
                                    </a:rPr>
                                    <m:t>𝑢</m:t>
                                  </m:r>
                                </m:e>
                                <m:sup>
                                  <m:r>
                                    <a:rPr lang="pt-BR" sz="1400" i="1">
                                      <a:latin typeface="Cambria Math"/>
                                    </a:rPr>
                                    <m:t>∗</m:t>
                                  </m:r>
                                </m:sup>
                              </m:sSup>
                            </m:num>
                            <m:den>
                              <m:r>
                                <a:rPr lang="pt-BR" sz="1400" i="1">
                                  <a:latin typeface="Cambria Math"/>
                                </a:rPr>
                                <m:t>𝜕</m:t>
                              </m:r>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den>
                          </m:f>
                          <m:r>
                            <a:rPr lang="pt-BR" sz="1400" i="1">
                              <a:latin typeface="Cambria Math"/>
                            </a:rPr>
                            <m:t>+</m:t>
                          </m:r>
                          <m:sSup>
                            <m:sSupPr>
                              <m:ctrlPr>
                                <a:rPr lang="pt-BR" sz="1400" i="1">
                                  <a:latin typeface="Cambria Math" panose="02040503050406030204" pitchFamily="18" charset="0"/>
                                </a:rPr>
                              </m:ctrlPr>
                            </m:sSupPr>
                            <m:e>
                              <m:r>
                                <a:rPr lang="pt-BR" sz="1400" b="0" i="1" smtClean="0">
                                  <a:latin typeface="Cambria Math"/>
                                </a:rPr>
                                <m:t>𝑣</m:t>
                              </m:r>
                            </m:e>
                            <m:sup>
                              <m:r>
                                <a:rPr lang="pt-BR" sz="1400" i="1">
                                  <a:latin typeface="Cambria Math"/>
                                </a:rPr>
                                <m:t>∗</m:t>
                              </m:r>
                            </m:sup>
                          </m:sSup>
                          <m:f>
                            <m:fPr>
                              <m:ctrlPr>
                                <a:rPr lang="pt-BR" sz="1400" i="1">
                                  <a:latin typeface="Cambria Math" panose="02040503050406030204" pitchFamily="18" charset="0"/>
                                </a:rPr>
                              </m:ctrlPr>
                            </m:fPr>
                            <m:num>
                              <m:r>
                                <a:rPr lang="pt-BR" sz="1400" i="1">
                                  <a:latin typeface="Cambria Math"/>
                                </a:rPr>
                                <m:t>𝜕</m:t>
                              </m:r>
                              <m:sSup>
                                <m:sSupPr>
                                  <m:ctrlPr>
                                    <a:rPr lang="pt-BR" sz="1400" i="1">
                                      <a:latin typeface="Cambria Math" panose="02040503050406030204" pitchFamily="18" charset="0"/>
                                    </a:rPr>
                                  </m:ctrlPr>
                                </m:sSupPr>
                                <m:e>
                                  <m:r>
                                    <a:rPr lang="pt-BR" sz="1400" i="1">
                                      <a:latin typeface="Cambria Math"/>
                                    </a:rPr>
                                    <m:t>𝑢</m:t>
                                  </m:r>
                                </m:e>
                                <m:sup>
                                  <m:r>
                                    <a:rPr lang="pt-BR" sz="1400" i="1">
                                      <a:latin typeface="Cambria Math"/>
                                    </a:rPr>
                                    <m:t>∗</m:t>
                                  </m:r>
                                </m:sup>
                              </m:sSup>
                            </m:num>
                            <m:den>
                              <m:r>
                                <a:rPr lang="pt-BR" sz="1400" i="1">
                                  <a:latin typeface="Cambria Math"/>
                                </a:rPr>
                                <m:t>𝜕</m:t>
                              </m:r>
                              <m:sSup>
                                <m:sSupPr>
                                  <m:ctrlPr>
                                    <a:rPr lang="pt-BR" sz="1400" i="1">
                                      <a:latin typeface="Cambria Math" panose="02040503050406030204" pitchFamily="18" charset="0"/>
                                    </a:rPr>
                                  </m:ctrlPr>
                                </m:sSupPr>
                                <m:e>
                                  <m:r>
                                    <a:rPr lang="pt-BR" sz="1400" b="0" i="1" smtClean="0">
                                      <a:latin typeface="Cambria Math"/>
                                    </a:rPr>
                                    <m:t>𝑦</m:t>
                                  </m:r>
                                </m:e>
                                <m:sup>
                                  <m:r>
                                    <a:rPr lang="pt-BR" sz="1400" i="1">
                                      <a:latin typeface="Cambria Math"/>
                                    </a:rPr>
                                    <m:t>∗</m:t>
                                  </m:r>
                                </m:sup>
                              </m:sSup>
                            </m:den>
                          </m:f>
                          <m:r>
                            <a:rPr lang="pt-BR" sz="1400" b="0" i="1" smtClean="0">
                              <a:latin typeface="Cambria Math"/>
                            </a:rPr>
                            <m:t>=−</m:t>
                          </m:r>
                          <m:f>
                            <m:fPr>
                              <m:ctrlPr>
                                <a:rPr lang="pt-BR" sz="1400" b="0" i="1" smtClean="0">
                                  <a:latin typeface="Cambria Math" panose="02040503050406030204" pitchFamily="18" charset="0"/>
                                </a:rPr>
                              </m:ctrlPr>
                            </m:fPr>
                            <m:num>
                              <m:r>
                                <a:rPr lang="pt-BR" sz="1400" b="0" i="1" smtClean="0">
                                  <a:latin typeface="Cambria Math"/>
                                </a:rPr>
                                <m:t>𝑑</m:t>
                              </m:r>
                              <m:sSup>
                                <m:sSupPr>
                                  <m:ctrlPr>
                                    <a:rPr lang="pt-BR" sz="1400" i="1">
                                      <a:latin typeface="Cambria Math" panose="02040503050406030204" pitchFamily="18" charset="0"/>
                                    </a:rPr>
                                  </m:ctrlPr>
                                </m:sSupPr>
                                <m:e>
                                  <m:r>
                                    <a:rPr lang="pt-BR" sz="1400" b="0" i="1" smtClean="0">
                                      <a:latin typeface="Cambria Math"/>
                                    </a:rPr>
                                    <m:t>𝑝</m:t>
                                  </m:r>
                                </m:e>
                                <m:sup>
                                  <m:r>
                                    <a:rPr lang="pt-BR" sz="1400" i="1">
                                      <a:latin typeface="Cambria Math"/>
                                    </a:rPr>
                                    <m:t>∗</m:t>
                                  </m:r>
                                </m:sup>
                              </m:sSup>
                            </m:num>
                            <m:den>
                              <m:r>
                                <a:rPr lang="pt-BR" sz="1400" b="0" i="1" smtClean="0">
                                  <a:latin typeface="Cambria Math"/>
                                </a:rPr>
                                <m:t>𝑑</m:t>
                              </m:r>
                              <m:sSup>
                                <m:sSupPr>
                                  <m:ctrlPr>
                                    <a:rPr lang="pt-BR" sz="1400" i="1">
                                      <a:latin typeface="Cambria Math" panose="02040503050406030204" pitchFamily="18" charset="0"/>
                                    </a:rPr>
                                  </m:ctrlPr>
                                </m:sSupPr>
                                <m:e>
                                  <m:r>
                                    <a:rPr lang="pt-BR" sz="1400" b="0" i="1" smtClean="0">
                                      <a:latin typeface="Cambria Math"/>
                                    </a:rPr>
                                    <m:t>𝑥</m:t>
                                  </m:r>
                                </m:e>
                                <m:sup>
                                  <m:r>
                                    <a:rPr lang="pt-BR" sz="1400" i="1">
                                      <a:latin typeface="Cambria Math"/>
                                    </a:rPr>
                                    <m:t>∗</m:t>
                                  </m:r>
                                </m:sup>
                              </m:sSup>
                            </m:den>
                          </m:f>
                          <m:r>
                            <a:rPr lang="pt-BR" sz="1400" b="0" i="1" smtClean="0">
                              <a:latin typeface="Cambria Math"/>
                            </a:rPr>
                            <m:t>+</m:t>
                          </m:r>
                          <m:f>
                            <m:fPr>
                              <m:ctrlPr>
                                <a:rPr lang="pt-BR" sz="1400" i="1">
                                  <a:latin typeface="Cambria Math" panose="02040503050406030204" pitchFamily="18" charset="0"/>
                                </a:rPr>
                              </m:ctrlPr>
                            </m:fPr>
                            <m:num>
                              <m:r>
                                <a:rPr lang="pt-BR" sz="1400" i="1">
                                  <a:latin typeface="Cambria Math"/>
                                </a:rPr>
                                <m:t>1</m:t>
                              </m:r>
                            </m:num>
                            <m:den>
                              <m:sSub>
                                <m:sSubPr>
                                  <m:ctrlPr>
                                    <a:rPr lang="pt-BR" sz="1400" i="1" smtClean="0">
                                      <a:latin typeface="Cambria Math" panose="02040503050406030204" pitchFamily="18" charset="0"/>
                                    </a:rPr>
                                  </m:ctrlPr>
                                </m:sSubPr>
                                <m:e>
                                  <m:r>
                                    <a:rPr lang="pt-BR" sz="1400" b="0" i="1" smtClean="0">
                                      <a:latin typeface="Cambria Math"/>
                                    </a:rPr>
                                    <m:t>𝑅𝑒</m:t>
                                  </m:r>
                                </m:e>
                                <m:sub>
                                  <m:r>
                                    <a:rPr lang="pt-BR" sz="1400" b="0" i="1" smtClean="0">
                                      <a:latin typeface="Cambria Math"/>
                                    </a:rPr>
                                    <m:t>𝐿</m:t>
                                  </m:r>
                                </m:sub>
                              </m:sSub>
                            </m:den>
                          </m:f>
                          <m:r>
                            <a:rPr lang="pt-BR" sz="1400" b="0" i="1" smtClean="0">
                              <a:latin typeface="Cambria Math"/>
                              <a:ea typeface="Cambria Math"/>
                            </a:rPr>
                            <m:t> </m:t>
                          </m:r>
                          <m:f>
                            <m:fPr>
                              <m:ctrlPr>
                                <a:rPr lang="pt-BR" sz="1400" i="1">
                                  <a:latin typeface="Cambria Math" panose="02040503050406030204" pitchFamily="18" charset="0"/>
                                  <a:ea typeface="Cambria Math"/>
                                </a:rPr>
                              </m:ctrlPr>
                            </m:fPr>
                            <m:num>
                              <m:sSup>
                                <m:sSupPr>
                                  <m:ctrlPr>
                                    <a:rPr lang="pt-BR" sz="1400" i="1">
                                      <a:latin typeface="Cambria Math" panose="02040503050406030204" pitchFamily="18" charset="0"/>
                                      <a:ea typeface="Cambria Math"/>
                                    </a:rPr>
                                  </m:ctrlPr>
                                </m:sSupPr>
                                <m:e>
                                  <m:r>
                                    <a:rPr lang="pt-BR" sz="1400" i="1">
                                      <a:latin typeface="Cambria Math"/>
                                      <a:ea typeface="Cambria Math"/>
                                    </a:rPr>
                                    <m:t>𝜕</m:t>
                                  </m:r>
                                </m:e>
                                <m:sup>
                                  <m:r>
                                    <a:rPr lang="pt-BR" sz="1400" i="1">
                                      <a:latin typeface="Cambria Math"/>
                                      <a:ea typeface="Cambria Math"/>
                                    </a:rPr>
                                    <m:t>2</m:t>
                                  </m:r>
                                </m:sup>
                              </m:sSup>
                              <m:sSup>
                                <m:sSupPr>
                                  <m:ctrlPr>
                                    <a:rPr lang="pt-BR" sz="1400" i="1">
                                      <a:latin typeface="Cambria Math" panose="02040503050406030204" pitchFamily="18" charset="0"/>
                                    </a:rPr>
                                  </m:ctrlPr>
                                </m:sSupPr>
                                <m:e>
                                  <m:r>
                                    <a:rPr lang="pt-BR" sz="1400" i="1">
                                      <a:latin typeface="Cambria Math"/>
                                    </a:rPr>
                                    <m:t>𝑢</m:t>
                                  </m:r>
                                </m:e>
                                <m:sup>
                                  <m:r>
                                    <a:rPr lang="pt-BR" sz="1400" i="1">
                                      <a:latin typeface="Cambria Math"/>
                                    </a:rPr>
                                    <m:t>∗</m:t>
                                  </m:r>
                                </m:sup>
                              </m:sSup>
                            </m:num>
                            <m:den>
                              <m:r>
                                <a:rPr lang="pt-BR" sz="1400" i="1">
                                  <a:latin typeface="Cambria Math"/>
                                  <a:ea typeface="Cambria Math"/>
                                </a:rPr>
                                <m:t>𝜕</m:t>
                              </m:r>
                              <m:sSup>
                                <m:sSupPr>
                                  <m:ctrlPr>
                                    <a:rPr lang="pt-BR" sz="1400" i="1">
                                      <a:latin typeface="Cambria Math" panose="02040503050406030204" pitchFamily="18" charset="0"/>
                                      <a:ea typeface="Cambria Math"/>
                                    </a:rPr>
                                  </m:ctrlPr>
                                </m:sSupPr>
                                <m:e>
                                  <m:sSup>
                                    <m:sSupPr>
                                      <m:ctrlPr>
                                        <a:rPr lang="pt-BR" sz="1400" i="1">
                                          <a:latin typeface="Cambria Math" panose="02040503050406030204" pitchFamily="18" charset="0"/>
                                        </a:rPr>
                                      </m:ctrlPr>
                                    </m:sSupPr>
                                    <m:e>
                                      <m:r>
                                        <a:rPr lang="pt-BR" sz="1400" b="0" i="1" smtClean="0">
                                          <a:latin typeface="Cambria Math"/>
                                        </a:rPr>
                                        <m:t>𝑦</m:t>
                                      </m:r>
                                    </m:e>
                                    <m:sup>
                                      <m:r>
                                        <a:rPr lang="pt-BR" sz="1400" i="1">
                                          <a:latin typeface="Cambria Math"/>
                                        </a:rPr>
                                        <m:t>∗</m:t>
                                      </m:r>
                                    </m:sup>
                                  </m:sSup>
                                </m:e>
                                <m:sup>
                                  <m:r>
                                    <a:rPr lang="pt-BR" sz="1400" i="1">
                                      <a:latin typeface="Cambria Math"/>
                                      <a:ea typeface="Cambria Math"/>
                                    </a:rPr>
                                    <m:t>2</m:t>
                                  </m:r>
                                </m:sup>
                              </m:sSup>
                            </m:den>
                          </m:f>
                        </m:oMath>
                      </m:oMathPara>
                    </a14:m>
                    <a:endParaRPr lang="pt-BR" sz="1400" dirty="0"/>
                  </a:p>
                </p:txBody>
              </p:sp>
            </mc:Choice>
            <mc:Fallback>
              <p:sp>
                <p:nvSpPr>
                  <p:cNvPr id="24" name="CaixaDeTexto 23"/>
                  <p:cNvSpPr txBox="1">
                    <a:spLocks noRot="1" noChangeAspect="1" noMove="1" noResize="1" noEditPoints="1" noAdjustHandles="1" noChangeArrowheads="1" noChangeShapeType="1" noTextEdit="1"/>
                  </p:cNvSpPr>
                  <p:nvPr/>
                </p:nvSpPr>
                <p:spPr>
                  <a:xfrm>
                    <a:off x="1331640" y="2780642"/>
                    <a:ext cx="3046795" cy="576633"/>
                  </a:xfrm>
                  <a:prstGeom prst="rect">
                    <a:avLst/>
                  </a:prstGeom>
                  <a:blipFill rotWithShape="1">
                    <a:blip r:embed="rId2"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9" name="CaixaDeTexto 8"/>
                  <p:cNvSpPr txBox="1"/>
                  <p:nvPr/>
                </p:nvSpPr>
                <p:spPr>
                  <a:xfrm>
                    <a:off x="1519439" y="3431126"/>
                    <a:ext cx="2648737" cy="5766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pt-BR" sz="1400" i="1" smtClean="0">
                                  <a:latin typeface="Cambria Math" panose="02040503050406030204" pitchFamily="18" charset="0"/>
                                </a:rPr>
                              </m:ctrlPr>
                            </m:sSupPr>
                            <m:e>
                              <m:r>
                                <a:rPr lang="pt-BR" sz="1400" i="1">
                                  <a:latin typeface="Cambria Math"/>
                                </a:rPr>
                                <m:t>𝑢</m:t>
                              </m:r>
                            </m:e>
                            <m:sup>
                              <m:r>
                                <a:rPr lang="pt-BR" sz="1400" i="1">
                                  <a:latin typeface="Cambria Math"/>
                                </a:rPr>
                                <m:t>∗</m:t>
                              </m:r>
                            </m:sup>
                          </m:sSup>
                          <m:f>
                            <m:fPr>
                              <m:ctrlPr>
                                <a:rPr lang="pt-BR" sz="1400" i="1">
                                  <a:latin typeface="Cambria Math" panose="02040503050406030204" pitchFamily="18" charset="0"/>
                                </a:rPr>
                              </m:ctrlPr>
                            </m:fPr>
                            <m:num>
                              <m:r>
                                <a:rPr lang="pt-BR" sz="1400" i="1">
                                  <a:latin typeface="Cambria Math"/>
                                </a:rPr>
                                <m:t>𝜕</m:t>
                              </m:r>
                              <m:sSup>
                                <m:sSupPr>
                                  <m:ctrlPr>
                                    <a:rPr lang="pt-BR" sz="1400" i="1">
                                      <a:latin typeface="Cambria Math" panose="02040503050406030204" pitchFamily="18" charset="0"/>
                                    </a:rPr>
                                  </m:ctrlPr>
                                </m:sSupPr>
                                <m:e>
                                  <m:r>
                                    <a:rPr lang="pt-BR" sz="1400" b="0" i="1" smtClean="0">
                                      <a:latin typeface="Cambria Math"/>
                                    </a:rPr>
                                    <m:t>𝑇</m:t>
                                  </m:r>
                                </m:e>
                                <m:sup>
                                  <m:r>
                                    <a:rPr lang="pt-BR" sz="1400" i="1">
                                      <a:latin typeface="Cambria Math"/>
                                    </a:rPr>
                                    <m:t>∗</m:t>
                                  </m:r>
                                </m:sup>
                              </m:sSup>
                            </m:num>
                            <m:den>
                              <m:r>
                                <a:rPr lang="pt-BR" sz="1400" i="1">
                                  <a:latin typeface="Cambria Math"/>
                                </a:rPr>
                                <m:t>𝜕</m:t>
                              </m:r>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den>
                          </m:f>
                          <m:r>
                            <a:rPr lang="pt-BR" sz="1400" i="1">
                              <a:latin typeface="Cambria Math"/>
                            </a:rPr>
                            <m:t>+</m:t>
                          </m:r>
                          <m:sSup>
                            <m:sSupPr>
                              <m:ctrlPr>
                                <a:rPr lang="pt-BR" sz="1400" i="1">
                                  <a:latin typeface="Cambria Math" panose="02040503050406030204" pitchFamily="18" charset="0"/>
                                </a:rPr>
                              </m:ctrlPr>
                            </m:sSupPr>
                            <m:e>
                              <m:r>
                                <a:rPr lang="pt-BR" sz="1400" b="0" i="1" smtClean="0">
                                  <a:latin typeface="Cambria Math"/>
                                </a:rPr>
                                <m:t>𝑣</m:t>
                              </m:r>
                            </m:e>
                            <m:sup>
                              <m:r>
                                <a:rPr lang="pt-BR" sz="1400" i="1">
                                  <a:latin typeface="Cambria Math"/>
                                </a:rPr>
                                <m:t>∗</m:t>
                              </m:r>
                            </m:sup>
                          </m:sSup>
                          <m:f>
                            <m:fPr>
                              <m:ctrlPr>
                                <a:rPr lang="pt-BR" sz="1400" i="1">
                                  <a:latin typeface="Cambria Math" panose="02040503050406030204" pitchFamily="18" charset="0"/>
                                </a:rPr>
                              </m:ctrlPr>
                            </m:fPr>
                            <m:num>
                              <m:r>
                                <a:rPr lang="pt-BR" sz="1400" i="1">
                                  <a:latin typeface="Cambria Math"/>
                                </a:rPr>
                                <m:t>𝜕</m:t>
                              </m:r>
                              <m:sSup>
                                <m:sSupPr>
                                  <m:ctrlPr>
                                    <a:rPr lang="pt-BR" sz="1400" i="1">
                                      <a:latin typeface="Cambria Math" panose="02040503050406030204" pitchFamily="18" charset="0"/>
                                    </a:rPr>
                                  </m:ctrlPr>
                                </m:sSupPr>
                                <m:e>
                                  <m:r>
                                    <a:rPr lang="pt-BR" sz="1400" b="0" i="1" smtClean="0">
                                      <a:latin typeface="Cambria Math"/>
                                    </a:rPr>
                                    <m:t>𝑇</m:t>
                                  </m:r>
                                </m:e>
                                <m:sup>
                                  <m:r>
                                    <a:rPr lang="pt-BR" sz="1400" i="1">
                                      <a:latin typeface="Cambria Math"/>
                                    </a:rPr>
                                    <m:t>∗</m:t>
                                  </m:r>
                                </m:sup>
                              </m:sSup>
                            </m:num>
                            <m:den>
                              <m:r>
                                <a:rPr lang="pt-BR" sz="1400" i="1">
                                  <a:latin typeface="Cambria Math"/>
                                </a:rPr>
                                <m:t>𝜕</m:t>
                              </m:r>
                              <m:sSup>
                                <m:sSupPr>
                                  <m:ctrlPr>
                                    <a:rPr lang="pt-BR" sz="1400" i="1">
                                      <a:latin typeface="Cambria Math" panose="02040503050406030204" pitchFamily="18" charset="0"/>
                                    </a:rPr>
                                  </m:ctrlPr>
                                </m:sSupPr>
                                <m:e>
                                  <m:r>
                                    <a:rPr lang="pt-BR" sz="1400" b="0" i="1" smtClean="0">
                                      <a:latin typeface="Cambria Math"/>
                                    </a:rPr>
                                    <m:t>𝑦</m:t>
                                  </m:r>
                                </m:e>
                                <m:sup>
                                  <m:r>
                                    <a:rPr lang="pt-BR" sz="1400" i="1">
                                      <a:latin typeface="Cambria Math"/>
                                    </a:rPr>
                                    <m:t>∗</m:t>
                                  </m:r>
                                </m:sup>
                              </m:sSup>
                            </m:den>
                          </m:f>
                          <m:r>
                            <a:rPr lang="pt-BR" sz="1400" b="0" i="1" smtClean="0">
                              <a:latin typeface="Cambria Math"/>
                            </a:rPr>
                            <m:t>=</m:t>
                          </m:r>
                          <m:f>
                            <m:fPr>
                              <m:ctrlPr>
                                <a:rPr lang="pt-BR" sz="1400" i="1">
                                  <a:latin typeface="Cambria Math" panose="02040503050406030204" pitchFamily="18" charset="0"/>
                                </a:rPr>
                              </m:ctrlPr>
                            </m:fPr>
                            <m:num>
                              <m:r>
                                <a:rPr lang="pt-BR" sz="1400" i="1">
                                  <a:latin typeface="Cambria Math"/>
                                </a:rPr>
                                <m:t>1</m:t>
                              </m:r>
                            </m:num>
                            <m:den>
                              <m:sSub>
                                <m:sSubPr>
                                  <m:ctrlPr>
                                    <a:rPr lang="pt-BR" sz="1400" i="1" smtClean="0">
                                      <a:latin typeface="Cambria Math" panose="02040503050406030204" pitchFamily="18" charset="0"/>
                                    </a:rPr>
                                  </m:ctrlPr>
                                </m:sSubPr>
                                <m:e>
                                  <m:r>
                                    <a:rPr lang="pt-BR" sz="1400" b="0" i="1" smtClean="0">
                                      <a:latin typeface="Cambria Math"/>
                                    </a:rPr>
                                    <m:t>𝑅𝑒</m:t>
                                  </m:r>
                                </m:e>
                                <m:sub>
                                  <m:r>
                                    <a:rPr lang="pt-BR" sz="1400" b="0" i="1" smtClean="0">
                                      <a:latin typeface="Cambria Math"/>
                                    </a:rPr>
                                    <m:t>𝐿</m:t>
                                  </m:r>
                                </m:sub>
                              </m:sSub>
                              <m:r>
                                <a:rPr lang="pt-BR" sz="1400" b="0" i="1" smtClean="0">
                                  <a:latin typeface="Cambria Math"/>
                                </a:rPr>
                                <m:t> </m:t>
                              </m:r>
                              <m:r>
                                <a:rPr lang="pt-BR" sz="1400" b="0" i="1" smtClean="0">
                                  <a:latin typeface="Cambria Math"/>
                                </a:rPr>
                                <m:t>𝑃𝑟</m:t>
                              </m:r>
                            </m:den>
                          </m:f>
                          <m:r>
                            <a:rPr lang="pt-BR" sz="1400" b="0" i="1" smtClean="0">
                              <a:latin typeface="Cambria Math"/>
                              <a:ea typeface="Cambria Math"/>
                            </a:rPr>
                            <m:t> </m:t>
                          </m:r>
                          <m:f>
                            <m:fPr>
                              <m:ctrlPr>
                                <a:rPr lang="pt-BR" sz="1400" i="1">
                                  <a:latin typeface="Cambria Math" panose="02040503050406030204" pitchFamily="18" charset="0"/>
                                  <a:ea typeface="Cambria Math"/>
                                </a:rPr>
                              </m:ctrlPr>
                            </m:fPr>
                            <m:num>
                              <m:sSup>
                                <m:sSupPr>
                                  <m:ctrlPr>
                                    <a:rPr lang="pt-BR" sz="1400" i="1">
                                      <a:latin typeface="Cambria Math" panose="02040503050406030204" pitchFamily="18" charset="0"/>
                                      <a:ea typeface="Cambria Math"/>
                                    </a:rPr>
                                  </m:ctrlPr>
                                </m:sSupPr>
                                <m:e>
                                  <m:r>
                                    <a:rPr lang="pt-BR" sz="1400" i="1">
                                      <a:latin typeface="Cambria Math"/>
                                      <a:ea typeface="Cambria Math"/>
                                    </a:rPr>
                                    <m:t>𝜕</m:t>
                                  </m:r>
                                </m:e>
                                <m:sup>
                                  <m:r>
                                    <a:rPr lang="pt-BR" sz="1400" i="1">
                                      <a:latin typeface="Cambria Math"/>
                                      <a:ea typeface="Cambria Math"/>
                                    </a:rPr>
                                    <m:t>2</m:t>
                                  </m:r>
                                </m:sup>
                              </m:sSup>
                              <m:sSup>
                                <m:sSupPr>
                                  <m:ctrlPr>
                                    <a:rPr lang="pt-BR" sz="1400" i="1">
                                      <a:latin typeface="Cambria Math" panose="02040503050406030204" pitchFamily="18" charset="0"/>
                                    </a:rPr>
                                  </m:ctrlPr>
                                </m:sSupPr>
                                <m:e>
                                  <m:r>
                                    <a:rPr lang="pt-BR" sz="1400" b="0" i="1" smtClean="0">
                                      <a:latin typeface="Cambria Math"/>
                                    </a:rPr>
                                    <m:t>𝑇</m:t>
                                  </m:r>
                                </m:e>
                                <m:sup>
                                  <m:r>
                                    <a:rPr lang="pt-BR" sz="1400" i="1">
                                      <a:latin typeface="Cambria Math"/>
                                    </a:rPr>
                                    <m:t>∗</m:t>
                                  </m:r>
                                </m:sup>
                              </m:sSup>
                            </m:num>
                            <m:den>
                              <m:r>
                                <a:rPr lang="pt-BR" sz="1400" i="1">
                                  <a:latin typeface="Cambria Math"/>
                                  <a:ea typeface="Cambria Math"/>
                                </a:rPr>
                                <m:t>𝜕</m:t>
                              </m:r>
                              <m:sSup>
                                <m:sSupPr>
                                  <m:ctrlPr>
                                    <a:rPr lang="pt-BR" sz="1400" i="1">
                                      <a:latin typeface="Cambria Math" panose="02040503050406030204" pitchFamily="18" charset="0"/>
                                      <a:ea typeface="Cambria Math"/>
                                    </a:rPr>
                                  </m:ctrlPr>
                                </m:sSupPr>
                                <m:e>
                                  <m:sSup>
                                    <m:sSupPr>
                                      <m:ctrlPr>
                                        <a:rPr lang="pt-BR" sz="1400" i="1">
                                          <a:latin typeface="Cambria Math" panose="02040503050406030204" pitchFamily="18" charset="0"/>
                                        </a:rPr>
                                      </m:ctrlPr>
                                    </m:sSupPr>
                                    <m:e>
                                      <m:r>
                                        <a:rPr lang="pt-BR" sz="1400" b="0" i="1" smtClean="0">
                                          <a:latin typeface="Cambria Math"/>
                                        </a:rPr>
                                        <m:t>𝑦</m:t>
                                      </m:r>
                                    </m:e>
                                    <m:sup>
                                      <m:r>
                                        <a:rPr lang="pt-BR" sz="1400" i="1">
                                          <a:latin typeface="Cambria Math"/>
                                        </a:rPr>
                                        <m:t>∗</m:t>
                                      </m:r>
                                    </m:sup>
                                  </m:sSup>
                                </m:e>
                                <m:sup>
                                  <m:r>
                                    <a:rPr lang="pt-BR" sz="1400" i="1">
                                      <a:latin typeface="Cambria Math"/>
                                      <a:ea typeface="Cambria Math"/>
                                    </a:rPr>
                                    <m:t>2</m:t>
                                  </m:r>
                                </m:sup>
                              </m:sSup>
                            </m:den>
                          </m:f>
                        </m:oMath>
                      </m:oMathPara>
                    </a14:m>
                    <a:endParaRPr lang="pt-BR" sz="1400" dirty="0"/>
                  </a:p>
                </p:txBody>
              </p:sp>
            </mc:Choice>
            <mc:Fallback>
              <p:sp>
                <p:nvSpPr>
                  <p:cNvPr id="25" name="CaixaDeTexto 24"/>
                  <p:cNvSpPr txBox="1">
                    <a:spLocks noRot="1" noChangeAspect="1" noMove="1" noResize="1" noEditPoints="1" noAdjustHandles="1" noChangeArrowheads="1" noChangeShapeType="1" noTextEdit="1"/>
                  </p:cNvSpPr>
                  <p:nvPr/>
                </p:nvSpPr>
                <p:spPr>
                  <a:xfrm>
                    <a:off x="1519439" y="3431126"/>
                    <a:ext cx="2648737" cy="576633"/>
                  </a:xfrm>
                  <a:prstGeom prst="rect">
                    <a:avLst/>
                  </a:prstGeom>
                  <a:blipFill rotWithShape="1">
                    <a:blip r:embed="rId3"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0" name="CaixaDeTexto 9"/>
                  <p:cNvSpPr txBox="1"/>
                  <p:nvPr/>
                </p:nvSpPr>
                <p:spPr>
                  <a:xfrm>
                    <a:off x="1385354" y="4149080"/>
                    <a:ext cx="2894447" cy="57663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pt-BR" sz="1400" i="1" smtClean="0">
                                  <a:latin typeface="Cambria Math" panose="02040503050406030204" pitchFamily="18" charset="0"/>
                                </a:rPr>
                              </m:ctrlPr>
                            </m:sSupPr>
                            <m:e>
                              <m:r>
                                <a:rPr lang="pt-BR" sz="1400" i="1">
                                  <a:latin typeface="Cambria Math"/>
                                </a:rPr>
                                <m:t>𝑢</m:t>
                              </m:r>
                            </m:e>
                            <m:sup>
                              <m:r>
                                <a:rPr lang="pt-BR" sz="1400" i="1">
                                  <a:latin typeface="Cambria Math"/>
                                </a:rPr>
                                <m:t>∗</m:t>
                              </m:r>
                            </m:sup>
                          </m:sSup>
                          <m:f>
                            <m:fPr>
                              <m:ctrlPr>
                                <a:rPr lang="pt-BR" sz="1400" i="1">
                                  <a:latin typeface="Cambria Math" panose="02040503050406030204" pitchFamily="18" charset="0"/>
                                </a:rPr>
                              </m:ctrlPr>
                            </m:fPr>
                            <m:num>
                              <m:r>
                                <a:rPr lang="pt-BR" sz="1400" i="1">
                                  <a:latin typeface="Cambria Math"/>
                                </a:rPr>
                                <m:t>𝜕</m:t>
                              </m:r>
                              <m:sSub>
                                <m:sSubPr>
                                  <m:ctrlPr>
                                    <a:rPr lang="pt-BR" sz="1400" i="1">
                                      <a:latin typeface="Cambria Math" panose="02040503050406030204" pitchFamily="18" charset="0"/>
                                    </a:rPr>
                                  </m:ctrlPr>
                                </m:sSubPr>
                                <m:e>
                                  <m:sSup>
                                    <m:sSupPr>
                                      <m:ctrlPr>
                                        <a:rPr lang="pt-BR" sz="1400" i="1">
                                          <a:latin typeface="Cambria Math" panose="02040503050406030204" pitchFamily="18" charset="0"/>
                                        </a:rPr>
                                      </m:ctrlPr>
                                    </m:sSupPr>
                                    <m:e>
                                      <m:r>
                                        <a:rPr lang="pt-BR" sz="1400" i="1">
                                          <a:latin typeface="Cambria Math"/>
                                        </a:rPr>
                                        <m:t>𝐶</m:t>
                                      </m:r>
                                    </m:e>
                                    <m:sup>
                                      <m:r>
                                        <a:rPr lang="pt-BR" sz="1400" i="1">
                                          <a:latin typeface="Cambria Math"/>
                                        </a:rPr>
                                        <m:t>∗</m:t>
                                      </m:r>
                                    </m:sup>
                                  </m:sSup>
                                </m:e>
                                <m:sub>
                                  <m:r>
                                    <a:rPr lang="pt-BR" sz="1400" i="1">
                                      <a:latin typeface="Cambria Math"/>
                                    </a:rPr>
                                    <m:t>𝐴</m:t>
                                  </m:r>
                                </m:sub>
                              </m:sSub>
                            </m:num>
                            <m:den>
                              <m:r>
                                <a:rPr lang="pt-BR" sz="1400" i="1">
                                  <a:latin typeface="Cambria Math"/>
                                </a:rPr>
                                <m:t>𝜕</m:t>
                              </m:r>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den>
                          </m:f>
                          <m:r>
                            <a:rPr lang="pt-BR" sz="1400" i="1">
                              <a:latin typeface="Cambria Math"/>
                            </a:rPr>
                            <m:t>+</m:t>
                          </m:r>
                          <m:sSup>
                            <m:sSupPr>
                              <m:ctrlPr>
                                <a:rPr lang="pt-BR" sz="1400" i="1">
                                  <a:latin typeface="Cambria Math" panose="02040503050406030204" pitchFamily="18" charset="0"/>
                                </a:rPr>
                              </m:ctrlPr>
                            </m:sSupPr>
                            <m:e>
                              <m:r>
                                <a:rPr lang="pt-BR" sz="1400" b="0" i="1" smtClean="0">
                                  <a:latin typeface="Cambria Math"/>
                                </a:rPr>
                                <m:t>𝑣</m:t>
                              </m:r>
                            </m:e>
                            <m:sup>
                              <m:r>
                                <a:rPr lang="pt-BR" sz="1400" i="1">
                                  <a:latin typeface="Cambria Math"/>
                                </a:rPr>
                                <m:t>∗</m:t>
                              </m:r>
                            </m:sup>
                          </m:sSup>
                          <m:f>
                            <m:fPr>
                              <m:ctrlPr>
                                <a:rPr lang="pt-BR" sz="1400" i="1">
                                  <a:latin typeface="Cambria Math" panose="02040503050406030204" pitchFamily="18" charset="0"/>
                                </a:rPr>
                              </m:ctrlPr>
                            </m:fPr>
                            <m:num>
                              <m:r>
                                <a:rPr lang="pt-BR" sz="1400" i="1">
                                  <a:latin typeface="Cambria Math"/>
                                </a:rPr>
                                <m:t>𝜕</m:t>
                              </m:r>
                              <m:sSub>
                                <m:sSubPr>
                                  <m:ctrlPr>
                                    <a:rPr lang="pt-BR" sz="1400" i="1">
                                      <a:latin typeface="Cambria Math" panose="02040503050406030204" pitchFamily="18" charset="0"/>
                                    </a:rPr>
                                  </m:ctrlPr>
                                </m:sSubPr>
                                <m:e>
                                  <m:sSup>
                                    <m:sSupPr>
                                      <m:ctrlPr>
                                        <a:rPr lang="pt-BR" sz="1400" i="1">
                                          <a:latin typeface="Cambria Math" panose="02040503050406030204" pitchFamily="18" charset="0"/>
                                        </a:rPr>
                                      </m:ctrlPr>
                                    </m:sSupPr>
                                    <m:e>
                                      <m:r>
                                        <a:rPr lang="pt-BR" sz="1400" i="1">
                                          <a:latin typeface="Cambria Math"/>
                                        </a:rPr>
                                        <m:t>𝐶</m:t>
                                      </m:r>
                                    </m:e>
                                    <m:sup>
                                      <m:r>
                                        <a:rPr lang="pt-BR" sz="1400" i="1">
                                          <a:latin typeface="Cambria Math"/>
                                        </a:rPr>
                                        <m:t>∗</m:t>
                                      </m:r>
                                    </m:sup>
                                  </m:sSup>
                                </m:e>
                                <m:sub>
                                  <m:r>
                                    <a:rPr lang="pt-BR" sz="1400" i="1">
                                      <a:latin typeface="Cambria Math"/>
                                    </a:rPr>
                                    <m:t>𝐴</m:t>
                                  </m:r>
                                </m:sub>
                              </m:sSub>
                            </m:num>
                            <m:den>
                              <m:r>
                                <a:rPr lang="pt-BR" sz="1400" i="1">
                                  <a:latin typeface="Cambria Math"/>
                                </a:rPr>
                                <m:t>𝜕</m:t>
                              </m:r>
                              <m:sSup>
                                <m:sSupPr>
                                  <m:ctrlPr>
                                    <a:rPr lang="pt-BR" sz="1400" i="1">
                                      <a:latin typeface="Cambria Math" panose="02040503050406030204" pitchFamily="18" charset="0"/>
                                    </a:rPr>
                                  </m:ctrlPr>
                                </m:sSupPr>
                                <m:e>
                                  <m:r>
                                    <a:rPr lang="pt-BR" sz="1400" b="0" i="1" smtClean="0">
                                      <a:latin typeface="Cambria Math"/>
                                    </a:rPr>
                                    <m:t>𝑦</m:t>
                                  </m:r>
                                </m:e>
                                <m:sup>
                                  <m:r>
                                    <a:rPr lang="pt-BR" sz="1400" i="1">
                                      <a:latin typeface="Cambria Math"/>
                                    </a:rPr>
                                    <m:t>∗</m:t>
                                  </m:r>
                                </m:sup>
                              </m:sSup>
                            </m:den>
                          </m:f>
                          <m:r>
                            <a:rPr lang="pt-BR" sz="1400" b="0" i="1" smtClean="0">
                              <a:latin typeface="Cambria Math"/>
                            </a:rPr>
                            <m:t>=</m:t>
                          </m:r>
                          <m:f>
                            <m:fPr>
                              <m:ctrlPr>
                                <a:rPr lang="pt-BR" sz="1400" i="1">
                                  <a:latin typeface="Cambria Math" panose="02040503050406030204" pitchFamily="18" charset="0"/>
                                </a:rPr>
                              </m:ctrlPr>
                            </m:fPr>
                            <m:num>
                              <m:r>
                                <a:rPr lang="pt-BR" sz="1400" i="1">
                                  <a:latin typeface="Cambria Math"/>
                                </a:rPr>
                                <m:t>1</m:t>
                              </m:r>
                            </m:num>
                            <m:den>
                              <m:sSub>
                                <m:sSubPr>
                                  <m:ctrlPr>
                                    <a:rPr lang="pt-BR" sz="1400" i="1" smtClean="0">
                                      <a:latin typeface="Cambria Math" panose="02040503050406030204" pitchFamily="18" charset="0"/>
                                    </a:rPr>
                                  </m:ctrlPr>
                                </m:sSubPr>
                                <m:e>
                                  <m:r>
                                    <a:rPr lang="pt-BR" sz="1400" b="0" i="1" smtClean="0">
                                      <a:latin typeface="Cambria Math"/>
                                    </a:rPr>
                                    <m:t>𝑅𝑒</m:t>
                                  </m:r>
                                </m:e>
                                <m:sub>
                                  <m:r>
                                    <a:rPr lang="pt-BR" sz="1400" b="0" i="1" smtClean="0">
                                      <a:latin typeface="Cambria Math"/>
                                    </a:rPr>
                                    <m:t>𝐿</m:t>
                                  </m:r>
                                </m:sub>
                              </m:sSub>
                              <m:r>
                                <a:rPr lang="pt-BR" sz="1400" b="0" i="1" smtClean="0">
                                  <a:latin typeface="Cambria Math"/>
                                </a:rPr>
                                <m:t> </m:t>
                              </m:r>
                              <m:r>
                                <a:rPr lang="pt-BR" sz="1400" b="0" i="1" smtClean="0">
                                  <a:latin typeface="Cambria Math"/>
                                </a:rPr>
                                <m:t>𝑆𝑐</m:t>
                              </m:r>
                            </m:den>
                          </m:f>
                          <m:r>
                            <a:rPr lang="pt-BR" sz="1400" b="0" i="1" smtClean="0">
                              <a:latin typeface="Cambria Math"/>
                              <a:ea typeface="Cambria Math"/>
                            </a:rPr>
                            <m:t> </m:t>
                          </m:r>
                          <m:f>
                            <m:fPr>
                              <m:ctrlPr>
                                <a:rPr lang="pt-BR" sz="1400" i="1">
                                  <a:latin typeface="Cambria Math" panose="02040503050406030204" pitchFamily="18" charset="0"/>
                                  <a:ea typeface="Cambria Math"/>
                                </a:rPr>
                              </m:ctrlPr>
                            </m:fPr>
                            <m:num>
                              <m:sSup>
                                <m:sSupPr>
                                  <m:ctrlPr>
                                    <a:rPr lang="pt-BR" sz="1400" i="1">
                                      <a:latin typeface="Cambria Math" panose="02040503050406030204" pitchFamily="18" charset="0"/>
                                      <a:ea typeface="Cambria Math"/>
                                    </a:rPr>
                                  </m:ctrlPr>
                                </m:sSupPr>
                                <m:e>
                                  <m:r>
                                    <a:rPr lang="pt-BR" sz="1400" i="1">
                                      <a:latin typeface="Cambria Math"/>
                                      <a:ea typeface="Cambria Math"/>
                                    </a:rPr>
                                    <m:t>𝜕</m:t>
                                  </m:r>
                                </m:e>
                                <m:sup>
                                  <m:r>
                                    <a:rPr lang="pt-BR" sz="1400" i="1">
                                      <a:latin typeface="Cambria Math"/>
                                      <a:ea typeface="Cambria Math"/>
                                    </a:rPr>
                                    <m:t>2</m:t>
                                  </m:r>
                                </m:sup>
                              </m:sSup>
                              <m:sSub>
                                <m:sSubPr>
                                  <m:ctrlPr>
                                    <a:rPr lang="pt-BR" sz="1400" i="1">
                                      <a:latin typeface="Cambria Math" panose="02040503050406030204" pitchFamily="18" charset="0"/>
                                    </a:rPr>
                                  </m:ctrlPr>
                                </m:sSubPr>
                                <m:e>
                                  <m:sSup>
                                    <m:sSupPr>
                                      <m:ctrlPr>
                                        <a:rPr lang="pt-BR" sz="1400" i="1">
                                          <a:latin typeface="Cambria Math" panose="02040503050406030204" pitchFamily="18" charset="0"/>
                                        </a:rPr>
                                      </m:ctrlPr>
                                    </m:sSupPr>
                                    <m:e>
                                      <m:r>
                                        <a:rPr lang="pt-BR" sz="1400" i="1">
                                          <a:latin typeface="Cambria Math"/>
                                        </a:rPr>
                                        <m:t>𝐶</m:t>
                                      </m:r>
                                    </m:e>
                                    <m:sup>
                                      <m:r>
                                        <a:rPr lang="pt-BR" sz="1400" i="1">
                                          <a:latin typeface="Cambria Math"/>
                                        </a:rPr>
                                        <m:t>∗</m:t>
                                      </m:r>
                                    </m:sup>
                                  </m:sSup>
                                </m:e>
                                <m:sub>
                                  <m:r>
                                    <a:rPr lang="pt-BR" sz="1400" i="1">
                                      <a:latin typeface="Cambria Math"/>
                                    </a:rPr>
                                    <m:t>𝐴</m:t>
                                  </m:r>
                                </m:sub>
                              </m:sSub>
                            </m:num>
                            <m:den>
                              <m:r>
                                <a:rPr lang="pt-BR" sz="1400" i="1">
                                  <a:latin typeface="Cambria Math"/>
                                  <a:ea typeface="Cambria Math"/>
                                </a:rPr>
                                <m:t>𝜕</m:t>
                              </m:r>
                              <m:sSup>
                                <m:sSupPr>
                                  <m:ctrlPr>
                                    <a:rPr lang="pt-BR" sz="1400" i="1">
                                      <a:latin typeface="Cambria Math" panose="02040503050406030204" pitchFamily="18" charset="0"/>
                                      <a:ea typeface="Cambria Math"/>
                                    </a:rPr>
                                  </m:ctrlPr>
                                </m:sSupPr>
                                <m:e>
                                  <m:sSup>
                                    <m:sSupPr>
                                      <m:ctrlPr>
                                        <a:rPr lang="pt-BR" sz="1400" i="1">
                                          <a:latin typeface="Cambria Math" panose="02040503050406030204" pitchFamily="18" charset="0"/>
                                        </a:rPr>
                                      </m:ctrlPr>
                                    </m:sSupPr>
                                    <m:e>
                                      <m:r>
                                        <a:rPr lang="pt-BR" sz="1400" b="0" i="1" smtClean="0">
                                          <a:latin typeface="Cambria Math"/>
                                        </a:rPr>
                                        <m:t>𝑦</m:t>
                                      </m:r>
                                    </m:e>
                                    <m:sup>
                                      <m:r>
                                        <a:rPr lang="pt-BR" sz="1400" i="1">
                                          <a:latin typeface="Cambria Math"/>
                                        </a:rPr>
                                        <m:t>∗</m:t>
                                      </m:r>
                                    </m:sup>
                                  </m:sSup>
                                </m:e>
                                <m:sup>
                                  <m:r>
                                    <a:rPr lang="pt-BR" sz="1400" i="1">
                                      <a:latin typeface="Cambria Math"/>
                                      <a:ea typeface="Cambria Math"/>
                                    </a:rPr>
                                    <m:t>2</m:t>
                                  </m:r>
                                </m:sup>
                              </m:sSup>
                            </m:den>
                          </m:f>
                        </m:oMath>
                      </m:oMathPara>
                    </a14:m>
                    <a:endParaRPr lang="pt-BR" sz="1400" dirty="0"/>
                  </a:p>
                </p:txBody>
              </p:sp>
            </mc:Choice>
            <mc:Fallback>
              <p:sp>
                <p:nvSpPr>
                  <p:cNvPr id="26" name="CaixaDeTexto 25"/>
                  <p:cNvSpPr txBox="1">
                    <a:spLocks noRot="1" noChangeAspect="1" noMove="1" noResize="1" noEditPoints="1" noAdjustHandles="1" noChangeArrowheads="1" noChangeShapeType="1" noTextEdit="1"/>
                  </p:cNvSpPr>
                  <p:nvPr/>
                </p:nvSpPr>
                <p:spPr>
                  <a:xfrm>
                    <a:off x="1385354" y="4149080"/>
                    <a:ext cx="2894447" cy="576633"/>
                  </a:xfrm>
                  <a:prstGeom prst="rect">
                    <a:avLst/>
                  </a:prstGeom>
                  <a:blipFill rotWithShape="1">
                    <a:blip r:embed="rId4" cstate="print"/>
                    <a:stretch>
                      <a:fillRect/>
                    </a:stretch>
                  </a:blipFill>
                </p:spPr>
                <p:txBody>
                  <a:bodyPr/>
                  <a:lstStyle/>
                  <a:p>
                    <a:r>
                      <a:rPr lang="pt-BR">
                        <a:noFill/>
                      </a:rPr>
                      <a:t> </a:t>
                    </a:r>
                  </a:p>
                </p:txBody>
              </p:sp>
            </mc:Fallback>
          </mc:AlternateContent>
          <p:sp>
            <p:nvSpPr>
              <p:cNvPr id="27" name="CaixaDeTexto 26"/>
              <p:cNvSpPr txBox="1"/>
              <p:nvPr/>
            </p:nvSpPr>
            <p:spPr>
              <a:xfrm>
                <a:off x="287523" y="2853505"/>
                <a:ext cx="1021657" cy="276999"/>
              </a:xfrm>
              <a:prstGeom prst="rect">
                <a:avLst/>
              </a:prstGeom>
              <a:noFill/>
            </p:spPr>
            <p:txBody>
              <a:bodyPr wrap="square" rtlCol="0">
                <a:spAutoFit/>
              </a:bodyPr>
              <a:lstStyle/>
              <a:p>
                <a:r>
                  <a:rPr lang="pt-BR" sz="1200" dirty="0" smtClean="0"/>
                  <a:t>Velocidade</a:t>
                </a:r>
                <a:endParaRPr lang="pt-BR" sz="1200" dirty="0"/>
              </a:p>
            </p:txBody>
          </p:sp>
          <p:sp>
            <p:nvSpPr>
              <p:cNvPr id="28" name="CaixaDeTexto 27"/>
              <p:cNvSpPr txBox="1"/>
              <p:nvPr/>
            </p:nvSpPr>
            <p:spPr>
              <a:xfrm>
                <a:off x="377534" y="3578532"/>
                <a:ext cx="828092" cy="276999"/>
              </a:xfrm>
              <a:prstGeom prst="rect">
                <a:avLst/>
              </a:prstGeom>
              <a:noFill/>
            </p:spPr>
            <p:txBody>
              <a:bodyPr wrap="square" rtlCol="0">
                <a:spAutoFit/>
              </a:bodyPr>
              <a:lstStyle/>
              <a:p>
                <a:r>
                  <a:rPr lang="pt-BR" sz="1200" dirty="0" smtClean="0"/>
                  <a:t>Térmica</a:t>
                </a:r>
                <a:endParaRPr lang="pt-BR" sz="1200" dirty="0"/>
              </a:p>
            </p:txBody>
          </p:sp>
          <p:sp>
            <p:nvSpPr>
              <p:cNvPr id="29" name="CaixaDeTexto 28"/>
              <p:cNvSpPr txBox="1"/>
              <p:nvPr/>
            </p:nvSpPr>
            <p:spPr>
              <a:xfrm>
                <a:off x="179512" y="4268397"/>
                <a:ext cx="1224136" cy="276999"/>
              </a:xfrm>
              <a:prstGeom prst="rect">
                <a:avLst/>
              </a:prstGeom>
              <a:noFill/>
            </p:spPr>
            <p:txBody>
              <a:bodyPr wrap="square" rtlCol="0">
                <a:spAutoFit/>
              </a:bodyPr>
              <a:lstStyle/>
              <a:p>
                <a:r>
                  <a:rPr lang="pt-BR" sz="1200" dirty="0" smtClean="0"/>
                  <a:t>Concentração</a:t>
                </a:r>
                <a:endParaRPr lang="pt-BR" sz="1200" dirty="0"/>
              </a:p>
            </p:txBody>
          </p:sp>
          <mc:AlternateContent xmlns:mc="http://schemas.openxmlformats.org/markup-compatibility/2006">
            <mc:Choice xmlns="" xmlns:a14="http://schemas.microsoft.com/office/drawing/2010/main" Requires="a14">
              <p:sp>
                <p:nvSpPr>
                  <p:cNvPr id="12" name="Retângulo 11"/>
                  <p:cNvSpPr/>
                  <p:nvPr/>
                </p:nvSpPr>
                <p:spPr>
                  <a:xfrm>
                    <a:off x="4601858" y="2901870"/>
                    <a:ext cx="1236428"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pt-BR" sz="1400" i="1" smtClean="0">
                                  <a:latin typeface="Cambria Math" panose="02040503050406030204" pitchFamily="18" charset="0"/>
                                </a:rPr>
                              </m:ctrlPr>
                            </m:sSupPr>
                            <m:e>
                              <m:r>
                                <a:rPr lang="pt-BR" sz="1400" i="1">
                                  <a:latin typeface="Cambria Math"/>
                                </a:rPr>
                                <m:t>𝑢</m:t>
                              </m:r>
                            </m:e>
                            <m:sup>
                              <m:r>
                                <a:rPr lang="pt-BR" sz="1400" i="1">
                                  <a:latin typeface="Cambria Math"/>
                                </a:rPr>
                                <m:t>∗</m:t>
                              </m:r>
                            </m:sup>
                          </m:sSup>
                          <m:d>
                            <m:dPr>
                              <m:ctrlPr>
                                <a:rPr lang="pt-BR" sz="1400" i="1" smtClean="0">
                                  <a:latin typeface="Cambria Math" panose="02040503050406030204" pitchFamily="18" charset="0"/>
                                </a:rPr>
                              </m:ctrlPr>
                            </m:dPr>
                            <m:e>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r>
                                <a:rPr lang="pt-BR" sz="1400" b="0" i="1" smtClean="0">
                                  <a:latin typeface="Cambria Math"/>
                                </a:rPr>
                                <m:t>,0</m:t>
                              </m:r>
                            </m:e>
                          </m:d>
                          <m:r>
                            <a:rPr lang="pt-BR" sz="1400" b="0" i="1" smtClean="0">
                              <a:latin typeface="Cambria Math"/>
                            </a:rPr>
                            <m:t>=0</m:t>
                          </m:r>
                        </m:oMath>
                      </m:oMathPara>
                    </a14:m>
                    <a:endParaRPr lang="pt-BR" sz="1400" dirty="0"/>
                  </a:p>
                </p:txBody>
              </p:sp>
            </mc:Choice>
            <mc:Fallback>
              <p:sp>
                <p:nvSpPr>
                  <p:cNvPr id="30" name="Retângulo 29"/>
                  <p:cNvSpPr>
                    <a:spLocks noRot="1" noChangeAspect="1" noMove="1" noResize="1" noEditPoints="1" noAdjustHandles="1" noChangeArrowheads="1" noChangeShapeType="1" noTextEdit="1"/>
                  </p:cNvSpPr>
                  <p:nvPr/>
                </p:nvSpPr>
                <p:spPr>
                  <a:xfrm>
                    <a:off x="4601858" y="2901870"/>
                    <a:ext cx="1236428" cy="307777"/>
                  </a:xfrm>
                  <a:prstGeom prst="rect">
                    <a:avLst/>
                  </a:prstGeom>
                  <a:blipFill rotWithShape="1">
                    <a:blip r:embed="rId5"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6" name="Retângulo 15"/>
                  <p:cNvSpPr/>
                  <p:nvPr/>
                </p:nvSpPr>
                <p:spPr>
                  <a:xfrm>
                    <a:off x="5930867" y="2813727"/>
                    <a:ext cx="1746760" cy="510461"/>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pt-BR" sz="1400" i="1" smtClean="0">
                                  <a:latin typeface="Cambria Math" panose="02040503050406030204" pitchFamily="18" charset="0"/>
                                </a:rPr>
                              </m:ctrlPr>
                            </m:sSupPr>
                            <m:e>
                              <m:r>
                                <a:rPr lang="pt-BR" sz="1400" i="1">
                                  <a:latin typeface="Cambria Math"/>
                                </a:rPr>
                                <m:t>𝑢</m:t>
                              </m:r>
                            </m:e>
                            <m:sup>
                              <m:r>
                                <a:rPr lang="pt-BR" sz="1400" i="1">
                                  <a:latin typeface="Cambria Math"/>
                                </a:rPr>
                                <m:t>∗</m:t>
                              </m:r>
                            </m:sup>
                          </m:sSup>
                          <m:d>
                            <m:dPr>
                              <m:ctrlPr>
                                <a:rPr lang="pt-BR" sz="1400" i="1" smtClean="0">
                                  <a:latin typeface="Cambria Math" panose="02040503050406030204" pitchFamily="18" charset="0"/>
                                </a:rPr>
                              </m:ctrlPr>
                            </m:dPr>
                            <m:e>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r>
                                <a:rPr lang="pt-BR" sz="1400" b="0" i="1" smtClean="0">
                                  <a:latin typeface="Cambria Math"/>
                                </a:rPr>
                                <m:t>,</m:t>
                              </m:r>
                              <m:r>
                                <a:rPr lang="pt-BR" sz="1400" b="0" i="1" smtClean="0">
                                  <a:latin typeface="Cambria Math"/>
                                  <a:ea typeface="Cambria Math"/>
                                </a:rPr>
                                <m:t>∞</m:t>
                              </m:r>
                            </m:e>
                          </m:d>
                          <m:r>
                            <a:rPr lang="pt-BR" sz="1400" b="0" i="1" smtClean="0">
                              <a:latin typeface="Cambria Math"/>
                            </a:rPr>
                            <m:t>=</m:t>
                          </m:r>
                          <m:f>
                            <m:fPr>
                              <m:ctrlPr>
                                <a:rPr lang="pt-BR" sz="1400" b="0" i="1" smtClean="0">
                                  <a:latin typeface="Cambria Math" panose="02040503050406030204" pitchFamily="18" charset="0"/>
                                </a:rPr>
                              </m:ctrlPr>
                            </m:fPr>
                            <m:num>
                              <m:sSub>
                                <m:sSubPr>
                                  <m:ctrlPr>
                                    <a:rPr lang="pt-BR" sz="1400" i="1">
                                      <a:latin typeface="Cambria Math" panose="02040503050406030204" pitchFamily="18" charset="0"/>
                                      <a:ea typeface="Cambria Math"/>
                                    </a:rPr>
                                  </m:ctrlPr>
                                </m:sSubPr>
                                <m:e>
                                  <m:r>
                                    <a:rPr lang="pt-BR" sz="1400" b="0" i="1" smtClean="0">
                                      <a:latin typeface="Cambria Math"/>
                                      <a:ea typeface="Cambria Math"/>
                                    </a:rPr>
                                    <m:t>𝑢</m:t>
                                  </m:r>
                                </m:e>
                                <m:sub>
                                  <m:r>
                                    <a:rPr lang="pt-BR" sz="1400" i="1">
                                      <a:latin typeface="Cambria Math"/>
                                      <a:ea typeface="Cambria Math"/>
                                    </a:rPr>
                                    <m:t>∞</m:t>
                                  </m:r>
                                </m:sub>
                              </m:sSub>
                              <m:d>
                                <m:dPr>
                                  <m:ctrlPr>
                                    <a:rPr lang="pt-BR" sz="1400" i="1" smtClean="0">
                                      <a:latin typeface="Cambria Math" panose="02040503050406030204" pitchFamily="18" charset="0"/>
                                      <a:ea typeface="Cambria Math"/>
                                    </a:rPr>
                                  </m:ctrlPr>
                                </m:dPr>
                                <m:e>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e>
                              </m:d>
                            </m:num>
                            <m:den>
                              <m:r>
                                <a:rPr lang="pt-BR" sz="1400" b="0" i="1" smtClean="0">
                                  <a:latin typeface="Cambria Math"/>
                                </a:rPr>
                                <m:t>𝑉</m:t>
                              </m:r>
                            </m:den>
                          </m:f>
                        </m:oMath>
                      </m:oMathPara>
                    </a14:m>
                    <a:endParaRPr lang="pt-BR" sz="1400" dirty="0"/>
                  </a:p>
                </p:txBody>
              </p:sp>
            </mc:Choice>
            <mc:Fallback>
              <p:sp>
                <p:nvSpPr>
                  <p:cNvPr id="31" name="Retângulo 30"/>
                  <p:cNvSpPr>
                    <a:spLocks noRot="1" noChangeAspect="1" noMove="1" noResize="1" noEditPoints="1" noAdjustHandles="1" noChangeArrowheads="1" noChangeShapeType="1" noTextEdit="1"/>
                  </p:cNvSpPr>
                  <p:nvPr/>
                </p:nvSpPr>
                <p:spPr>
                  <a:xfrm>
                    <a:off x="5930867" y="2813727"/>
                    <a:ext cx="1746760" cy="510461"/>
                  </a:xfrm>
                  <a:prstGeom prst="rect">
                    <a:avLst/>
                  </a:prstGeom>
                  <a:blipFill rotWithShape="1">
                    <a:blip r:embed="rId6" cstate="print"/>
                    <a:stretch>
                      <a:fillRect b="-1205"/>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7" name="Retângulo 16"/>
                  <p:cNvSpPr/>
                  <p:nvPr/>
                </p:nvSpPr>
                <p:spPr>
                  <a:xfrm>
                    <a:off x="4596888" y="3574241"/>
                    <a:ext cx="1246367"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pt-BR" sz="1400" i="1" smtClean="0">
                                  <a:latin typeface="Cambria Math" panose="02040503050406030204" pitchFamily="18" charset="0"/>
                                </a:rPr>
                              </m:ctrlPr>
                            </m:sSupPr>
                            <m:e>
                              <m:r>
                                <a:rPr lang="pt-BR" sz="1400" b="0" i="1" smtClean="0">
                                  <a:latin typeface="Cambria Math"/>
                                </a:rPr>
                                <m:t>𝑇</m:t>
                              </m:r>
                            </m:e>
                            <m:sup>
                              <m:r>
                                <a:rPr lang="pt-BR" sz="1400" i="1">
                                  <a:latin typeface="Cambria Math"/>
                                </a:rPr>
                                <m:t>∗</m:t>
                              </m:r>
                            </m:sup>
                          </m:sSup>
                          <m:d>
                            <m:dPr>
                              <m:ctrlPr>
                                <a:rPr lang="pt-BR" sz="1400" i="1" smtClean="0">
                                  <a:latin typeface="Cambria Math" panose="02040503050406030204" pitchFamily="18" charset="0"/>
                                </a:rPr>
                              </m:ctrlPr>
                            </m:dPr>
                            <m:e>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r>
                                <a:rPr lang="pt-BR" sz="1400" b="0" i="1" smtClean="0">
                                  <a:latin typeface="Cambria Math"/>
                                </a:rPr>
                                <m:t>,0</m:t>
                              </m:r>
                            </m:e>
                          </m:d>
                          <m:r>
                            <a:rPr lang="pt-BR" sz="1400" b="0" i="1" smtClean="0">
                              <a:latin typeface="Cambria Math"/>
                            </a:rPr>
                            <m:t>=0</m:t>
                          </m:r>
                        </m:oMath>
                      </m:oMathPara>
                    </a14:m>
                    <a:endParaRPr lang="pt-BR" sz="1400" dirty="0"/>
                  </a:p>
                </p:txBody>
              </p:sp>
            </mc:Choice>
            <mc:Fallback>
              <p:sp>
                <p:nvSpPr>
                  <p:cNvPr id="32" name="Retângulo 31"/>
                  <p:cNvSpPr>
                    <a:spLocks noRot="1" noChangeAspect="1" noMove="1" noResize="1" noEditPoints="1" noAdjustHandles="1" noChangeArrowheads="1" noChangeShapeType="1" noTextEdit="1"/>
                  </p:cNvSpPr>
                  <p:nvPr/>
                </p:nvSpPr>
                <p:spPr>
                  <a:xfrm>
                    <a:off x="4596888" y="3574241"/>
                    <a:ext cx="1246367" cy="307777"/>
                  </a:xfrm>
                  <a:prstGeom prst="rect">
                    <a:avLst/>
                  </a:prstGeom>
                  <a:blipFill rotWithShape="1">
                    <a:blip r:embed="rId7"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8" name="Retângulo 17"/>
                  <p:cNvSpPr/>
                  <p:nvPr/>
                </p:nvSpPr>
                <p:spPr>
                  <a:xfrm>
                    <a:off x="6163899" y="3574240"/>
                    <a:ext cx="1299266"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pt-BR" sz="1400" i="1" smtClean="0">
                                  <a:latin typeface="Cambria Math" panose="02040503050406030204" pitchFamily="18" charset="0"/>
                                </a:rPr>
                              </m:ctrlPr>
                            </m:sSupPr>
                            <m:e>
                              <m:r>
                                <a:rPr lang="pt-BR" sz="1400" b="0" i="1" smtClean="0">
                                  <a:latin typeface="Cambria Math"/>
                                </a:rPr>
                                <m:t>𝑇</m:t>
                              </m:r>
                            </m:e>
                            <m:sup>
                              <m:r>
                                <a:rPr lang="pt-BR" sz="1400" i="1">
                                  <a:latin typeface="Cambria Math"/>
                                </a:rPr>
                                <m:t>∗</m:t>
                              </m:r>
                            </m:sup>
                          </m:sSup>
                          <m:d>
                            <m:dPr>
                              <m:ctrlPr>
                                <a:rPr lang="pt-BR" sz="1400" i="1" smtClean="0">
                                  <a:latin typeface="Cambria Math" panose="02040503050406030204" pitchFamily="18" charset="0"/>
                                </a:rPr>
                              </m:ctrlPr>
                            </m:dPr>
                            <m:e>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r>
                                <a:rPr lang="pt-BR" sz="1400" b="0" i="1" smtClean="0">
                                  <a:latin typeface="Cambria Math"/>
                                </a:rPr>
                                <m:t>,</m:t>
                              </m:r>
                              <m:r>
                                <a:rPr lang="pt-BR" sz="1400" b="0" i="1" smtClean="0">
                                  <a:latin typeface="Cambria Math"/>
                                  <a:ea typeface="Cambria Math"/>
                                </a:rPr>
                                <m:t>∞</m:t>
                              </m:r>
                            </m:e>
                          </m:d>
                          <m:r>
                            <a:rPr lang="pt-BR" sz="1400" b="0" i="1" smtClean="0">
                              <a:latin typeface="Cambria Math"/>
                            </a:rPr>
                            <m:t>=1</m:t>
                          </m:r>
                        </m:oMath>
                      </m:oMathPara>
                    </a14:m>
                    <a:endParaRPr lang="pt-BR" sz="1400" dirty="0"/>
                  </a:p>
                </p:txBody>
              </p:sp>
            </mc:Choice>
            <mc:Fallback>
              <p:sp>
                <p:nvSpPr>
                  <p:cNvPr id="33" name="Retângulo 32"/>
                  <p:cNvSpPr>
                    <a:spLocks noRot="1" noChangeAspect="1" noMove="1" noResize="1" noEditPoints="1" noAdjustHandles="1" noChangeArrowheads="1" noChangeShapeType="1" noTextEdit="1"/>
                  </p:cNvSpPr>
                  <p:nvPr/>
                </p:nvSpPr>
                <p:spPr>
                  <a:xfrm>
                    <a:off x="6163899" y="3574240"/>
                    <a:ext cx="1299266" cy="307777"/>
                  </a:xfrm>
                  <a:prstGeom prst="rect">
                    <a:avLst/>
                  </a:prstGeom>
                  <a:blipFill rotWithShape="1">
                    <a:blip r:embed="rId8"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9" name="Retângulo 18"/>
                  <p:cNvSpPr/>
                  <p:nvPr/>
                </p:nvSpPr>
                <p:spPr>
                  <a:xfrm>
                    <a:off x="4553287" y="4293096"/>
                    <a:ext cx="1333570"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sz="1400" i="1">
                                  <a:latin typeface="Cambria Math" panose="02040503050406030204" pitchFamily="18" charset="0"/>
                                </a:rPr>
                              </m:ctrlPr>
                            </m:sSubPr>
                            <m:e>
                              <m:sSup>
                                <m:sSupPr>
                                  <m:ctrlPr>
                                    <a:rPr lang="pt-BR" sz="1400" i="1">
                                      <a:latin typeface="Cambria Math" panose="02040503050406030204" pitchFamily="18" charset="0"/>
                                    </a:rPr>
                                  </m:ctrlPr>
                                </m:sSupPr>
                                <m:e>
                                  <m:r>
                                    <a:rPr lang="pt-BR" sz="1400" i="1">
                                      <a:latin typeface="Cambria Math"/>
                                    </a:rPr>
                                    <m:t>𝐶</m:t>
                                  </m:r>
                                </m:e>
                                <m:sup>
                                  <m:r>
                                    <a:rPr lang="pt-BR" sz="1400" i="1">
                                      <a:latin typeface="Cambria Math"/>
                                    </a:rPr>
                                    <m:t>∗</m:t>
                                  </m:r>
                                </m:sup>
                              </m:sSup>
                            </m:e>
                            <m:sub>
                              <m:r>
                                <a:rPr lang="pt-BR" sz="1400" i="1">
                                  <a:latin typeface="Cambria Math"/>
                                </a:rPr>
                                <m:t>𝐴</m:t>
                              </m:r>
                            </m:sub>
                          </m:sSub>
                          <m:d>
                            <m:dPr>
                              <m:ctrlPr>
                                <a:rPr lang="pt-BR" sz="1400" i="1" smtClean="0">
                                  <a:latin typeface="Cambria Math" panose="02040503050406030204" pitchFamily="18" charset="0"/>
                                </a:rPr>
                              </m:ctrlPr>
                            </m:dPr>
                            <m:e>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r>
                                <a:rPr lang="pt-BR" sz="1400" b="0" i="1" smtClean="0">
                                  <a:latin typeface="Cambria Math"/>
                                </a:rPr>
                                <m:t>,0</m:t>
                              </m:r>
                            </m:e>
                          </m:d>
                          <m:r>
                            <a:rPr lang="pt-BR" sz="1400" b="0" i="1" smtClean="0">
                              <a:latin typeface="Cambria Math"/>
                            </a:rPr>
                            <m:t>=0</m:t>
                          </m:r>
                        </m:oMath>
                      </m:oMathPara>
                    </a14:m>
                    <a:endParaRPr lang="pt-BR" sz="1400" dirty="0"/>
                  </a:p>
                </p:txBody>
              </p:sp>
            </mc:Choice>
            <mc:Fallback>
              <p:sp>
                <p:nvSpPr>
                  <p:cNvPr id="34" name="Retângulo 33"/>
                  <p:cNvSpPr>
                    <a:spLocks noRot="1" noChangeAspect="1" noMove="1" noResize="1" noEditPoints="1" noAdjustHandles="1" noChangeArrowheads="1" noChangeShapeType="1" noTextEdit="1"/>
                  </p:cNvSpPr>
                  <p:nvPr/>
                </p:nvSpPr>
                <p:spPr>
                  <a:xfrm>
                    <a:off x="4553287" y="4293096"/>
                    <a:ext cx="1333570" cy="307777"/>
                  </a:xfrm>
                  <a:prstGeom prst="rect">
                    <a:avLst/>
                  </a:prstGeom>
                  <a:blipFill rotWithShape="1">
                    <a:blip r:embed="rId9"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20" name="Retângulo 19"/>
                  <p:cNvSpPr/>
                  <p:nvPr/>
                </p:nvSpPr>
                <p:spPr>
                  <a:xfrm>
                    <a:off x="6111013" y="4273351"/>
                    <a:ext cx="1386469"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sz="1400" i="1">
                                  <a:latin typeface="Cambria Math" panose="02040503050406030204" pitchFamily="18" charset="0"/>
                                </a:rPr>
                              </m:ctrlPr>
                            </m:sSubPr>
                            <m:e>
                              <m:sSup>
                                <m:sSupPr>
                                  <m:ctrlPr>
                                    <a:rPr lang="pt-BR" sz="1400" i="1">
                                      <a:latin typeface="Cambria Math" panose="02040503050406030204" pitchFamily="18" charset="0"/>
                                    </a:rPr>
                                  </m:ctrlPr>
                                </m:sSupPr>
                                <m:e>
                                  <m:r>
                                    <a:rPr lang="pt-BR" sz="1400" i="1">
                                      <a:latin typeface="Cambria Math"/>
                                    </a:rPr>
                                    <m:t>𝐶</m:t>
                                  </m:r>
                                </m:e>
                                <m:sup>
                                  <m:r>
                                    <a:rPr lang="pt-BR" sz="1400" i="1">
                                      <a:latin typeface="Cambria Math"/>
                                    </a:rPr>
                                    <m:t>∗</m:t>
                                  </m:r>
                                </m:sup>
                              </m:sSup>
                            </m:e>
                            <m:sub>
                              <m:r>
                                <a:rPr lang="pt-BR" sz="1400" i="1">
                                  <a:latin typeface="Cambria Math"/>
                                </a:rPr>
                                <m:t>𝐴</m:t>
                              </m:r>
                            </m:sub>
                          </m:sSub>
                          <m:d>
                            <m:dPr>
                              <m:ctrlPr>
                                <a:rPr lang="pt-BR" sz="1400" i="1" smtClean="0">
                                  <a:latin typeface="Cambria Math" panose="02040503050406030204" pitchFamily="18" charset="0"/>
                                </a:rPr>
                              </m:ctrlPr>
                            </m:dPr>
                            <m:e>
                              <m:sSup>
                                <m:sSupPr>
                                  <m:ctrlPr>
                                    <a:rPr lang="pt-BR" sz="1400" i="1">
                                      <a:latin typeface="Cambria Math" panose="02040503050406030204" pitchFamily="18" charset="0"/>
                                    </a:rPr>
                                  </m:ctrlPr>
                                </m:sSupPr>
                                <m:e>
                                  <m:r>
                                    <a:rPr lang="pt-BR" sz="1400" i="1">
                                      <a:latin typeface="Cambria Math"/>
                                    </a:rPr>
                                    <m:t>𝑥</m:t>
                                  </m:r>
                                </m:e>
                                <m:sup>
                                  <m:r>
                                    <a:rPr lang="pt-BR" sz="1400" i="1">
                                      <a:latin typeface="Cambria Math"/>
                                    </a:rPr>
                                    <m:t>∗</m:t>
                                  </m:r>
                                </m:sup>
                              </m:sSup>
                              <m:r>
                                <a:rPr lang="pt-BR" sz="1400" b="0" i="1" smtClean="0">
                                  <a:latin typeface="Cambria Math"/>
                                </a:rPr>
                                <m:t>,</m:t>
                              </m:r>
                              <m:r>
                                <a:rPr lang="pt-BR" sz="1400" b="0" i="1" smtClean="0">
                                  <a:latin typeface="Cambria Math"/>
                                  <a:ea typeface="Cambria Math"/>
                                </a:rPr>
                                <m:t>∞</m:t>
                              </m:r>
                            </m:e>
                          </m:d>
                          <m:r>
                            <a:rPr lang="pt-BR" sz="1400" b="0" i="1" smtClean="0">
                              <a:latin typeface="Cambria Math"/>
                            </a:rPr>
                            <m:t>=1</m:t>
                          </m:r>
                        </m:oMath>
                      </m:oMathPara>
                    </a14:m>
                    <a:endParaRPr lang="pt-BR" sz="1400" dirty="0"/>
                  </a:p>
                </p:txBody>
              </p:sp>
            </mc:Choice>
            <mc:Fallback>
              <p:sp>
                <p:nvSpPr>
                  <p:cNvPr id="35" name="Retângulo 34"/>
                  <p:cNvSpPr>
                    <a:spLocks noRot="1" noChangeAspect="1" noMove="1" noResize="1" noEditPoints="1" noAdjustHandles="1" noChangeArrowheads="1" noChangeShapeType="1" noTextEdit="1"/>
                  </p:cNvSpPr>
                  <p:nvPr/>
                </p:nvSpPr>
                <p:spPr>
                  <a:xfrm>
                    <a:off x="6111013" y="4273351"/>
                    <a:ext cx="1386469" cy="307777"/>
                  </a:xfrm>
                  <a:prstGeom prst="rect">
                    <a:avLst/>
                  </a:prstGeom>
                  <a:blipFill rotWithShape="1">
                    <a:blip r:embed="rId10"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15" name="Retângulo 14"/>
                  <p:cNvSpPr/>
                  <p:nvPr/>
                </p:nvSpPr>
                <p:spPr>
                  <a:xfrm>
                    <a:off x="7799919" y="2808254"/>
                    <a:ext cx="962251" cy="4950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sz="1400" i="1" smtClean="0">
                                  <a:latin typeface="Cambria Math" panose="02040503050406030204" pitchFamily="18" charset="0"/>
                                </a:rPr>
                              </m:ctrlPr>
                            </m:sSubPr>
                            <m:e>
                              <m:r>
                                <a:rPr lang="pt-BR" sz="1400" i="1">
                                  <a:latin typeface="Cambria Math"/>
                                </a:rPr>
                                <m:t>𝑅𝑒</m:t>
                              </m:r>
                            </m:e>
                            <m:sub>
                              <m:r>
                                <a:rPr lang="pt-BR" sz="1400" i="1">
                                  <a:latin typeface="Cambria Math"/>
                                </a:rPr>
                                <m:t>𝐿</m:t>
                              </m:r>
                            </m:sub>
                          </m:sSub>
                          <m:r>
                            <a:rPr lang="pt-BR" sz="1400" b="0" i="1" smtClean="0">
                              <a:latin typeface="Cambria Math"/>
                            </a:rPr>
                            <m:t>=</m:t>
                          </m:r>
                          <m:f>
                            <m:fPr>
                              <m:ctrlPr>
                                <a:rPr lang="pt-BR" sz="1400" b="0" i="1" smtClean="0">
                                  <a:latin typeface="Cambria Math" panose="02040503050406030204" pitchFamily="18" charset="0"/>
                                </a:rPr>
                              </m:ctrlPr>
                            </m:fPr>
                            <m:num>
                              <m:r>
                                <a:rPr lang="pt-BR" sz="1400" b="0" i="1" smtClean="0">
                                  <a:latin typeface="Cambria Math"/>
                                </a:rPr>
                                <m:t>𝑉𝐿</m:t>
                              </m:r>
                            </m:num>
                            <m:den>
                              <m:r>
                                <m:rPr>
                                  <m:sty m:val="p"/>
                                </m:rPr>
                                <a:rPr lang="pt-BR" sz="1400" b="0" i="0" smtClean="0">
                                  <a:latin typeface="Cambria Math"/>
                                  <a:ea typeface="Cambria Math"/>
                                </a:rPr>
                                <m:t>ν</m:t>
                              </m:r>
                            </m:den>
                          </m:f>
                        </m:oMath>
                      </m:oMathPara>
                    </a14:m>
                    <a:endParaRPr lang="pt-BR" sz="1400" dirty="0"/>
                  </a:p>
                </p:txBody>
              </p:sp>
            </mc:Choice>
            <mc:Fallback>
              <p:sp>
                <p:nvSpPr>
                  <p:cNvPr id="36" name="Retângulo 35"/>
                  <p:cNvSpPr>
                    <a:spLocks noRot="1" noChangeAspect="1" noMove="1" noResize="1" noEditPoints="1" noAdjustHandles="1" noChangeArrowheads="1" noChangeShapeType="1" noTextEdit="1"/>
                  </p:cNvSpPr>
                  <p:nvPr/>
                </p:nvSpPr>
                <p:spPr>
                  <a:xfrm>
                    <a:off x="7799919" y="2808254"/>
                    <a:ext cx="962251" cy="495007"/>
                  </a:xfrm>
                  <a:prstGeom prst="rect">
                    <a:avLst/>
                  </a:prstGeom>
                  <a:blipFill>
                    <a:blip r:embed="rId11"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22" name="Retângulo 21"/>
                  <p:cNvSpPr/>
                  <p:nvPr/>
                </p:nvSpPr>
                <p:spPr>
                  <a:xfrm>
                    <a:off x="7735867" y="3487128"/>
                    <a:ext cx="1129412" cy="45980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sz="1400" i="1" smtClean="0">
                                  <a:latin typeface="Cambria Math" panose="02040503050406030204" pitchFamily="18" charset="0"/>
                                </a:rPr>
                              </m:ctrlPr>
                            </m:sSubPr>
                            <m:e>
                              <m:r>
                                <a:rPr lang="pt-BR" sz="1400" i="1">
                                  <a:latin typeface="Cambria Math"/>
                                </a:rPr>
                                <m:t>𝑅𝑒</m:t>
                              </m:r>
                            </m:e>
                            <m:sub>
                              <m:r>
                                <a:rPr lang="pt-BR" sz="1400" i="1">
                                  <a:latin typeface="Cambria Math"/>
                                </a:rPr>
                                <m:t>𝐿</m:t>
                              </m:r>
                            </m:sub>
                          </m:sSub>
                          <m:r>
                            <a:rPr lang="pt-BR" sz="1400" b="0" i="1" smtClean="0">
                              <a:latin typeface="Cambria Math"/>
                            </a:rPr>
                            <m:t>, </m:t>
                          </m:r>
                          <m:r>
                            <a:rPr lang="pt-BR" sz="1400" b="0" i="1" smtClean="0">
                              <a:latin typeface="Cambria Math"/>
                            </a:rPr>
                            <m:t>𝑃𝑟</m:t>
                          </m:r>
                          <m:r>
                            <a:rPr lang="pt-BR" sz="1400" b="0" i="1" smtClean="0">
                              <a:latin typeface="Cambria Math"/>
                            </a:rPr>
                            <m:t>=</m:t>
                          </m:r>
                          <m:f>
                            <m:fPr>
                              <m:ctrlPr>
                                <a:rPr lang="pt-BR" sz="1400" b="0" i="1" smtClean="0">
                                  <a:latin typeface="Cambria Math" panose="02040503050406030204" pitchFamily="18" charset="0"/>
                                </a:rPr>
                              </m:ctrlPr>
                            </m:fPr>
                            <m:num>
                              <m:r>
                                <m:rPr>
                                  <m:sty m:val="p"/>
                                </m:rPr>
                                <a:rPr lang="pt-BR" sz="1400">
                                  <a:latin typeface="Cambria Math"/>
                                  <a:ea typeface="Cambria Math"/>
                                </a:rPr>
                                <m:t>ν</m:t>
                              </m:r>
                            </m:num>
                            <m:den>
                              <m:r>
                                <a:rPr lang="pt-BR" sz="1400" b="0" i="1" smtClean="0">
                                  <a:latin typeface="Cambria Math"/>
                                  <a:ea typeface="Cambria Math"/>
                                </a:rPr>
                                <m:t>𝛼</m:t>
                              </m:r>
                            </m:den>
                          </m:f>
                        </m:oMath>
                      </m:oMathPara>
                    </a14:m>
                    <a:endParaRPr lang="pt-BR" sz="1400" dirty="0"/>
                  </a:p>
                </p:txBody>
              </p:sp>
            </mc:Choice>
            <mc:Fallback>
              <p:sp>
                <p:nvSpPr>
                  <p:cNvPr id="37" name="Retângulo 36"/>
                  <p:cNvSpPr>
                    <a:spLocks noRot="1" noChangeAspect="1" noMove="1" noResize="1" noEditPoints="1" noAdjustHandles="1" noChangeArrowheads="1" noChangeShapeType="1" noTextEdit="1"/>
                  </p:cNvSpPr>
                  <p:nvPr/>
                </p:nvSpPr>
                <p:spPr>
                  <a:xfrm>
                    <a:off x="7735867" y="3487128"/>
                    <a:ext cx="1129412" cy="459806"/>
                  </a:xfrm>
                  <a:prstGeom prst="rect">
                    <a:avLst/>
                  </a:prstGeom>
                  <a:blipFill>
                    <a:blip r:embed="rId12" cstate="print"/>
                    <a:stretch>
                      <a:fillRect/>
                    </a:stretch>
                  </a:blipFill>
                </p:spPr>
                <p:txBody>
                  <a:bodyPr/>
                  <a:lstStyle/>
                  <a:p>
                    <a:r>
                      <a:rPr lang="pt-BR">
                        <a:noFill/>
                      </a:rPr>
                      <a:t> </a:t>
                    </a:r>
                  </a:p>
                </p:txBody>
              </p:sp>
            </mc:Fallback>
          </mc:AlternateContent>
          <mc:AlternateContent xmlns:mc="http://schemas.openxmlformats.org/markup-compatibility/2006">
            <mc:Choice xmlns="" xmlns:a14="http://schemas.microsoft.com/office/drawing/2010/main" Requires="a14">
              <p:sp>
                <p:nvSpPr>
                  <p:cNvPr id="23" name="Retângulo 22"/>
                  <p:cNvSpPr/>
                  <p:nvPr/>
                </p:nvSpPr>
                <p:spPr>
                  <a:xfrm>
                    <a:off x="7646644" y="4179735"/>
                    <a:ext cx="1332031" cy="4950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pt-BR" sz="1400" i="1" smtClean="0">
                                  <a:latin typeface="Cambria Math" panose="02040503050406030204" pitchFamily="18" charset="0"/>
                                </a:rPr>
                              </m:ctrlPr>
                            </m:sSubPr>
                            <m:e>
                              <m:r>
                                <a:rPr lang="pt-BR" sz="1400" i="1">
                                  <a:latin typeface="Cambria Math"/>
                                </a:rPr>
                                <m:t>𝑅𝑒</m:t>
                              </m:r>
                            </m:e>
                            <m:sub>
                              <m:r>
                                <a:rPr lang="pt-BR" sz="1400" i="1">
                                  <a:latin typeface="Cambria Math"/>
                                </a:rPr>
                                <m:t>𝐿</m:t>
                              </m:r>
                            </m:sub>
                          </m:sSub>
                          <m:r>
                            <a:rPr lang="pt-BR" sz="1400" b="0" i="1" smtClean="0">
                              <a:latin typeface="Cambria Math"/>
                            </a:rPr>
                            <m:t> ,</m:t>
                          </m:r>
                          <m:r>
                            <a:rPr lang="pt-BR" sz="1400" b="0" i="1" smtClean="0">
                              <a:latin typeface="Cambria Math"/>
                            </a:rPr>
                            <m:t>𝑆𝑐</m:t>
                          </m:r>
                          <m:r>
                            <a:rPr lang="pt-BR" sz="1400" b="0" i="1" smtClean="0">
                              <a:latin typeface="Cambria Math"/>
                            </a:rPr>
                            <m:t>=</m:t>
                          </m:r>
                          <m:f>
                            <m:fPr>
                              <m:ctrlPr>
                                <a:rPr lang="pt-BR" sz="1400" b="0" i="1" smtClean="0">
                                  <a:latin typeface="Cambria Math" panose="02040503050406030204" pitchFamily="18" charset="0"/>
                                </a:rPr>
                              </m:ctrlPr>
                            </m:fPr>
                            <m:num>
                              <m:r>
                                <m:rPr>
                                  <m:sty m:val="p"/>
                                </m:rPr>
                                <a:rPr lang="pt-BR" sz="1400">
                                  <a:latin typeface="Cambria Math"/>
                                  <a:ea typeface="Cambria Math"/>
                                </a:rPr>
                                <m:t>ν</m:t>
                              </m:r>
                            </m:num>
                            <m:den>
                              <m:sSub>
                                <m:sSubPr>
                                  <m:ctrlPr>
                                    <a:rPr lang="pt-BR" sz="1400" i="1">
                                      <a:latin typeface="Cambria Math" panose="02040503050406030204" pitchFamily="18" charset="0"/>
                                    </a:rPr>
                                  </m:ctrlPr>
                                </m:sSubPr>
                                <m:e>
                                  <m:r>
                                    <a:rPr lang="pt-BR" sz="1400" i="1">
                                      <a:latin typeface="Cambria Math"/>
                                    </a:rPr>
                                    <m:t>𝐷</m:t>
                                  </m:r>
                                </m:e>
                                <m:sub>
                                  <m:r>
                                    <a:rPr lang="pt-BR" sz="1400" i="1">
                                      <a:latin typeface="Cambria Math"/>
                                    </a:rPr>
                                    <m:t>𝐴𝐵</m:t>
                                  </m:r>
                                </m:sub>
                              </m:sSub>
                            </m:den>
                          </m:f>
                        </m:oMath>
                      </m:oMathPara>
                    </a14:m>
                    <a:endParaRPr lang="pt-BR" sz="1400" dirty="0"/>
                  </a:p>
                </p:txBody>
              </p:sp>
            </mc:Choice>
            <mc:Fallback>
              <p:sp>
                <p:nvSpPr>
                  <p:cNvPr id="38" name="Retângulo 37"/>
                  <p:cNvSpPr>
                    <a:spLocks noRot="1" noChangeAspect="1" noMove="1" noResize="1" noEditPoints="1" noAdjustHandles="1" noChangeArrowheads="1" noChangeShapeType="1" noTextEdit="1"/>
                  </p:cNvSpPr>
                  <p:nvPr/>
                </p:nvSpPr>
                <p:spPr>
                  <a:xfrm>
                    <a:off x="7646644" y="4179735"/>
                    <a:ext cx="1332031" cy="495007"/>
                  </a:xfrm>
                  <a:prstGeom prst="rect">
                    <a:avLst/>
                  </a:prstGeom>
                  <a:blipFill>
                    <a:blip r:embed="rId13" cstate="print"/>
                    <a:stretch>
                      <a:fillRect/>
                    </a:stretch>
                  </a:blipFill>
                </p:spPr>
                <p:txBody>
                  <a:bodyPr/>
                  <a:lstStyle/>
                  <a:p>
                    <a:r>
                      <a:rPr lang="pt-BR">
                        <a:noFill/>
                      </a:rPr>
                      <a:t> </a:t>
                    </a:r>
                  </a:p>
                </p:txBody>
              </p:sp>
            </mc:Fallback>
          </mc:AlternateContent>
          <p:sp>
            <p:nvSpPr>
              <p:cNvPr id="39" name="CaixaDeTexto 38"/>
              <p:cNvSpPr txBox="1"/>
              <p:nvPr/>
            </p:nvSpPr>
            <p:spPr>
              <a:xfrm>
                <a:off x="4827073" y="2394714"/>
                <a:ext cx="753039" cy="276999"/>
              </a:xfrm>
              <a:prstGeom prst="rect">
                <a:avLst/>
              </a:prstGeom>
              <a:noFill/>
            </p:spPr>
            <p:txBody>
              <a:bodyPr wrap="square" rtlCol="0">
                <a:spAutoFit/>
              </a:bodyPr>
              <a:lstStyle/>
              <a:p>
                <a:r>
                  <a:rPr lang="pt-BR" sz="1200" dirty="0" smtClean="0"/>
                  <a:t>Parede</a:t>
                </a:r>
                <a:endParaRPr lang="pt-BR" sz="1200" dirty="0"/>
              </a:p>
            </p:txBody>
          </p:sp>
          <p:sp>
            <p:nvSpPr>
              <p:cNvPr id="40" name="CaixaDeTexto 39"/>
              <p:cNvSpPr txBox="1"/>
              <p:nvPr/>
            </p:nvSpPr>
            <p:spPr>
              <a:xfrm>
                <a:off x="6228184" y="2394714"/>
                <a:ext cx="1257095" cy="276999"/>
              </a:xfrm>
              <a:prstGeom prst="rect">
                <a:avLst/>
              </a:prstGeom>
              <a:noFill/>
            </p:spPr>
            <p:txBody>
              <a:bodyPr wrap="square" rtlCol="0">
                <a:spAutoFit/>
              </a:bodyPr>
              <a:lstStyle/>
              <a:p>
                <a:r>
                  <a:rPr lang="pt-BR" sz="1200" dirty="0" smtClean="0"/>
                  <a:t>Corrente livre</a:t>
                </a:r>
                <a:endParaRPr lang="pt-BR" sz="1200" dirty="0"/>
              </a:p>
            </p:txBody>
          </p:sp>
          <p:sp>
            <p:nvSpPr>
              <p:cNvPr id="41" name="CaixaDeTexto 40"/>
              <p:cNvSpPr txBox="1"/>
              <p:nvPr/>
            </p:nvSpPr>
            <p:spPr>
              <a:xfrm>
                <a:off x="4979473" y="2071881"/>
                <a:ext cx="1968791" cy="276999"/>
              </a:xfrm>
              <a:prstGeom prst="rect">
                <a:avLst/>
              </a:prstGeom>
              <a:noFill/>
            </p:spPr>
            <p:txBody>
              <a:bodyPr wrap="square" rtlCol="0">
                <a:spAutoFit/>
              </a:bodyPr>
              <a:lstStyle/>
              <a:p>
                <a:r>
                  <a:rPr lang="pt-BR" sz="1200" dirty="0" smtClean="0"/>
                  <a:t>Condições de Contorno</a:t>
                </a:r>
                <a:endParaRPr lang="pt-BR" sz="1200" dirty="0"/>
              </a:p>
            </p:txBody>
          </p:sp>
          <p:sp>
            <p:nvSpPr>
              <p:cNvPr id="42" name="CaixaDeTexto 41"/>
              <p:cNvSpPr txBox="1"/>
              <p:nvPr/>
            </p:nvSpPr>
            <p:spPr>
              <a:xfrm>
                <a:off x="7740352" y="2062589"/>
                <a:ext cx="1142844" cy="646331"/>
              </a:xfrm>
              <a:prstGeom prst="rect">
                <a:avLst/>
              </a:prstGeom>
              <a:noFill/>
            </p:spPr>
            <p:txBody>
              <a:bodyPr wrap="square" rtlCol="0">
                <a:spAutoFit/>
              </a:bodyPr>
              <a:lstStyle/>
              <a:p>
                <a:pPr algn="ctr"/>
                <a:r>
                  <a:rPr lang="pt-BR" sz="1200" dirty="0" smtClean="0"/>
                  <a:t>Parâmetros de Similaridade</a:t>
                </a:r>
                <a:endParaRPr lang="pt-BR" sz="1200" dirty="0"/>
              </a:p>
            </p:txBody>
          </p:sp>
          <p:sp>
            <p:nvSpPr>
              <p:cNvPr id="43" name="CaixaDeTexto 42"/>
              <p:cNvSpPr txBox="1"/>
              <p:nvPr/>
            </p:nvSpPr>
            <p:spPr>
              <a:xfrm>
                <a:off x="251520" y="2175816"/>
                <a:ext cx="843049" cy="461665"/>
              </a:xfrm>
              <a:prstGeom prst="rect">
                <a:avLst/>
              </a:prstGeom>
              <a:noFill/>
            </p:spPr>
            <p:txBody>
              <a:bodyPr wrap="square" rtlCol="0">
                <a:spAutoFit/>
              </a:bodyPr>
              <a:lstStyle/>
              <a:p>
                <a:pPr algn="ctr"/>
                <a:r>
                  <a:rPr lang="pt-BR" sz="1200" dirty="0" smtClean="0"/>
                  <a:t>Camada Limite</a:t>
                </a:r>
                <a:endParaRPr lang="pt-BR" sz="1200" dirty="0"/>
              </a:p>
            </p:txBody>
          </p:sp>
          <p:sp>
            <p:nvSpPr>
              <p:cNvPr id="44" name="CaixaDeTexto 43"/>
              <p:cNvSpPr txBox="1"/>
              <p:nvPr/>
            </p:nvSpPr>
            <p:spPr>
              <a:xfrm>
                <a:off x="2267744" y="2132856"/>
                <a:ext cx="1296144" cy="461665"/>
              </a:xfrm>
              <a:prstGeom prst="rect">
                <a:avLst/>
              </a:prstGeom>
              <a:noFill/>
            </p:spPr>
            <p:txBody>
              <a:bodyPr wrap="square" rtlCol="0">
                <a:spAutoFit/>
              </a:bodyPr>
              <a:lstStyle/>
              <a:p>
                <a:r>
                  <a:rPr lang="pt-BR" sz="1200" dirty="0" smtClean="0"/>
                  <a:t>Equações de Conservação</a:t>
                </a:r>
                <a:endParaRPr lang="pt-BR" sz="1200" dirty="0"/>
              </a:p>
            </p:txBody>
          </p:sp>
        </p:grpSp>
        <p:grpSp>
          <p:nvGrpSpPr>
            <p:cNvPr id="11" name="Grupo 59"/>
            <p:cNvGrpSpPr/>
            <p:nvPr/>
          </p:nvGrpSpPr>
          <p:grpSpPr>
            <a:xfrm>
              <a:off x="179512" y="2060279"/>
              <a:ext cx="8712968" cy="2665434"/>
              <a:chOff x="179512" y="2060279"/>
              <a:chExt cx="8712968" cy="2665434"/>
            </a:xfrm>
          </p:grpSpPr>
          <p:cxnSp>
            <p:nvCxnSpPr>
              <p:cNvPr id="12" name="Conector reto 11"/>
              <p:cNvCxnSpPr/>
              <p:nvPr/>
            </p:nvCxnSpPr>
            <p:spPr>
              <a:xfrm>
                <a:off x="1331640" y="2071881"/>
                <a:ext cx="0" cy="2653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Conector reto 12"/>
              <p:cNvCxnSpPr/>
              <p:nvPr/>
            </p:nvCxnSpPr>
            <p:spPr>
              <a:xfrm>
                <a:off x="4499992" y="2071881"/>
                <a:ext cx="0" cy="2653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Conector reto 13"/>
              <p:cNvCxnSpPr/>
              <p:nvPr/>
            </p:nvCxnSpPr>
            <p:spPr>
              <a:xfrm>
                <a:off x="5868144" y="2348880"/>
                <a:ext cx="0" cy="2376833"/>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Conector reto 14"/>
              <p:cNvCxnSpPr/>
              <p:nvPr/>
            </p:nvCxnSpPr>
            <p:spPr>
              <a:xfrm>
                <a:off x="7668344" y="2071881"/>
                <a:ext cx="0" cy="2653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Conector reto 15"/>
              <p:cNvCxnSpPr/>
              <p:nvPr/>
            </p:nvCxnSpPr>
            <p:spPr>
              <a:xfrm>
                <a:off x="179512" y="4725713"/>
                <a:ext cx="8712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Conector reto 16"/>
              <p:cNvCxnSpPr/>
              <p:nvPr/>
            </p:nvCxnSpPr>
            <p:spPr>
              <a:xfrm>
                <a:off x="179512" y="4005064"/>
                <a:ext cx="8712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reto 17"/>
              <p:cNvCxnSpPr/>
              <p:nvPr/>
            </p:nvCxnSpPr>
            <p:spPr>
              <a:xfrm flipV="1">
                <a:off x="179512" y="3357275"/>
                <a:ext cx="8712968" cy="1"/>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ector reto 18"/>
              <p:cNvCxnSpPr/>
              <p:nvPr/>
            </p:nvCxnSpPr>
            <p:spPr>
              <a:xfrm>
                <a:off x="179512" y="2708920"/>
                <a:ext cx="871296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Conector reto 19"/>
              <p:cNvCxnSpPr/>
              <p:nvPr/>
            </p:nvCxnSpPr>
            <p:spPr>
              <a:xfrm>
                <a:off x="8892480" y="2060279"/>
                <a:ext cx="0" cy="2665434"/>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Conector reto 20"/>
              <p:cNvCxnSpPr/>
              <p:nvPr/>
            </p:nvCxnSpPr>
            <p:spPr>
              <a:xfrm>
                <a:off x="179512" y="2060848"/>
                <a:ext cx="0" cy="2664865"/>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Conector reto 21"/>
              <p:cNvCxnSpPr/>
              <p:nvPr/>
            </p:nvCxnSpPr>
            <p:spPr>
              <a:xfrm>
                <a:off x="4499992" y="2348880"/>
                <a:ext cx="316835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Conector reto 22"/>
              <p:cNvCxnSpPr/>
              <p:nvPr/>
            </p:nvCxnSpPr>
            <p:spPr>
              <a:xfrm>
                <a:off x="179512" y="2060848"/>
                <a:ext cx="8712968" cy="1741"/>
              </a:xfrm>
              <a:prstGeom prst="line">
                <a:avLst/>
              </a:prstGeom>
            </p:spPr>
            <p:style>
              <a:lnRef idx="1">
                <a:schemeClr val="accent1"/>
              </a:lnRef>
              <a:fillRef idx="0">
                <a:schemeClr val="accent1"/>
              </a:fillRef>
              <a:effectRef idx="0">
                <a:schemeClr val="accent1"/>
              </a:effectRef>
              <a:fontRef idx="minor">
                <a:schemeClr val="tx1"/>
              </a:fontRef>
            </p:style>
          </p:cxnSp>
        </p:grpSp>
      </p:gr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Similaridade na camada-limite</a:t>
            </a:r>
            <a:endParaRPr lang="pt-BR" dirty="0"/>
          </a:p>
        </p:txBody>
      </p:sp>
      <p:sp>
        <p:nvSpPr>
          <p:cNvPr id="3" name="Espaço Reservado para Conteúdo 2"/>
          <p:cNvSpPr>
            <a:spLocks noGrp="1"/>
          </p:cNvSpPr>
          <p:nvPr>
            <p:ph idx="1"/>
          </p:nvPr>
        </p:nvSpPr>
        <p:spPr/>
        <p:txBody>
          <a:bodyPr/>
          <a:lstStyle/>
          <a:p>
            <a:r>
              <a:rPr lang="pt-BR" dirty="0" smtClean="0"/>
              <a:t>Parâmetros de similaridade adimensionais são apresentados na tabela anterior: </a:t>
            </a:r>
          </a:p>
          <a:p>
            <a:pPr lvl="1"/>
            <a:r>
              <a:rPr lang="pt-BR" dirty="0" smtClean="0"/>
              <a:t>Número de Reynolds (Re):</a:t>
            </a:r>
          </a:p>
          <a:p>
            <a:pPr lvl="2"/>
            <a:r>
              <a:rPr lang="pt-BR" dirty="0" smtClean="0"/>
              <a:t>Está relacionado à razão entre as forças de inércia e as forças viscosas</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46</a:t>
            </a:fld>
            <a:endParaRPr lang="pt-BR"/>
          </a:p>
        </p:txBody>
      </p:sp>
      <p:sp>
        <p:nvSpPr>
          <p:cNvPr id="604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60417" name="Object 1"/>
          <p:cNvGraphicFramePr>
            <a:graphicFrameLocks noChangeAspect="1"/>
          </p:cNvGraphicFramePr>
          <p:nvPr/>
        </p:nvGraphicFramePr>
        <p:xfrm>
          <a:off x="3279784" y="4286256"/>
          <a:ext cx="2649538" cy="838200"/>
        </p:xfrm>
        <a:graphic>
          <a:graphicData uri="http://schemas.openxmlformats.org/presentationml/2006/ole">
            <p:oleObj spid="_x0000_s60417" name="Equação" r:id="rId3" imgW="1320227" imgH="418918" progId="Equation.3">
              <p:embed/>
            </p:oleObj>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Similaridade na camada-limite</a:t>
            </a:r>
            <a:endParaRPr lang="pt-BR" dirty="0"/>
          </a:p>
        </p:txBody>
      </p:sp>
      <p:sp>
        <p:nvSpPr>
          <p:cNvPr id="3" name="Espaço Reservado para Conteúdo 2"/>
          <p:cNvSpPr>
            <a:spLocks noGrp="1"/>
          </p:cNvSpPr>
          <p:nvPr>
            <p:ph idx="1"/>
          </p:nvPr>
        </p:nvSpPr>
        <p:spPr/>
        <p:txBody>
          <a:bodyPr/>
          <a:lstStyle/>
          <a:p>
            <a:pPr lvl="1"/>
            <a:r>
              <a:rPr lang="pt-BR" dirty="0" smtClean="0"/>
              <a:t>Número de </a:t>
            </a:r>
            <a:r>
              <a:rPr lang="pt-BR" dirty="0" err="1" smtClean="0"/>
              <a:t>Nusselt</a:t>
            </a:r>
            <a:r>
              <a:rPr lang="pt-BR" dirty="0" smtClean="0"/>
              <a:t> (</a:t>
            </a:r>
            <a:r>
              <a:rPr lang="pt-BR" i="1" dirty="0" smtClean="0"/>
              <a:t>Nu</a:t>
            </a:r>
            <a:r>
              <a:rPr lang="pt-BR" dirty="0" smtClean="0"/>
              <a:t>):</a:t>
            </a:r>
          </a:p>
          <a:p>
            <a:pPr lvl="2"/>
            <a:r>
              <a:rPr lang="pt-BR" dirty="0" smtClean="0"/>
              <a:t>Está relacionado ao gradiente de temperatura adimensional na superfície</a:t>
            </a:r>
          </a:p>
          <a:p>
            <a:pPr lvl="2"/>
            <a:endParaRPr lang="pt-BR" dirty="0" smtClean="0"/>
          </a:p>
          <a:p>
            <a:pPr lvl="2"/>
            <a:endParaRPr lang="pt-BR" dirty="0" smtClean="0"/>
          </a:p>
          <a:p>
            <a:pPr lvl="2"/>
            <a:endParaRPr lang="pt-BR" dirty="0" smtClean="0"/>
          </a:p>
          <a:p>
            <a:pPr lvl="1"/>
            <a:r>
              <a:rPr lang="pt-BR" dirty="0" smtClean="0"/>
              <a:t>Número de </a:t>
            </a:r>
            <a:r>
              <a:rPr lang="pt-BR" dirty="0" err="1" smtClean="0"/>
              <a:t>Prandtl</a:t>
            </a:r>
            <a:r>
              <a:rPr lang="pt-BR" dirty="0" smtClean="0"/>
              <a:t> (</a:t>
            </a:r>
            <a:r>
              <a:rPr lang="pt-BR" i="1" dirty="0" err="1" smtClean="0"/>
              <a:t>Pr</a:t>
            </a:r>
            <a:r>
              <a:rPr lang="pt-BR" dirty="0" smtClean="0"/>
              <a:t>):</a:t>
            </a:r>
          </a:p>
          <a:p>
            <a:pPr lvl="2"/>
            <a:r>
              <a:rPr lang="pt-BR" dirty="0" smtClean="0"/>
              <a:t>Está relacionado à razão entre as difusividades de momento e térmica</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47</a:t>
            </a:fld>
            <a:endParaRPr lang="pt-BR"/>
          </a:p>
        </p:txBody>
      </p:sp>
      <p:sp>
        <p:nvSpPr>
          <p:cNvPr id="6144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sp>
        <p:nvSpPr>
          <p:cNvPr id="6144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61443" name="Object 3"/>
          <p:cNvGraphicFramePr>
            <a:graphicFrameLocks noChangeAspect="1"/>
          </p:cNvGraphicFramePr>
          <p:nvPr/>
        </p:nvGraphicFramePr>
        <p:xfrm>
          <a:off x="3643306" y="5724548"/>
          <a:ext cx="1846263" cy="990600"/>
        </p:xfrm>
        <a:graphic>
          <a:graphicData uri="http://schemas.openxmlformats.org/presentationml/2006/ole">
            <p:oleObj spid="_x0000_s61443" name="Equação" r:id="rId3" imgW="926698" imgH="495085" progId="Equation.3">
              <p:embed/>
            </p:oleObj>
          </a:graphicData>
        </a:graphic>
      </p:graphicFrame>
      <p:sp>
        <p:nvSpPr>
          <p:cNvPr id="6144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61445" name="Object 5"/>
          <p:cNvGraphicFramePr>
            <a:graphicFrameLocks noChangeAspect="1"/>
          </p:cNvGraphicFramePr>
          <p:nvPr/>
        </p:nvGraphicFramePr>
        <p:xfrm>
          <a:off x="3929058" y="3000372"/>
          <a:ext cx="1252538" cy="944563"/>
        </p:xfrm>
        <a:graphic>
          <a:graphicData uri="http://schemas.openxmlformats.org/presentationml/2006/ole">
            <p:oleObj spid="_x0000_s61445" name="Equação" r:id="rId4" imgW="622030" imgH="469696"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Coeficientes convectivos local e médio</a:t>
            </a:r>
            <a:endParaRPr lang="pt-BR" dirty="0"/>
          </a:p>
        </p:txBody>
      </p:sp>
      <p:sp>
        <p:nvSpPr>
          <p:cNvPr id="3" name="Espaço Reservado para Conteúdo 2"/>
          <p:cNvSpPr>
            <a:spLocks noGrp="1"/>
          </p:cNvSpPr>
          <p:nvPr>
            <p:ph idx="1"/>
          </p:nvPr>
        </p:nvSpPr>
        <p:spPr/>
        <p:txBody>
          <a:bodyPr/>
          <a:lstStyle/>
          <a:p>
            <a:r>
              <a:rPr lang="pt-BR" dirty="0" smtClean="0"/>
              <a:t>Nesse caso, a taxa total de transferência de calor pode ser obtida integrando-se o fluxo local para toda a superfície do corpo</a:t>
            </a:r>
          </a:p>
          <a:p>
            <a:endParaRPr lang="pt-BR" dirty="0" smtClean="0"/>
          </a:p>
          <a:p>
            <a:endParaRPr lang="pt-BR" dirty="0" smtClean="0"/>
          </a:p>
          <a:p>
            <a:pPr lvl="1"/>
            <a:r>
              <a:rPr lang="pt-BR" dirty="0" smtClean="0"/>
              <a:t>Ou seja,</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5</a:t>
            </a:fld>
            <a:endParaRPr lang="pt-BR"/>
          </a:p>
        </p:txBody>
      </p:sp>
      <p:sp>
        <p:nvSpPr>
          <p:cNvPr id="1945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19457" name="Object 1"/>
          <p:cNvGraphicFramePr>
            <a:graphicFrameLocks noChangeAspect="1"/>
          </p:cNvGraphicFramePr>
          <p:nvPr/>
        </p:nvGraphicFramePr>
        <p:xfrm>
          <a:off x="3643306" y="3429000"/>
          <a:ext cx="1882775" cy="730250"/>
        </p:xfrm>
        <a:graphic>
          <a:graphicData uri="http://schemas.openxmlformats.org/presentationml/2006/ole">
            <p:oleObj spid="_x0000_s19457" name="Equação" r:id="rId3" imgW="812447" imgH="317362" progId="Equation.3">
              <p:embed/>
            </p:oleObj>
          </a:graphicData>
        </a:graphic>
      </p:graphicFrame>
      <p:sp>
        <p:nvSpPr>
          <p:cNvPr id="1946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19459" name="Object 3"/>
          <p:cNvGraphicFramePr>
            <a:graphicFrameLocks noChangeAspect="1"/>
          </p:cNvGraphicFramePr>
          <p:nvPr/>
        </p:nvGraphicFramePr>
        <p:xfrm>
          <a:off x="3071802" y="5072074"/>
          <a:ext cx="2943225" cy="730250"/>
        </p:xfrm>
        <a:graphic>
          <a:graphicData uri="http://schemas.openxmlformats.org/presentationml/2006/ole">
            <p:oleObj spid="_x0000_s19459" name="Equação" r:id="rId4" imgW="1269449" imgH="317362" progId="Equation.3">
              <p:embed/>
            </p:oleObj>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Coeficientes convectivos local e médio</a:t>
            </a:r>
            <a:endParaRPr lang="pt-BR" dirty="0"/>
          </a:p>
        </p:txBody>
      </p:sp>
      <p:sp>
        <p:nvSpPr>
          <p:cNvPr id="3" name="Espaço Reservado para Conteúdo 2"/>
          <p:cNvSpPr>
            <a:spLocks noGrp="1"/>
          </p:cNvSpPr>
          <p:nvPr>
            <p:ph idx="1"/>
          </p:nvPr>
        </p:nvSpPr>
        <p:spPr/>
        <p:txBody>
          <a:bodyPr/>
          <a:lstStyle/>
          <a:p>
            <a:r>
              <a:rPr lang="pt-BR" dirty="0" smtClean="0"/>
              <a:t>Para muitas situações práticas, define-se então um coeficiente convectivo médio     para toda a superfície de tal modo que</a:t>
            </a:r>
          </a:p>
          <a:p>
            <a:endParaRPr lang="pt-BR" dirty="0" smtClean="0"/>
          </a:p>
          <a:p>
            <a:endParaRPr lang="pt-BR" dirty="0" smtClean="0"/>
          </a:p>
          <a:p>
            <a:pPr lvl="1"/>
            <a:r>
              <a:rPr lang="pt-BR" dirty="0" smtClean="0"/>
              <a:t>De modo que o coeficiente médio está relacionado ao coeficiente local pela expressão:</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6</a:t>
            </a:fld>
            <a:endParaRPr lang="pt-BR"/>
          </a:p>
        </p:txBody>
      </p:sp>
      <p:sp>
        <p:nvSpPr>
          <p:cNvPr id="2048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0481" name="Object 1"/>
          <p:cNvGraphicFramePr>
            <a:graphicFrameLocks noChangeAspect="1"/>
          </p:cNvGraphicFramePr>
          <p:nvPr/>
        </p:nvGraphicFramePr>
        <p:xfrm>
          <a:off x="6357950" y="2143116"/>
          <a:ext cx="331788" cy="463550"/>
        </p:xfrm>
        <a:graphic>
          <a:graphicData uri="http://schemas.openxmlformats.org/presentationml/2006/ole">
            <p:oleObj spid="_x0000_s20481" name="Equação" r:id="rId3" imgW="139639" imgH="203112" progId="Equation.3">
              <p:embed/>
            </p:oleObj>
          </a:graphicData>
        </a:graphic>
      </p:graphicFrame>
      <p:sp>
        <p:nvSpPr>
          <p:cNvPr id="2048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0483" name="Object 3"/>
          <p:cNvGraphicFramePr>
            <a:graphicFrameLocks noChangeAspect="1"/>
          </p:cNvGraphicFramePr>
          <p:nvPr/>
        </p:nvGraphicFramePr>
        <p:xfrm>
          <a:off x="3324233" y="3517904"/>
          <a:ext cx="2462213" cy="554038"/>
        </p:xfrm>
        <a:graphic>
          <a:graphicData uri="http://schemas.openxmlformats.org/presentationml/2006/ole">
            <p:oleObj spid="_x0000_s20483" name="Equação" r:id="rId4" imgW="1054100" imgH="241300" progId="Equation.3">
              <p:embed/>
            </p:oleObj>
          </a:graphicData>
        </a:graphic>
      </p:graphicFrame>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0485" name="Object 5"/>
          <p:cNvGraphicFramePr>
            <a:graphicFrameLocks noChangeAspect="1"/>
          </p:cNvGraphicFramePr>
          <p:nvPr/>
        </p:nvGraphicFramePr>
        <p:xfrm>
          <a:off x="3476633" y="5429264"/>
          <a:ext cx="2238375" cy="996950"/>
        </p:xfrm>
        <a:graphic>
          <a:graphicData uri="http://schemas.openxmlformats.org/presentationml/2006/ole">
            <p:oleObj spid="_x0000_s20485" name="Equação" r:id="rId5" imgW="965200" imgH="431800" progId="Equation.3">
              <p:embed/>
            </p:oleObj>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pt-BR" dirty="0" smtClean="0"/>
              <a:t>Coeficientes convectivos local e médio</a:t>
            </a:r>
            <a:endParaRPr lang="pt-BR" dirty="0"/>
          </a:p>
        </p:txBody>
      </p:sp>
      <p:sp>
        <p:nvSpPr>
          <p:cNvPr id="3" name="Espaço Reservado para Conteúdo 2"/>
          <p:cNvSpPr>
            <a:spLocks noGrp="1"/>
          </p:cNvSpPr>
          <p:nvPr>
            <p:ph idx="1"/>
          </p:nvPr>
        </p:nvSpPr>
        <p:spPr/>
        <p:txBody>
          <a:bodyPr/>
          <a:lstStyle/>
          <a:p>
            <a:r>
              <a:rPr lang="pt-BR" dirty="0" smtClean="0"/>
              <a:t>Um caso especial para a determinação do coeficiente convectivo médio ocorre para o escoamento sobre uma placa plana. Para essa geometria particular, o coeficiente convectivo </a:t>
            </a:r>
            <a:r>
              <a:rPr lang="pt-BR" i="1" dirty="0" smtClean="0"/>
              <a:t>h</a:t>
            </a:r>
            <a:r>
              <a:rPr lang="pt-BR" dirty="0" smtClean="0"/>
              <a:t> varia somente com a distância </a:t>
            </a:r>
            <a:r>
              <a:rPr lang="pt-BR" i="1" dirty="0" smtClean="0"/>
              <a:t>x</a:t>
            </a:r>
            <a:r>
              <a:rPr lang="pt-BR" dirty="0" smtClean="0"/>
              <a:t> a partir do bordo de ataque. Desse modo</a:t>
            </a:r>
            <a:endParaRPr lang="pt-BR" dirty="0"/>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7</a:t>
            </a:fld>
            <a:endParaRPr lang="pt-BR"/>
          </a:p>
        </p:txBody>
      </p:sp>
      <p:sp>
        <p:nvSpPr>
          <p:cNvPr id="2150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pt-BR"/>
          </a:p>
        </p:txBody>
      </p:sp>
      <p:graphicFrame>
        <p:nvGraphicFramePr>
          <p:cNvPr id="21505" name="Object 1"/>
          <p:cNvGraphicFramePr>
            <a:graphicFrameLocks noChangeAspect="1"/>
          </p:cNvGraphicFramePr>
          <p:nvPr/>
        </p:nvGraphicFramePr>
        <p:xfrm>
          <a:off x="3571868" y="4857760"/>
          <a:ext cx="1925638" cy="906463"/>
        </p:xfrm>
        <a:graphic>
          <a:graphicData uri="http://schemas.openxmlformats.org/presentationml/2006/ole">
            <p:oleObj spid="_x0000_s21505" name="Equação" r:id="rId3" imgW="825500" imgH="393700" progId="Equation.3">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p:txBody>
          <a:bodyPr/>
          <a:lstStyle/>
          <a:p>
            <a:r>
              <a:rPr lang="pt-BR" dirty="0" smtClean="0"/>
              <a:t>O conceito de camada-limite foi proposto por L. </a:t>
            </a:r>
            <a:r>
              <a:rPr lang="pt-BR" dirty="0" err="1" smtClean="0"/>
              <a:t>Prandtl</a:t>
            </a:r>
            <a:r>
              <a:rPr lang="pt-BR" dirty="0" smtClean="0"/>
              <a:t> no início do séc. XX.</a:t>
            </a:r>
          </a:p>
          <a:p>
            <a:r>
              <a:rPr lang="pt-BR" dirty="0" smtClean="0"/>
              <a:t>Admite-se que o escoamento apresente duas regiões distintas: uma, distante da superfície do objeto, na qual os efeitos viscosos são desprezíveis (e por assim, o escoamento pode ser modelado como </a:t>
            </a:r>
            <a:r>
              <a:rPr lang="pt-BR" dirty="0" err="1" smtClean="0"/>
              <a:t>invíscido</a:t>
            </a:r>
            <a:r>
              <a:rPr lang="pt-BR" dirty="0" smtClean="0"/>
              <a:t> ou </a:t>
            </a:r>
            <a:r>
              <a:rPr lang="pt-BR" dirty="0" err="1" smtClean="0"/>
              <a:t>não-viscoso</a:t>
            </a:r>
            <a:r>
              <a:rPr lang="pt-BR" dirty="0" smtClean="0"/>
              <a:t>).</a:t>
            </a:r>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8</a:t>
            </a:fld>
            <a:endParaRPr lang="pt-B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Camadas-limite da convecção</a:t>
            </a:r>
            <a:endParaRPr lang="pt-BR" dirty="0"/>
          </a:p>
        </p:txBody>
      </p:sp>
      <p:sp>
        <p:nvSpPr>
          <p:cNvPr id="3" name="Espaço Reservado para Conteúdo 2"/>
          <p:cNvSpPr>
            <a:spLocks noGrp="1"/>
          </p:cNvSpPr>
          <p:nvPr>
            <p:ph idx="1"/>
          </p:nvPr>
        </p:nvSpPr>
        <p:spPr>
          <a:xfrm>
            <a:off x="457200" y="1600200"/>
            <a:ext cx="8229600" cy="4900634"/>
          </a:xfrm>
        </p:spPr>
        <p:txBody>
          <a:bodyPr>
            <a:normAutofit/>
          </a:bodyPr>
          <a:lstStyle/>
          <a:p>
            <a:r>
              <a:rPr lang="pt-BR" dirty="0" smtClean="0"/>
              <a:t>Por outro lado, em uma outra região, muito fina e próxima à superfície do objeto, tem-se que a velocidade do escoamento varia entre a própria velocidade do objeto e a velocidade do escoamento livre ou </a:t>
            </a:r>
            <a:r>
              <a:rPr lang="pt-BR" dirty="0" err="1" smtClean="0"/>
              <a:t>não-perturbado</a:t>
            </a:r>
            <a:r>
              <a:rPr lang="pt-BR" dirty="0" smtClean="0"/>
              <a:t>.</a:t>
            </a:r>
          </a:p>
        </p:txBody>
      </p:sp>
      <p:sp>
        <p:nvSpPr>
          <p:cNvPr id="4" name="Espaço Reservado para Número de Slide 3"/>
          <p:cNvSpPr>
            <a:spLocks noGrp="1"/>
          </p:cNvSpPr>
          <p:nvPr>
            <p:ph type="sldNum" sz="quarter" idx="12"/>
          </p:nvPr>
        </p:nvSpPr>
        <p:spPr/>
        <p:txBody>
          <a:bodyPr/>
          <a:lstStyle/>
          <a:p>
            <a:fld id="{17F6770B-5893-4A30-A119-D2B13CEB2086}" type="slidenum">
              <a:rPr lang="pt-BR" smtClean="0"/>
              <a:pPr/>
              <a:t>9</a:t>
            </a:fld>
            <a:endParaRPr lang="pt-BR"/>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2138</TotalTime>
  <Words>1938</Words>
  <Application>Microsoft Office PowerPoint</Application>
  <PresentationFormat>Apresentação na tela (4:3)</PresentationFormat>
  <Paragraphs>305</Paragraphs>
  <Slides>47</Slides>
  <Notes>0</Notes>
  <HiddenSlides>0</HiddenSlides>
  <MMClips>0</MMClips>
  <ScaleCrop>false</ScaleCrop>
  <HeadingPairs>
    <vt:vector size="6" baseType="variant">
      <vt:variant>
        <vt:lpstr>Tema</vt:lpstr>
      </vt:variant>
      <vt:variant>
        <vt:i4>1</vt:i4>
      </vt:variant>
      <vt:variant>
        <vt:lpstr>Servidores OLE incorporados</vt:lpstr>
      </vt:variant>
      <vt:variant>
        <vt:i4>2</vt:i4>
      </vt:variant>
      <vt:variant>
        <vt:lpstr>Títulos de slides</vt:lpstr>
      </vt:variant>
      <vt:variant>
        <vt:i4>47</vt:i4>
      </vt:variant>
    </vt:vector>
  </HeadingPairs>
  <TitlesOfParts>
    <vt:vector size="50" baseType="lpstr">
      <vt:lpstr>Tema do Office</vt:lpstr>
      <vt:lpstr>Equação</vt:lpstr>
      <vt:lpstr>Microsoft Equation 3.0</vt:lpstr>
      <vt:lpstr>Capítulo 06: Introdução à Convecção</vt:lpstr>
      <vt:lpstr>Convecção de calor</vt:lpstr>
      <vt:lpstr>Coeficientes convectivos local e médio</vt:lpstr>
      <vt:lpstr>Coeficientes convectivos local e médio</vt:lpstr>
      <vt:lpstr>Coeficientes convectivos local e médio</vt:lpstr>
      <vt:lpstr>Coeficientes convectivos local e médio</vt:lpstr>
      <vt:lpstr>Coeficientes convectivos local e médio</vt:lpstr>
      <vt:lpstr>Camadas-limite da convecção</vt:lpstr>
      <vt:lpstr>Camadas-limite da convecção</vt:lpstr>
      <vt:lpstr>Camadas-limite da convecção</vt:lpstr>
      <vt:lpstr>Camadas-limite da convecção</vt:lpstr>
      <vt:lpstr>Camadas-limite da convecção</vt:lpstr>
      <vt:lpstr>Camadas-limite da convecção</vt:lpstr>
      <vt:lpstr>Camadas-limite da convecção</vt:lpstr>
      <vt:lpstr>Camadas-limite da convecção</vt:lpstr>
      <vt:lpstr>Camadas-limite da convecção</vt:lpstr>
      <vt:lpstr>Camadas-limite da convecção</vt:lpstr>
      <vt:lpstr>Camadas-limite da convecção</vt:lpstr>
      <vt:lpstr>Camadas-limite da convecção</vt:lpstr>
      <vt:lpstr>Camadas-limite da convecção</vt:lpstr>
      <vt:lpstr>Camadas-limite da convecção</vt:lpstr>
      <vt:lpstr>Camadas-limite da convecção</vt:lpstr>
      <vt:lpstr>Escoamentos laminares e turbulentos</vt:lpstr>
      <vt:lpstr>Escoamentos laminares e turbulentos</vt:lpstr>
      <vt:lpstr>Escoamentos laminares e turbulentos</vt:lpstr>
      <vt:lpstr>Escoamentos laminares e turbulentos</vt:lpstr>
      <vt:lpstr>Escoamentos laminares e turbulentos</vt:lpstr>
      <vt:lpstr>Escoamentos laminares e turbulentos</vt:lpstr>
      <vt:lpstr>Escoamentos laminares e turbulentos</vt:lpstr>
      <vt:lpstr>Escoamentos laminares e turbulentos</vt:lpstr>
      <vt:lpstr>Escoamentos laminares e turbulentos</vt:lpstr>
      <vt:lpstr>Escoamentos laminares e turbulentos</vt:lpstr>
      <vt:lpstr>Escoamentos laminares e turbulentos</vt:lpstr>
      <vt:lpstr>Equações de camada-limite</vt:lpstr>
      <vt:lpstr>Equações de camada-limite</vt:lpstr>
      <vt:lpstr>Equações de camada-limite</vt:lpstr>
      <vt:lpstr>Equações de camada-limite</vt:lpstr>
      <vt:lpstr>Equações de camada-limite</vt:lpstr>
      <vt:lpstr>Equações de camada-limite</vt:lpstr>
      <vt:lpstr>Equações de camada-limite</vt:lpstr>
      <vt:lpstr>Equações de camada-limite</vt:lpstr>
      <vt:lpstr>Equações de camada-limite</vt:lpstr>
      <vt:lpstr>Similaridade na camada-limite</vt:lpstr>
      <vt:lpstr>Similaridade na camada-limite</vt:lpstr>
      <vt:lpstr>Similaridade na camada-limite</vt:lpstr>
      <vt:lpstr>Similaridade na camada-limite</vt:lpstr>
      <vt:lpstr>Similaridade na camada-limite</vt:lpstr>
    </vt:vector>
  </TitlesOfParts>
  <Company>UFPR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Luciano Araki</dc:creator>
  <cp:lastModifiedBy>Luciano Araki</cp:lastModifiedBy>
  <cp:revision>218</cp:revision>
  <dcterms:created xsi:type="dcterms:W3CDTF">2017-11-29T17:56:34Z</dcterms:created>
  <dcterms:modified xsi:type="dcterms:W3CDTF">2018-01-12T15:23:28Z</dcterms:modified>
</cp:coreProperties>
</file>