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5"/>
  </p:notesMasterIdLst>
  <p:sldIdLst>
    <p:sldId id="256" r:id="rId2"/>
    <p:sldId id="268" r:id="rId3"/>
    <p:sldId id="269" r:id="rId4"/>
    <p:sldId id="270" r:id="rId5"/>
    <p:sldId id="273" r:id="rId6"/>
    <p:sldId id="271" r:id="rId7"/>
    <p:sldId id="272" r:id="rId8"/>
    <p:sldId id="274" r:id="rId9"/>
    <p:sldId id="275" r:id="rId10"/>
    <p:sldId id="278" r:id="rId11"/>
    <p:sldId id="279" r:id="rId12"/>
    <p:sldId id="276" r:id="rId13"/>
    <p:sldId id="277" r:id="rId14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878"/>
    <a:srgbClr val="000000"/>
    <a:srgbClr val="FF0000"/>
    <a:srgbClr val="003399"/>
    <a:srgbClr val="FFFF00"/>
    <a:srgbClr val="FFFF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18253C8-4DD3-41F2-A0D7-1185E720FB4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53323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1 w 717"/>
                <a:gd name="T1" fmla="*/ 845 h 845"/>
                <a:gd name="T2" fmla="*/ 721 w 717"/>
                <a:gd name="T3" fmla="*/ 821 h 845"/>
                <a:gd name="T4" fmla="*/ 578 w 717"/>
                <a:gd name="T5" fmla="*/ 605 h 845"/>
                <a:gd name="T6" fmla="*/ 408 w 717"/>
                <a:gd name="T7" fmla="*/ 396 h 845"/>
                <a:gd name="T8" fmla="*/ 223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1 w 717"/>
                <a:gd name="T15" fmla="*/ 198 h 845"/>
                <a:gd name="T16" fmla="*/ 402 w 717"/>
                <a:gd name="T17" fmla="*/ 408 h 845"/>
                <a:gd name="T18" fmla="*/ 572 w 717"/>
                <a:gd name="T19" fmla="*/ 623 h 845"/>
                <a:gd name="T20" fmla="*/ 721 w 717"/>
                <a:gd name="T21" fmla="*/ 845 h 845"/>
                <a:gd name="T22" fmla="*/ 72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9 w 407"/>
                <a:gd name="T1" fmla="*/ 414 h 414"/>
                <a:gd name="T2" fmla="*/ 409 w 407"/>
                <a:gd name="T3" fmla="*/ 396 h 414"/>
                <a:gd name="T4" fmla="*/ 224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8 w 407"/>
                <a:gd name="T13" fmla="*/ 204 h 414"/>
                <a:gd name="T14" fmla="*/ 409 w 407"/>
                <a:gd name="T15" fmla="*/ 414 h 414"/>
                <a:gd name="T16" fmla="*/ 409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0 w 586"/>
                <a:gd name="T1" fmla="*/ 0 h 599"/>
                <a:gd name="T2" fmla="*/ 572 w 586"/>
                <a:gd name="T3" fmla="*/ 0 h 599"/>
                <a:gd name="T4" fmla="*/ 409 w 586"/>
                <a:gd name="T5" fmla="*/ 132 h 599"/>
                <a:gd name="T6" fmla="*/ 259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9 w 586"/>
                <a:gd name="T17" fmla="*/ 282 h 599"/>
                <a:gd name="T18" fmla="*/ 415 w 586"/>
                <a:gd name="T19" fmla="*/ 138 h 599"/>
                <a:gd name="T20" fmla="*/ 590 w 586"/>
                <a:gd name="T21" fmla="*/ 0 h 599"/>
                <a:gd name="T22" fmla="*/ 59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1 w 269"/>
                <a:gd name="T1" fmla="*/ 0 h 252"/>
                <a:gd name="T2" fmla="*/ 253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1 w 269"/>
                <a:gd name="T15" fmla="*/ 0 h 252"/>
                <a:gd name="T16" fmla="*/ 271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9255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pt-BR" noProof="0" smtClean="0"/>
              <a:t>Clique para editar o estilo do título mestre</a:t>
            </a:r>
          </a:p>
        </p:txBody>
      </p:sp>
      <p:sp>
        <p:nvSpPr>
          <p:cNvPr id="9256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rgbClr val="002878"/>
                </a:solidFill>
              </a:defRPr>
            </a:lvl1pPr>
          </a:lstStyle>
          <a:p>
            <a:pPr lvl="0"/>
            <a:r>
              <a:rPr lang="pt-BR" noProof="0" dirty="0" smtClean="0"/>
              <a:t>Clique para editar o estilo do subtítulo mestre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C9241-C7FB-40E9-9EF6-3BF9F8CC067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2769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168E0-E954-48C0-A371-25E6A5CE884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1635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1C930-DBC7-4458-9F25-8E8683C5B32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2419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>
                <a:solidFill>
                  <a:srgbClr val="002878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>
                <a:solidFill>
                  <a:srgbClr val="002878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5948F-2703-437A-81D6-1FD286EA3C4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4488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u="sng">
                <a:solidFill>
                  <a:srgbClr val="FF0000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spcBef>
                <a:spcPts val="600"/>
              </a:spcBef>
              <a:defRPr>
                <a:solidFill>
                  <a:srgbClr val="002878"/>
                </a:solidFill>
                <a:effectLst/>
              </a:defRPr>
            </a:lvl1pPr>
            <a:lvl2pPr algn="just">
              <a:spcBef>
                <a:spcPts val="600"/>
              </a:spcBef>
              <a:defRPr>
                <a:effectLst/>
              </a:defRPr>
            </a:lvl2pPr>
            <a:lvl3pPr algn="just">
              <a:spcBef>
                <a:spcPts val="600"/>
              </a:spcBef>
              <a:defRPr>
                <a:effectLst/>
              </a:defRPr>
            </a:lvl3pPr>
            <a:lvl4pPr algn="just">
              <a:spcBef>
                <a:spcPts val="600"/>
              </a:spcBef>
              <a:defRPr>
                <a:effectLst/>
              </a:defRPr>
            </a:lvl4pPr>
            <a:lvl5pPr algn="just">
              <a:spcBef>
                <a:spcPts val="600"/>
              </a:spcBef>
              <a:defRPr>
                <a:effectLst/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39A74-8039-4B9F-BC85-C5D211749F1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8574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51AAC-56F7-405A-9F89-84D8BDD8A60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9391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056C5-023F-42FD-B73D-9C1940C0537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3289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E9C03-A8E2-4C00-AF82-4E599F70C4D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4072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9CBC2-4658-4F4B-949A-D85E1669AB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6101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F543F2-0FDF-47D1-B178-F29DF0B9975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173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2A5A1-28A3-4F53-A7CC-67433BD565F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0012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AF333-E53A-49C2-A0CE-EBC31411E8B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8391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819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819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819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8199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8200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8201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8202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8203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8204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8205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8206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8207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8208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8209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8210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8211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</p:grpSp>
        <p:sp>
          <p:nvSpPr>
            <p:cNvPr id="821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821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821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1 w 717"/>
                <a:gd name="T1" fmla="*/ 845 h 845"/>
                <a:gd name="T2" fmla="*/ 721 w 717"/>
                <a:gd name="T3" fmla="*/ 821 h 845"/>
                <a:gd name="T4" fmla="*/ 578 w 717"/>
                <a:gd name="T5" fmla="*/ 605 h 845"/>
                <a:gd name="T6" fmla="*/ 408 w 717"/>
                <a:gd name="T7" fmla="*/ 396 h 845"/>
                <a:gd name="T8" fmla="*/ 223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1 w 717"/>
                <a:gd name="T15" fmla="*/ 198 h 845"/>
                <a:gd name="T16" fmla="*/ 402 w 717"/>
                <a:gd name="T17" fmla="*/ 408 h 845"/>
                <a:gd name="T18" fmla="*/ 572 w 717"/>
                <a:gd name="T19" fmla="*/ 623 h 845"/>
                <a:gd name="T20" fmla="*/ 721 w 717"/>
                <a:gd name="T21" fmla="*/ 845 h 845"/>
                <a:gd name="T22" fmla="*/ 72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9 w 407"/>
                <a:gd name="T1" fmla="*/ 414 h 414"/>
                <a:gd name="T2" fmla="*/ 409 w 407"/>
                <a:gd name="T3" fmla="*/ 396 h 414"/>
                <a:gd name="T4" fmla="*/ 224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8 w 407"/>
                <a:gd name="T13" fmla="*/ 204 h 414"/>
                <a:gd name="T14" fmla="*/ 409 w 407"/>
                <a:gd name="T15" fmla="*/ 414 h 414"/>
                <a:gd name="T16" fmla="*/ 409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21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0 w 586"/>
                <a:gd name="T1" fmla="*/ 0 h 599"/>
                <a:gd name="T2" fmla="*/ 572 w 586"/>
                <a:gd name="T3" fmla="*/ 0 h 599"/>
                <a:gd name="T4" fmla="*/ 409 w 586"/>
                <a:gd name="T5" fmla="*/ 132 h 599"/>
                <a:gd name="T6" fmla="*/ 259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9 w 586"/>
                <a:gd name="T17" fmla="*/ 282 h 599"/>
                <a:gd name="T18" fmla="*/ 415 w 586"/>
                <a:gd name="T19" fmla="*/ 138 h 599"/>
                <a:gd name="T20" fmla="*/ 590 w 586"/>
                <a:gd name="T21" fmla="*/ 0 h 599"/>
                <a:gd name="T22" fmla="*/ 59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1 w 269"/>
                <a:gd name="T1" fmla="*/ 0 h 252"/>
                <a:gd name="T2" fmla="*/ 253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1 w 269"/>
                <a:gd name="T15" fmla="*/ 0 h 252"/>
                <a:gd name="T16" fmla="*/ 271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8231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8232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233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234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C8457F26-5BE0-4749-BFB2-86B6DBA16E8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823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7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u="sng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 u="sng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 u="sng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 u="sng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 u="sng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just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800">
          <a:solidFill>
            <a:srgbClr val="002878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just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rgbClr val="0000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just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000">
          <a:solidFill>
            <a:srgbClr val="0000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just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rgbClr val="0000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just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rgbClr val="0000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2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31CD7-19C3-473A-A293-7B273ACDEAFA}" type="slidenum">
              <a:rPr lang="pt-BR"/>
              <a:pPr>
                <a:defRPr/>
              </a:pPr>
              <a:t>1</a:t>
            </a:fld>
            <a:endParaRPr lang="pt-BR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1124744"/>
            <a:ext cx="7772400" cy="5157192"/>
          </a:xfrm>
        </p:spPr>
        <p:txBody>
          <a:bodyPr/>
          <a:lstStyle/>
          <a:p>
            <a:pPr eaLnBrk="1" hangingPunct="1">
              <a:defRPr/>
            </a:pPr>
            <a:r>
              <a:rPr lang="en-US" u="none" dirty="0" smtClean="0"/>
              <a:t>DINÂMICA DOS FLUIDOS COMPUTACIONAL</a:t>
            </a:r>
            <a:r>
              <a:rPr lang="en-US" b="0" u="none" dirty="0" smtClean="0">
                <a:solidFill>
                  <a:srgbClr val="FF3300"/>
                </a:solidFill>
              </a:rPr>
              <a:t/>
            </a:r>
            <a:br>
              <a:rPr lang="en-US" b="0" u="none" dirty="0" smtClean="0">
                <a:solidFill>
                  <a:srgbClr val="FF3300"/>
                </a:solidFill>
              </a:rPr>
            </a:br>
            <a:r>
              <a:rPr lang="en-US" b="0" u="none" dirty="0" smtClean="0">
                <a:solidFill>
                  <a:srgbClr val="FF3300"/>
                </a:solidFill>
              </a:rPr>
              <a:t/>
            </a:r>
            <a:br>
              <a:rPr lang="en-US" b="0" u="none" dirty="0" smtClean="0">
                <a:solidFill>
                  <a:srgbClr val="FF3300"/>
                </a:solidFill>
              </a:rPr>
            </a:br>
            <a:r>
              <a:rPr lang="en-US" sz="4000" b="0" u="none" dirty="0" err="1" smtClean="0">
                <a:solidFill>
                  <a:srgbClr val="002878"/>
                </a:solidFill>
              </a:rPr>
              <a:t>Gráficos</a:t>
            </a:r>
            <a:r>
              <a:rPr lang="en-US" sz="4000" b="0" u="none" dirty="0" smtClean="0">
                <a:solidFill>
                  <a:srgbClr val="002878"/>
                </a:solidFill>
              </a:rPr>
              <a:t> – </a:t>
            </a:r>
            <a:r>
              <a:rPr lang="en-US" sz="4000" b="0" u="none" dirty="0" err="1" smtClean="0">
                <a:solidFill>
                  <a:srgbClr val="002878"/>
                </a:solidFill>
              </a:rPr>
              <a:t>Verificação</a:t>
            </a:r>
            <a:r>
              <a:rPr lang="en-US" sz="4000" b="0" u="none" dirty="0" smtClean="0">
                <a:solidFill>
                  <a:srgbClr val="002878"/>
                </a:solidFill>
              </a:rPr>
              <a:t> </a:t>
            </a:r>
            <a:r>
              <a:rPr lang="en-US" sz="4000" b="0" u="none" dirty="0" err="1" smtClean="0">
                <a:solidFill>
                  <a:srgbClr val="002878"/>
                </a:solidFill>
              </a:rPr>
              <a:t>Numérica</a:t>
            </a:r>
            <a:r>
              <a:rPr lang="en-US" b="0" u="none" dirty="0" smtClean="0">
                <a:solidFill>
                  <a:srgbClr val="FF3300"/>
                </a:solidFill>
              </a:rPr>
              <a:t/>
            </a:r>
            <a:br>
              <a:rPr lang="en-US" b="0" u="none" dirty="0" smtClean="0">
                <a:solidFill>
                  <a:srgbClr val="FF3300"/>
                </a:solidFill>
              </a:rPr>
            </a:br>
            <a:endParaRPr lang="pt-BR" b="0" u="none" dirty="0" smtClean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Erros de iteração</a:t>
            </a:r>
            <a:endParaRPr lang="pt-BR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Aleta, malha de 20 volumes, Gauss-</a:t>
            </a:r>
            <a:r>
              <a:rPr lang="pt-BR" dirty="0" err="1" smtClean="0"/>
              <a:t>Seidel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A39A74-8039-4B9F-BC85-C5D211749F1E}" type="slidenum">
              <a:rPr lang="pt-BR" smtClean="0"/>
              <a:pPr>
                <a:defRPr/>
              </a:pPr>
              <a:t>10</a:t>
            </a:fld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323528" y="5517232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2878"/>
                </a:solidFill>
              </a:rPr>
              <a:t>Difusão de calor 1D em aleta</a:t>
            </a:r>
            <a:endParaRPr lang="pt-BR" dirty="0">
              <a:solidFill>
                <a:srgbClr val="002878"/>
              </a:solidFill>
            </a:endParaRPr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5404603"/>
              </p:ext>
            </p:extLst>
          </p:nvPr>
        </p:nvGraphicFramePr>
        <p:xfrm>
          <a:off x="2462212" y="1871662"/>
          <a:ext cx="6326640" cy="4669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r:id="rId3" imgW="4217760" imgH="3113280" progId="">
                  <p:embed/>
                </p:oleObj>
              </mc:Choice>
              <mc:Fallback>
                <p:oleObj r:id="rId3" imgW="4217760" imgH="31132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62212" y="1871662"/>
                        <a:ext cx="6326640" cy="46699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228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Erros de iteração</a:t>
            </a:r>
            <a:endParaRPr lang="pt-BR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Aleta, malha de 20 volumes, Gauss-</a:t>
            </a:r>
            <a:r>
              <a:rPr lang="pt-BR" dirty="0" err="1" smtClean="0"/>
              <a:t>Seidel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A39A74-8039-4B9F-BC85-C5D211749F1E}" type="slidenum">
              <a:rPr lang="pt-BR" smtClean="0"/>
              <a:pPr>
                <a:defRPr/>
              </a:pPr>
              <a:t>11</a:t>
            </a:fld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323528" y="5517232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2878"/>
                </a:solidFill>
              </a:rPr>
              <a:t>Difusão de calor 1D em aleta</a:t>
            </a:r>
            <a:endParaRPr lang="pt-BR" dirty="0">
              <a:solidFill>
                <a:srgbClr val="002878"/>
              </a:solidFill>
            </a:endParaRPr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4619949"/>
              </p:ext>
            </p:extLst>
          </p:nvPr>
        </p:nvGraphicFramePr>
        <p:xfrm>
          <a:off x="2462212" y="1871662"/>
          <a:ext cx="6326640" cy="4669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r:id="rId3" imgW="4217760" imgH="3113280" progId="">
                  <p:embed/>
                </p:oleObj>
              </mc:Choice>
              <mc:Fallback>
                <p:oleObj r:id="rId3" imgW="4217760" imgH="31132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62212" y="1871662"/>
                        <a:ext cx="6326640" cy="46699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438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Erros de iteração</a:t>
            </a:r>
            <a:endParaRPr lang="pt-BR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Aleta, malha de 20 volumes, Gauss-</a:t>
            </a:r>
            <a:r>
              <a:rPr lang="pt-BR" dirty="0" err="1" smtClean="0"/>
              <a:t>Seidel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A39A74-8039-4B9F-BC85-C5D211749F1E}" type="slidenum">
              <a:rPr lang="pt-BR" smtClean="0"/>
              <a:pPr>
                <a:defRPr/>
              </a:pPr>
              <a:t>12</a:t>
            </a:fld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323528" y="5517232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2878"/>
                </a:solidFill>
              </a:rPr>
              <a:t>Difusão de calor 1D em aleta</a:t>
            </a:r>
            <a:endParaRPr lang="pt-BR" dirty="0">
              <a:solidFill>
                <a:srgbClr val="002878"/>
              </a:solidFill>
            </a:endParaRPr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0290227"/>
              </p:ext>
            </p:extLst>
          </p:nvPr>
        </p:nvGraphicFramePr>
        <p:xfrm>
          <a:off x="2483768" y="1964880"/>
          <a:ext cx="6106320" cy="4704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" r:id="rId3" imgW="4070880" imgH="3136320" progId="">
                  <p:embed/>
                </p:oleObj>
              </mc:Choice>
              <mc:Fallback>
                <p:oleObj r:id="rId3" imgW="4070880" imgH="31363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83768" y="1964880"/>
                        <a:ext cx="6106320" cy="4704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850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Erros de iteração</a:t>
            </a:r>
            <a:endParaRPr lang="pt-BR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Aleta, malha de 20 volumes, Gauss-</a:t>
            </a:r>
            <a:r>
              <a:rPr lang="pt-BR" dirty="0" err="1" smtClean="0"/>
              <a:t>Seidel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A39A74-8039-4B9F-BC85-C5D211749F1E}" type="slidenum">
              <a:rPr lang="pt-BR" smtClean="0"/>
              <a:pPr>
                <a:defRPr/>
              </a:pPr>
              <a:t>13</a:t>
            </a:fld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323528" y="5517232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2878"/>
                </a:solidFill>
              </a:rPr>
              <a:t>Difusão de calor 1D em aleta</a:t>
            </a:r>
            <a:endParaRPr lang="pt-BR" dirty="0">
              <a:solidFill>
                <a:srgbClr val="002878"/>
              </a:solidFill>
            </a:endParaRPr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3965622"/>
              </p:ext>
            </p:extLst>
          </p:nvPr>
        </p:nvGraphicFramePr>
        <p:xfrm>
          <a:off x="2527300" y="1860550"/>
          <a:ext cx="6134400" cy="4704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r:id="rId3" imgW="4089600" imgH="3136320" progId="">
                  <p:embed/>
                </p:oleObj>
              </mc:Choice>
              <mc:Fallback>
                <p:oleObj r:id="rId3" imgW="4089600" imgH="31363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27300" y="1860550"/>
                        <a:ext cx="6134400" cy="4704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955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5628C6-C634-4BE5-B9FB-9669806D38BB}" type="slidenum">
              <a:rPr lang="pt-BR"/>
              <a:pPr>
                <a:defRPr/>
              </a:pPr>
              <a:t>2</a:t>
            </a:fld>
            <a:endParaRPr lang="pt-BR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dirty="0" err="1" smtClean="0"/>
              <a:t>Erros</a:t>
            </a:r>
            <a:r>
              <a:rPr lang="en-US" b="0" dirty="0" smtClean="0"/>
              <a:t> de </a:t>
            </a:r>
            <a:r>
              <a:rPr lang="en-US" b="0" dirty="0" err="1" smtClean="0"/>
              <a:t>discretização</a:t>
            </a:r>
            <a:endParaRPr lang="pt-BR" b="0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Clr>
                <a:srgbClr val="FFFF66"/>
              </a:buClr>
              <a:buSzPct val="70000"/>
              <a:buNone/>
              <a:defRPr/>
            </a:pPr>
            <a:r>
              <a:rPr lang="en-US" dirty="0" err="1" smtClean="0">
                <a:solidFill>
                  <a:srgbClr val="002878"/>
                </a:solidFill>
                <a:effectLst/>
              </a:rPr>
              <a:t>Temperatura</a:t>
            </a:r>
            <a:r>
              <a:rPr lang="en-US" dirty="0" smtClean="0">
                <a:solidFill>
                  <a:srgbClr val="002878"/>
                </a:solidFill>
                <a:effectLst/>
              </a:rPr>
              <a:t> </a:t>
            </a:r>
            <a:r>
              <a:rPr lang="en-US" dirty="0" err="1" smtClean="0">
                <a:solidFill>
                  <a:srgbClr val="002878"/>
                </a:solidFill>
                <a:effectLst/>
              </a:rPr>
              <a:t>em</a:t>
            </a:r>
            <a:r>
              <a:rPr lang="en-US" dirty="0" smtClean="0">
                <a:solidFill>
                  <a:srgbClr val="002878"/>
                </a:solidFill>
                <a:effectLst/>
              </a:rPr>
              <a:t> x = 0,5.</a:t>
            </a:r>
            <a:endParaRPr lang="en-US" dirty="0" smtClean="0">
              <a:solidFill>
                <a:srgbClr val="002878"/>
              </a:solidFill>
              <a:effectLst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632" y="1772816"/>
            <a:ext cx="5727685" cy="4958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23528" y="5517232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2878"/>
                </a:solidFill>
              </a:rPr>
              <a:t>Difusão de calor 1D permanente</a:t>
            </a:r>
            <a:endParaRPr lang="pt-BR" dirty="0">
              <a:solidFill>
                <a:srgbClr val="00287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Erros de </a:t>
            </a:r>
            <a:r>
              <a:rPr lang="pt-BR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discretização</a:t>
            </a:r>
            <a:endParaRPr lang="pt-BR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Temperatura média.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A39A74-8039-4B9F-BC85-C5D211749F1E}" type="slidenum">
              <a:rPr lang="pt-BR" smtClean="0"/>
              <a:pPr>
                <a:defRPr/>
              </a:pPr>
              <a:t>3</a:t>
            </a:fld>
            <a:endParaRPr lang="pt-B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99970"/>
            <a:ext cx="5727685" cy="4958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323528" y="5517232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2878"/>
                </a:solidFill>
              </a:rPr>
              <a:t>Difusão de calor 1D permanente</a:t>
            </a:r>
            <a:endParaRPr lang="pt-BR" dirty="0">
              <a:solidFill>
                <a:srgbClr val="0028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57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Erros numéricos</a:t>
            </a:r>
            <a:endParaRPr lang="pt-BR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Taxa de transferência de calor.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A39A74-8039-4B9F-BC85-C5D211749F1E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56" y="1912165"/>
            <a:ext cx="5801996" cy="4912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23528" y="5517232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2878"/>
                </a:solidFill>
              </a:rPr>
              <a:t>Difusão de calor 1D em aleta</a:t>
            </a:r>
            <a:endParaRPr lang="pt-BR" dirty="0">
              <a:solidFill>
                <a:srgbClr val="0028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86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Erros numéricos</a:t>
            </a:r>
            <a:endParaRPr lang="pt-BR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Taxa de transferência de calor.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A39A74-8039-4B9F-BC85-C5D211749F1E}" type="slidenum">
              <a:rPr lang="pt-BR" smtClean="0"/>
              <a:pPr>
                <a:defRPr/>
              </a:pPr>
              <a:t>5</a:t>
            </a:fld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323528" y="5517232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2878"/>
                </a:solidFill>
              </a:rPr>
              <a:t>Difusão de calor 1D em aleta</a:t>
            </a:r>
            <a:endParaRPr lang="pt-BR" dirty="0">
              <a:solidFill>
                <a:srgbClr val="002878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901095"/>
            <a:ext cx="6244053" cy="4940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221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Erros numéricos</a:t>
            </a:r>
            <a:endParaRPr lang="pt-BR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Temperatura na extremidade da aleta.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A39A74-8039-4B9F-BC85-C5D211749F1E}" type="slidenum">
              <a:rPr lang="pt-BR" smtClean="0"/>
              <a:pPr>
                <a:defRPr/>
              </a:pPr>
              <a:t>6</a:t>
            </a:fld>
            <a:endParaRPr lang="pt-B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02177"/>
            <a:ext cx="5801996" cy="4978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23528" y="5517232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2878"/>
                </a:solidFill>
              </a:rPr>
              <a:t>Difusão de calor 1D em aleta</a:t>
            </a:r>
            <a:endParaRPr lang="pt-BR" dirty="0">
              <a:solidFill>
                <a:srgbClr val="0028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80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Erros numéricos</a:t>
            </a:r>
            <a:endParaRPr lang="pt-BR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Temperatura na extremidade da aleta.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A39A74-8039-4B9F-BC85-C5D211749F1E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323528" y="5517232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2878"/>
                </a:solidFill>
              </a:rPr>
              <a:t>Difusão de calor 1D em aleta</a:t>
            </a:r>
            <a:endParaRPr lang="pt-BR" dirty="0">
              <a:solidFill>
                <a:srgbClr val="002878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98615"/>
            <a:ext cx="6215472" cy="4940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743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Erros de iteração</a:t>
            </a:r>
            <a:endParaRPr lang="pt-BR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Aleta, malha de 20 volumes, Gauss-</a:t>
            </a:r>
            <a:r>
              <a:rPr lang="pt-BR" dirty="0" err="1" smtClean="0"/>
              <a:t>Seidel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A39A74-8039-4B9F-BC85-C5D211749F1E}" type="slidenum">
              <a:rPr lang="pt-BR" smtClean="0"/>
              <a:pPr>
                <a:defRPr/>
              </a:pPr>
              <a:t>8</a:t>
            </a:fld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323528" y="5517232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2878"/>
                </a:solidFill>
              </a:rPr>
              <a:t>Difusão de calor 1D em aleta</a:t>
            </a:r>
            <a:endParaRPr lang="pt-BR" dirty="0">
              <a:solidFill>
                <a:srgbClr val="002878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962" y="2080989"/>
            <a:ext cx="6554636" cy="4777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982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Erros de iteração</a:t>
            </a:r>
            <a:endParaRPr lang="pt-BR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Aleta, malha de 20 volumes, Gauss-</a:t>
            </a:r>
            <a:r>
              <a:rPr lang="pt-BR" dirty="0" err="1" smtClean="0"/>
              <a:t>Seidel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A39A74-8039-4B9F-BC85-C5D211749F1E}" type="slidenum">
              <a:rPr lang="pt-BR" smtClean="0"/>
              <a:pPr>
                <a:defRPr/>
              </a:pPr>
              <a:t>9</a:t>
            </a:fld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323528" y="5517232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2878"/>
                </a:solidFill>
              </a:rPr>
              <a:t>Difusão de calor 1D em aleta</a:t>
            </a:r>
            <a:endParaRPr lang="pt-BR" dirty="0">
              <a:solidFill>
                <a:srgbClr val="002878"/>
              </a:solidFill>
            </a:endParaRPr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6325900"/>
              </p:ext>
            </p:extLst>
          </p:nvPr>
        </p:nvGraphicFramePr>
        <p:xfrm>
          <a:off x="2495549" y="1860550"/>
          <a:ext cx="6227280" cy="4704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" r:id="rId3" imgW="4151520" imgH="3136320" progId="">
                  <p:embed/>
                </p:oleObj>
              </mc:Choice>
              <mc:Fallback>
                <p:oleObj r:id="rId3" imgW="4151520" imgH="31363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95549" y="1860550"/>
                        <a:ext cx="6227280" cy="4704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217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obo">
  <a:themeElements>
    <a:clrScheme name="Globo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o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obo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2498</TotalTime>
  <Words>206</Words>
  <Application>Microsoft Office PowerPoint</Application>
  <PresentationFormat>Apresentação na tela (4:3)</PresentationFormat>
  <Paragraphs>50</Paragraphs>
  <Slides>13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Globo</vt:lpstr>
      <vt:lpstr>DINÂMICA DOS FLUIDOS COMPUTACIONAL  Gráficos – Verificação Numérica </vt:lpstr>
      <vt:lpstr>Erros de discretização</vt:lpstr>
      <vt:lpstr>Erros de discretização</vt:lpstr>
      <vt:lpstr>Erros numéricos</vt:lpstr>
      <vt:lpstr>Erros numéricos</vt:lpstr>
      <vt:lpstr>Erros numéricos</vt:lpstr>
      <vt:lpstr>Erros numéricos</vt:lpstr>
      <vt:lpstr>Erros de iteração</vt:lpstr>
      <vt:lpstr>Erros de iteração</vt:lpstr>
      <vt:lpstr>Erros de iteração</vt:lpstr>
      <vt:lpstr>Erros de iteração</vt:lpstr>
      <vt:lpstr>Erros de iteração</vt:lpstr>
      <vt:lpstr>Erros de iteração</vt:lpstr>
    </vt:vector>
  </TitlesOfParts>
  <Company>Luciano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RADIAÇÃO TÉRMICA</dc:title>
  <dc:creator>Lucilia</dc:creator>
  <cp:lastModifiedBy>Luciano</cp:lastModifiedBy>
  <cp:revision>144</cp:revision>
  <dcterms:created xsi:type="dcterms:W3CDTF">2008-02-02T16:20:04Z</dcterms:created>
  <dcterms:modified xsi:type="dcterms:W3CDTF">2012-07-02T23:59:14Z</dcterms:modified>
</cp:coreProperties>
</file>