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5D339-2B5F-42BD-8A91-7ABDEE489669}" type="datetimeFigureOut">
              <a:rPr lang="pt-BR" smtClean="0"/>
              <a:t>22/04/2014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C7104-39E5-4FDA-8E62-B5F37C0DB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605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C497-56BD-4734-B3C8-3871560BF29B}" type="datetime1">
              <a:rPr lang="pt-BR" smtClean="0"/>
              <a:t>22/04/2014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7009-1E4F-41C8-837C-A6CC577F0FDA}" type="datetime1">
              <a:rPr lang="pt-BR" smtClean="0"/>
              <a:t>22/04/2014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4B0D-73FF-4FA0-8C7D-2A2B4123713A}" type="datetime1">
              <a:rPr lang="pt-BR" smtClean="0"/>
              <a:t>22/04/2014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CBAC-61CC-4E78-9A23-32C0FFD46603}" type="datetime1">
              <a:rPr lang="pt-BR" smtClean="0"/>
              <a:t>22/04/2014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21E9-47F7-4091-B4FA-2973B1919B84}" type="datetime1">
              <a:rPr lang="pt-BR" smtClean="0"/>
              <a:t>22/04/2014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1D9D-F36B-4A5C-8348-FA1406F6FF4C}" type="datetime1">
              <a:rPr lang="pt-BR" smtClean="0"/>
              <a:t>22/04/2014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FD53-334F-4ECA-B477-0BB7CE59BAA9}" type="datetime1">
              <a:rPr lang="pt-BR" smtClean="0"/>
              <a:t>22/04/2014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ACCA8-B697-4251-9C68-928587088236}" type="datetime1">
              <a:rPr lang="pt-BR" smtClean="0"/>
              <a:t>22/04/2014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3097-9626-4F30-BCF3-8DFDCB79052F}" type="datetime1">
              <a:rPr lang="pt-BR" smtClean="0"/>
              <a:t>22/04/2014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7A0E-EB9E-44AE-9D94-45DD6D865B91}" type="datetime1">
              <a:rPr lang="pt-BR" smtClean="0"/>
              <a:t>22/04/2014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D0DF-409F-4DB4-8FE9-87F456E65AE3}" type="datetime1">
              <a:rPr lang="pt-BR" smtClean="0"/>
              <a:t>22/04/2014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F39E3-056A-44A6-9A43-EB7099B5BD0A}" type="datetime1">
              <a:rPr lang="pt-BR" smtClean="0"/>
              <a:t>22/04/2014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3991F-5BAA-4CC8-A24C-C34B54363C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71472" y="292893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MÉTODOS E FERRAMENTAS PARA AUMENTO DA CONFIABILIDADE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Análise do Modo e Efeito da Falha - FMEA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FMEA é uma técnica mais ligada ao </a:t>
            </a:r>
            <a:r>
              <a:rPr lang="pt-BR" dirty="0" smtClean="0"/>
              <a:t>aspecto </a:t>
            </a:r>
            <a:r>
              <a:rPr lang="pt-BR" dirty="0" smtClean="0"/>
              <a:t>qualitativo, sendo muito utilizada na avaliação de projetos;</a:t>
            </a:r>
          </a:p>
          <a:p>
            <a:endParaRPr lang="pt-BR" dirty="0" smtClean="0"/>
          </a:p>
          <a:p>
            <a:r>
              <a:rPr lang="pt-BR" dirty="0" smtClean="0"/>
              <a:t>FMECA inclui a Análise Critica, que é um método quantitativo para classificar os modos de falha levando em conta suas probabilidades de ocorrência</a:t>
            </a:r>
          </a:p>
          <a:p>
            <a:pPr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lvl="1"/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FMEA - FMECA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Conceitos necessários para a análise:</a:t>
            </a:r>
          </a:p>
          <a:p>
            <a:pPr lvl="1"/>
            <a:r>
              <a:rPr lang="pt-BR" dirty="0" smtClean="0"/>
              <a:t>CAUSA: É o meio ou processo pelo qual um elemento resulta em um Modo de Falha;</a:t>
            </a:r>
          </a:p>
          <a:p>
            <a:pPr lvl="1"/>
            <a:r>
              <a:rPr lang="pt-BR" dirty="0" smtClean="0"/>
              <a:t>MODOS DE FALHA: São as categorias de falha que são normalmente descritas;</a:t>
            </a:r>
          </a:p>
          <a:p>
            <a:pPr lvl="1"/>
            <a:r>
              <a:rPr lang="pt-BR" dirty="0" smtClean="0"/>
              <a:t>EFEITO: É uma </a:t>
            </a:r>
            <a:r>
              <a:rPr lang="pt-BR" dirty="0" err="1" smtClean="0"/>
              <a:t>consequência</a:t>
            </a:r>
            <a:r>
              <a:rPr lang="pt-BR" dirty="0" smtClean="0"/>
              <a:t> adversa para o usuário.</a:t>
            </a:r>
          </a:p>
          <a:p>
            <a:pPr lvl="1"/>
            <a:r>
              <a:rPr lang="pt-BR" dirty="0" smtClean="0"/>
              <a:t>GRAVIDADE DA FALHA: Indica como a falha afeta o usuário;</a:t>
            </a:r>
          </a:p>
          <a:p>
            <a:pPr lvl="1"/>
            <a:r>
              <a:rPr lang="pt-BR" dirty="0" smtClean="0"/>
              <a:t>DETECTABILIDADE: Indica o grau de facilidade de detecção da falha;</a:t>
            </a:r>
          </a:p>
          <a:p>
            <a:pPr lvl="1"/>
            <a:r>
              <a:rPr lang="pt-BR" dirty="0" smtClean="0"/>
              <a:t>FREQUÊNCIA:  é a probabilidade de ocorrência da falha.</a:t>
            </a:r>
          </a:p>
          <a:p>
            <a:pPr lvl="1"/>
            <a:endParaRPr lang="pt-BR" dirty="0" smtClean="0"/>
          </a:p>
          <a:p>
            <a:endParaRPr lang="pt-BR" dirty="0" smtClean="0"/>
          </a:p>
          <a:p>
            <a:pPr lvl="1"/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FMEA - FMECA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Conceitos necessários para a análise: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INDICE DE RISCO (IR) ou NÚMERO DE PRIORIDADE DE RISCO (NPR): Este índice define a priorização de importância na consideração das falhas: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NPR= FREQUÊNCIA x GRAVIDADE x DETECTABILIDADE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Quanto maior o NPR, mais se </a:t>
            </a:r>
            <a:r>
              <a:rPr lang="pt-BR" dirty="0" smtClean="0"/>
              <a:t>devem </a:t>
            </a:r>
            <a:r>
              <a:rPr lang="pt-BR" dirty="0" smtClean="0"/>
              <a:t>priorizar as providências para se evitar a falha.</a:t>
            </a:r>
          </a:p>
          <a:p>
            <a:endParaRPr lang="pt-BR" dirty="0" smtClean="0"/>
          </a:p>
          <a:p>
            <a:pPr lvl="1"/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NPR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t-BR" sz="5100" dirty="0" smtClean="0"/>
              <a:t>Para se determinar o NPR:</a:t>
            </a:r>
          </a:p>
          <a:p>
            <a:endParaRPr lang="pt-BR" dirty="0" smtClean="0"/>
          </a:p>
          <a:p>
            <a:r>
              <a:rPr lang="pt-BR" dirty="0" smtClean="0"/>
              <a:t>Isolar e descrever o modo de falha potencial:</a:t>
            </a:r>
          </a:p>
          <a:p>
            <a:pPr lvl="1"/>
            <a:r>
              <a:rPr lang="pt-BR" dirty="0" smtClean="0"/>
              <a:t>Sob que condições o equipamento falha?</a:t>
            </a:r>
          </a:p>
          <a:p>
            <a:pPr lvl="1">
              <a:buNone/>
            </a:pPr>
            <a:endParaRPr lang="pt-BR" dirty="0" smtClean="0"/>
          </a:p>
          <a:p>
            <a:r>
              <a:rPr lang="pt-BR" dirty="0" smtClean="0"/>
              <a:t>Descrever o efeito da falha:</a:t>
            </a:r>
          </a:p>
          <a:p>
            <a:pPr lvl="1"/>
            <a:r>
              <a:rPr lang="pt-BR" dirty="0" smtClean="0"/>
              <a:t>Ocorre parada ou redução de produção?</a:t>
            </a:r>
          </a:p>
          <a:p>
            <a:pPr lvl="1"/>
            <a:r>
              <a:rPr lang="pt-BR" dirty="0" smtClean="0"/>
              <a:t>A qualidade do produto é afetada?</a:t>
            </a:r>
          </a:p>
          <a:p>
            <a:pPr lvl="1"/>
            <a:r>
              <a:rPr lang="pt-BR" dirty="0" smtClean="0"/>
              <a:t>Quais os prejuízos?</a:t>
            </a:r>
          </a:p>
          <a:p>
            <a:endParaRPr lang="pt-BR" dirty="0" smtClean="0"/>
          </a:p>
          <a:p>
            <a:r>
              <a:rPr lang="pt-BR" dirty="0" smtClean="0"/>
              <a:t>Determinar a </a:t>
            </a:r>
            <a:r>
              <a:rPr lang="pt-BR" dirty="0" err="1" smtClean="0"/>
              <a:t>frequência</a:t>
            </a:r>
            <a:r>
              <a:rPr lang="pt-BR" dirty="0" smtClean="0"/>
              <a:t>, a gravidade e a </a:t>
            </a:r>
            <a:r>
              <a:rPr lang="pt-BR" dirty="0" err="1" smtClean="0"/>
              <a:t>detectabilidade</a:t>
            </a:r>
            <a:r>
              <a:rPr lang="pt-BR" dirty="0" smtClean="0"/>
              <a:t> da falha:</a:t>
            </a:r>
          </a:p>
          <a:p>
            <a:pPr lvl="1"/>
            <a:r>
              <a:rPr lang="pt-BR" dirty="0" smtClean="0"/>
              <a:t>Qual a </a:t>
            </a:r>
            <a:r>
              <a:rPr lang="pt-BR" dirty="0" err="1" smtClean="0"/>
              <a:t>frequência</a:t>
            </a:r>
            <a:r>
              <a:rPr lang="pt-BR" dirty="0" smtClean="0"/>
              <a:t> de ocorrência da falha?</a:t>
            </a:r>
          </a:p>
          <a:p>
            <a:pPr lvl="1"/>
            <a:r>
              <a:rPr lang="pt-BR" dirty="0" smtClean="0"/>
              <a:t>Qual o grau de gravidade da falha?</a:t>
            </a:r>
          </a:p>
          <a:p>
            <a:pPr lvl="1"/>
            <a:r>
              <a:rPr lang="pt-BR" dirty="0" smtClean="0"/>
              <a:t>Qual a facilidade da falha ser detectada?</a:t>
            </a:r>
          </a:p>
          <a:p>
            <a:endParaRPr lang="pt-BR" dirty="0" smtClean="0"/>
          </a:p>
          <a:p>
            <a:r>
              <a:rPr lang="pt-BR" dirty="0" smtClean="0"/>
              <a:t>Determinar  o NPR , utilizando a seguinte tabela:</a:t>
            </a:r>
          </a:p>
          <a:p>
            <a:endParaRPr lang="pt-BR" dirty="0" smtClean="0"/>
          </a:p>
          <a:p>
            <a:endParaRPr lang="pt-BR" dirty="0" smtClean="0"/>
          </a:p>
          <a:p>
            <a:pPr lvl="1"/>
            <a:endParaRPr lang="pt-BR" dirty="0" smtClean="0"/>
          </a:p>
          <a:p>
            <a:endParaRPr lang="pt-BR" dirty="0" smtClean="0"/>
          </a:p>
          <a:p>
            <a:pPr lvl="1"/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NPR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endParaRPr lang="pt-BR" dirty="0" smtClean="0"/>
          </a:p>
          <a:p>
            <a:pPr lvl="1"/>
            <a:endParaRPr lang="pt-BR" dirty="0" smtClean="0"/>
          </a:p>
          <a:p>
            <a:endParaRPr lang="pt-BR" dirty="0" smtClean="0"/>
          </a:p>
          <a:p>
            <a:pPr lvl="1"/>
            <a:endParaRPr lang="pt-BR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97222"/>
            <a:ext cx="6357982" cy="526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NPR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Depois de determinado o NPR,  é possível desenvolver planos de ação para eliminar ou corrigir o problema potencial.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FMEA - FMECA</a:t>
            </a:r>
            <a:endParaRPr lang="pt-BR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428868"/>
            <a:ext cx="824839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FMEA - FMECA</a:t>
            </a:r>
            <a:endParaRPr lang="pt-BR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4575" y="1214422"/>
            <a:ext cx="7216105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FMEA - FMECA</a:t>
            </a:r>
            <a:endParaRPr lang="pt-BR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3086" y="1142984"/>
            <a:ext cx="830084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FMEA - FMECA</a:t>
            </a:r>
            <a:endParaRPr lang="pt-BR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875821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MELHORES PRÁTICAS NA MANUTENÇÃO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São aquelas selecionadas por um processo sistemático e julgadas como boas porque já tem sucesso demonstrado.</a:t>
            </a:r>
          </a:p>
          <a:p>
            <a:r>
              <a:rPr lang="pt-BR" dirty="0" smtClean="0"/>
              <a:t>Para fazer </a:t>
            </a:r>
            <a:r>
              <a:rPr lang="pt-BR" i="1" dirty="0" smtClean="0"/>
              <a:t>benchmarking</a:t>
            </a:r>
            <a:r>
              <a:rPr lang="pt-BR" dirty="0" smtClean="0"/>
              <a:t>  é preciso estar apoiado em:</a:t>
            </a:r>
          </a:p>
          <a:p>
            <a:pPr lvl="1"/>
            <a:r>
              <a:rPr lang="pt-BR" dirty="0" smtClean="0"/>
              <a:t>melhores práticas na manutenção;</a:t>
            </a:r>
          </a:p>
          <a:p>
            <a:pPr lvl="1"/>
            <a:r>
              <a:rPr lang="pt-BR" dirty="0" smtClean="0"/>
              <a:t>Acompanhar resultados através de indicadores representativos (poucos) .</a:t>
            </a:r>
          </a:p>
          <a:p>
            <a:r>
              <a:rPr lang="pt-BR" dirty="0" smtClean="0"/>
              <a:t>Devem  estar adaptadas para as características de cada empresa</a:t>
            </a:r>
          </a:p>
          <a:p>
            <a:pPr lvl="1">
              <a:buNone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FMEA - FMECA</a:t>
            </a:r>
            <a:endParaRPr lang="pt-BR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848126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FMEA - FMECA</a:t>
            </a:r>
            <a:endParaRPr lang="pt-BR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00306"/>
            <a:ext cx="851960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MELHORES PRÁTICAS NA MANUTENÇÃO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 MÉTODOS E FERRAMENTAS PARA AUMENTO DA CONFIABILIDADE:</a:t>
            </a:r>
          </a:p>
          <a:p>
            <a:pPr lvl="1"/>
            <a:r>
              <a:rPr lang="pt-BR" dirty="0" smtClean="0"/>
              <a:t>Análise do Modo e Efeito da Falha; </a:t>
            </a:r>
          </a:p>
          <a:p>
            <a:pPr lvl="1"/>
            <a:r>
              <a:rPr lang="pt-BR" u="sng" dirty="0" smtClean="0"/>
              <a:t>Análise da Causa Raiz da Falha;</a:t>
            </a:r>
          </a:p>
          <a:p>
            <a:pPr lvl="1"/>
            <a:r>
              <a:rPr lang="pt-BR" dirty="0" smtClean="0"/>
              <a:t>Análise de Falhas Ocorridas;</a:t>
            </a:r>
          </a:p>
          <a:p>
            <a:pPr lvl="1"/>
            <a:r>
              <a:rPr lang="pt-BR" dirty="0" smtClean="0"/>
              <a:t>Manutenção Centrada em Confiabilidade.</a:t>
            </a:r>
          </a:p>
          <a:p>
            <a:pPr lvl="1"/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MÉTODOS E FERRAMENTAS PARA AUMENTO DA CONFIABILIDADE: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Análise de Causa Raiz da Falha:</a:t>
            </a:r>
          </a:p>
          <a:p>
            <a:pPr lvl="2"/>
            <a:r>
              <a:rPr lang="pt-BR" dirty="0" smtClean="0"/>
              <a:t>(</a:t>
            </a:r>
            <a:r>
              <a:rPr lang="pt-BR" dirty="0" err="1" smtClean="0"/>
              <a:t>Root</a:t>
            </a:r>
            <a:r>
              <a:rPr lang="pt-BR" dirty="0" smtClean="0"/>
              <a:t> Cause </a:t>
            </a:r>
            <a:r>
              <a:rPr lang="pt-BR" dirty="0" err="1" smtClean="0"/>
              <a:t>Failure</a:t>
            </a:r>
            <a:r>
              <a:rPr lang="pt-BR" dirty="0" smtClean="0"/>
              <a:t> </a:t>
            </a:r>
            <a:r>
              <a:rPr lang="pt-BR" dirty="0" err="1" smtClean="0"/>
              <a:t>Analisys</a:t>
            </a:r>
            <a:r>
              <a:rPr lang="pt-BR" dirty="0" smtClean="0"/>
              <a:t> – RCFA)</a:t>
            </a:r>
          </a:p>
          <a:p>
            <a:pPr lvl="2"/>
            <a:r>
              <a:rPr lang="pt-BR" dirty="0" smtClean="0"/>
              <a:t>É um método para buscar causas de problemas e determinar as ações apropriadas para evitar a reincidência.</a:t>
            </a:r>
          </a:p>
          <a:p>
            <a:pPr lvl="2"/>
            <a:endParaRPr lang="pt-BR" dirty="0" smtClean="0"/>
          </a:p>
          <a:p>
            <a:pPr lvl="1"/>
            <a:r>
              <a:rPr lang="pt-BR" dirty="0" smtClean="0"/>
              <a:t>Conceituação:</a:t>
            </a:r>
          </a:p>
          <a:p>
            <a:pPr lvl="2">
              <a:buNone/>
            </a:pPr>
            <a:r>
              <a:rPr lang="pt-BR" dirty="0" smtClean="0"/>
              <a:t>RCFA  baseia-se no questionamento: POR QUÊ?</a:t>
            </a:r>
          </a:p>
          <a:p>
            <a:pPr lvl="2" indent="0">
              <a:buNone/>
            </a:pPr>
            <a:r>
              <a:rPr lang="pt-BR" dirty="0" smtClean="0"/>
              <a:t>Fazer a pergunta tantas vezes até que a questão não faça mais sentido.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ANÁLISE DA CAUSA-RAIZ DA FALHA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8072494" cy="523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ANÁLISE DA CAUSA-RAIZ DA FALHA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 algn="just"/>
            <a:r>
              <a:rPr lang="pt-BR" dirty="0" smtClean="0"/>
              <a:t>No exemplo da falha da bomba, a causa imediata (ou aparente) é a falha do selo mecânico, mas realizando-se a RCFA, verifica-se que a causa-raiz é a falta de treinamento do operador.</a:t>
            </a:r>
          </a:p>
          <a:p>
            <a:pPr lvl="1" algn="just"/>
            <a:r>
              <a:rPr lang="pt-BR" dirty="0" smtClean="0"/>
              <a:t>A solução, sem a realização da RCFA é simplesmente a troca do selo mecânico.</a:t>
            </a:r>
          </a:p>
          <a:p>
            <a:pPr lvl="1" algn="just"/>
            <a:r>
              <a:rPr lang="pt-BR" dirty="0" smtClean="0"/>
              <a:t>As soluções com a realização da RCFA é, além da troca do selo mecânico, a realização do treinamento do operador. Mas além disso, outras possibilidades podem ser analisadas, tais como:</a:t>
            </a:r>
          </a:p>
          <a:p>
            <a:pPr lvl="2"/>
            <a:r>
              <a:rPr lang="pt-BR" dirty="0" smtClean="0"/>
              <a:t>Eliminação da válvula de </a:t>
            </a:r>
            <a:r>
              <a:rPr lang="pt-BR" dirty="0" err="1" smtClean="0"/>
              <a:t>flushing</a:t>
            </a:r>
            <a:r>
              <a:rPr lang="pt-BR" dirty="0" smtClean="0"/>
              <a:t>;</a:t>
            </a:r>
          </a:p>
          <a:p>
            <a:pPr lvl="2"/>
            <a:r>
              <a:rPr lang="pt-BR" dirty="0" smtClean="0"/>
              <a:t>Colocação de dispositivo automático para acionar a válvula;</a:t>
            </a:r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ANÁLISE DA CAUSA-RAIZ DA FALHA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Registro da Análise de RCFA:</a:t>
            </a:r>
          </a:p>
          <a:p>
            <a:endParaRPr lang="pt-BR" dirty="0" smtClean="0"/>
          </a:p>
          <a:p>
            <a:pPr lvl="1" algn="just"/>
            <a:r>
              <a:rPr lang="pt-BR" dirty="0" smtClean="0"/>
              <a:t>Toda análise de RCFA deve ser documentada para servir de apoio às decisões de implementação de melhorias e modificações  e servir de referência futura, seja como memória, seja como revisão da situação.</a:t>
            </a:r>
          </a:p>
          <a:p>
            <a:pPr lvl="1" algn="just"/>
            <a:endParaRPr lang="pt-BR" dirty="0" smtClean="0"/>
          </a:p>
          <a:p>
            <a:pPr lvl="1" algn="just"/>
            <a:r>
              <a:rPr lang="pt-BR" dirty="0" smtClean="0"/>
              <a:t>O acesso às informações registradas deve ser fácil, devendo estar integrado ao sistema adotado no PCM.</a:t>
            </a:r>
          </a:p>
          <a:p>
            <a:pPr lvl="1" algn="just"/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ANÁLISE DA CAUSA-RAIZ DA FALHA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smtClean="0"/>
              <a:t>O </a:t>
            </a:r>
            <a:r>
              <a:rPr lang="pt-BR" smtClean="0"/>
              <a:t>registro da </a:t>
            </a:r>
            <a:r>
              <a:rPr lang="pt-BR" dirty="0" smtClean="0"/>
              <a:t>RCFA deve conter no mínimo:</a:t>
            </a:r>
          </a:p>
          <a:p>
            <a:pPr lvl="1"/>
            <a:r>
              <a:rPr lang="pt-BR" dirty="0" smtClean="0"/>
              <a:t>Data de início e conclusão da análise.</a:t>
            </a:r>
          </a:p>
          <a:p>
            <a:pPr lvl="1"/>
            <a:r>
              <a:rPr lang="pt-BR" dirty="0" smtClean="0"/>
              <a:t>Identificação do equipamento, sistema ou planta.</a:t>
            </a:r>
          </a:p>
          <a:p>
            <a:pPr lvl="1"/>
            <a:r>
              <a:rPr lang="pt-BR" dirty="0" smtClean="0"/>
              <a:t>Descrição da falha e do contexto da ocorrência.</a:t>
            </a:r>
          </a:p>
          <a:p>
            <a:pPr lvl="1"/>
            <a:r>
              <a:rPr lang="pt-BR" dirty="0" smtClean="0"/>
              <a:t>Dados  que caracterizam as </a:t>
            </a:r>
            <a:r>
              <a:rPr lang="pt-BR" dirty="0" err="1" smtClean="0"/>
              <a:t>consequências</a:t>
            </a:r>
            <a:r>
              <a:rPr lang="pt-BR" dirty="0" smtClean="0"/>
              <a:t> da falha:</a:t>
            </a:r>
          </a:p>
          <a:p>
            <a:pPr lvl="2"/>
            <a:r>
              <a:rPr lang="pt-BR" dirty="0" smtClean="0"/>
              <a:t>Na produção;</a:t>
            </a:r>
          </a:p>
          <a:p>
            <a:pPr lvl="2"/>
            <a:r>
              <a:rPr lang="pt-BR" dirty="0" smtClean="0"/>
              <a:t>Na qualidade do produto,</a:t>
            </a:r>
          </a:p>
          <a:p>
            <a:pPr lvl="2"/>
            <a:r>
              <a:rPr lang="pt-BR" dirty="0" smtClean="0"/>
              <a:t>No meio ambiente;</a:t>
            </a:r>
          </a:p>
          <a:p>
            <a:pPr lvl="2"/>
            <a:r>
              <a:rPr lang="pt-BR" dirty="0" smtClean="0"/>
              <a:t>Na segurança do pessoal e da planta;</a:t>
            </a:r>
          </a:p>
          <a:p>
            <a:pPr lvl="2"/>
            <a:r>
              <a:rPr lang="pt-BR" dirty="0" smtClean="0"/>
              <a:t>Nos custos.</a:t>
            </a:r>
          </a:p>
          <a:p>
            <a:pPr lvl="1"/>
            <a:r>
              <a:rPr lang="pt-BR" dirty="0" smtClean="0"/>
              <a:t>Identificação das causas-raízes;</a:t>
            </a:r>
          </a:p>
          <a:p>
            <a:pPr lvl="1"/>
            <a:r>
              <a:rPr lang="pt-BR" dirty="0" smtClean="0"/>
              <a:t>Recomendações  para prevenir nova ocorrência;</a:t>
            </a:r>
          </a:p>
          <a:p>
            <a:pPr lvl="1"/>
            <a:r>
              <a:rPr lang="pt-BR" dirty="0" smtClean="0"/>
              <a:t>Acompanhamento da eficácia das ações implantadas.</a:t>
            </a:r>
          </a:p>
          <a:p>
            <a:pPr lvl="1" algn="just"/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ANÁLISE DA CAUSA-RAIZ DA FALHA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8124688" cy="48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MELHORES PRÁTICAS NA MANUTENÇÃO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 MÉTODOS E FERRAMENTAS PARA AUMENTO DA CONFIABILIDADE:</a:t>
            </a:r>
          </a:p>
          <a:p>
            <a:pPr lvl="1"/>
            <a:r>
              <a:rPr lang="pt-BR" dirty="0" smtClean="0"/>
              <a:t>Análise do Modo e Efeito da Falha; </a:t>
            </a:r>
          </a:p>
          <a:p>
            <a:pPr lvl="1"/>
            <a:r>
              <a:rPr lang="pt-BR" dirty="0" smtClean="0"/>
              <a:t>Análise da Causa Raiz da Falha;</a:t>
            </a:r>
          </a:p>
          <a:p>
            <a:pPr lvl="1"/>
            <a:r>
              <a:rPr lang="pt-BR" u="sng" dirty="0" smtClean="0"/>
              <a:t>Análise de Falhas Ocorridas;</a:t>
            </a:r>
          </a:p>
          <a:p>
            <a:pPr lvl="1"/>
            <a:r>
              <a:rPr lang="pt-BR" dirty="0" smtClean="0"/>
              <a:t>Manutenção Centrada em Confiabilidade.</a:t>
            </a:r>
          </a:p>
          <a:p>
            <a:pPr lvl="1"/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MELHORES PRÁTICAS NA MANUTENÇÃO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Empresas que aplicam as melhores práticas na manutenção buscam atualmente alcançar:</a:t>
            </a:r>
          </a:p>
          <a:p>
            <a:pPr lvl="1"/>
            <a:r>
              <a:rPr lang="pt-BR" dirty="0" smtClean="0"/>
              <a:t>A totalidade do tempo dos executantes cobertos por ordens de serviços;</a:t>
            </a:r>
          </a:p>
          <a:p>
            <a:pPr lvl="1"/>
            <a:r>
              <a:rPr lang="pt-BR" dirty="0" smtClean="0"/>
              <a:t>Alta taxa de cumprimento da programação de serviços (maior que 90%);</a:t>
            </a:r>
          </a:p>
          <a:p>
            <a:pPr lvl="1"/>
            <a:r>
              <a:rPr lang="pt-BR" dirty="0" smtClean="0"/>
              <a:t>100% de confiabilidade no tempo requerido;</a:t>
            </a:r>
          </a:p>
          <a:p>
            <a:pPr lvl="1"/>
            <a:r>
              <a:rPr lang="pt-BR" dirty="0" smtClean="0"/>
              <a:t>Baixa utilização de horas-extras (menos de 2% em relação ao tempo total de manutenção);</a:t>
            </a:r>
          </a:p>
          <a:p>
            <a:pPr lvl="1"/>
            <a:r>
              <a:rPr lang="pt-BR" dirty="0" smtClean="0"/>
              <a:t>Custos de manutenção em torno de 2% do orçamento.</a:t>
            </a:r>
          </a:p>
          <a:p>
            <a:r>
              <a:rPr lang="pt-BR" dirty="0" smtClean="0"/>
              <a:t>Esses resultados não são alcançados sem a aplicação das melhores práticas na manutenção.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MÉTODOS E FERRAMENTAS PARA AUMENTO DA CONFIABILIDADE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 Análise de Falhas Ocorridas: </a:t>
            </a:r>
          </a:p>
          <a:p>
            <a:pPr lvl="1"/>
            <a:r>
              <a:rPr lang="pt-BR" dirty="0" smtClean="0"/>
              <a:t>Lei de </a:t>
            </a:r>
            <a:r>
              <a:rPr lang="pt-BR" dirty="0" err="1" smtClean="0"/>
              <a:t>Pareto</a:t>
            </a:r>
            <a:r>
              <a:rPr lang="pt-BR" dirty="0" smtClean="0"/>
              <a:t> aplicada à manutenção: 20% ou menos dos eventos de falhas representam 80% das perdas (ou custos).</a:t>
            </a:r>
          </a:p>
          <a:p>
            <a:pPr lvl="1"/>
            <a:endParaRPr lang="pt-B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571876"/>
            <a:ext cx="3429024" cy="272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Análise de Falhas Ocorridas: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A lei de </a:t>
            </a:r>
            <a:r>
              <a:rPr lang="pt-BR" dirty="0" err="1" smtClean="0"/>
              <a:t>Pareto</a:t>
            </a:r>
            <a:r>
              <a:rPr lang="pt-BR" dirty="0" smtClean="0"/>
              <a:t> aplicada à Manutenção indica que as técnicas Análise de Falhas devem ser aplicadas apenas nos itens mais importantes.</a:t>
            </a:r>
          </a:p>
          <a:p>
            <a:endParaRPr lang="pt-BR" dirty="0" smtClean="0"/>
          </a:p>
          <a:p>
            <a:r>
              <a:rPr lang="pt-BR" dirty="0" smtClean="0"/>
              <a:t>TÉNICAS PARA ANÁLISE DE FALHAS:</a:t>
            </a:r>
          </a:p>
          <a:p>
            <a:pPr lvl="1"/>
            <a:r>
              <a:rPr lang="pt-BR" dirty="0" smtClean="0"/>
              <a:t>FMEA e RCFA, já conhecidas, podem trabalhar tanto nas falhas ocorridas tanto quanto na prevenção.</a:t>
            </a:r>
          </a:p>
          <a:p>
            <a:pPr lvl="1"/>
            <a:r>
              <a:rPr lang="pt-BR" dirty="0" smtClean="0"/>
              <a:t>MASP: Método de Análise e Solução de Problemas é uma ferramenta originária da Gestão da Qualidade Total. Utiliza o PDCA (</a:t>
            </a:r>
            <a:r>
              <a:rPr lang="pt-BR" dirty="0" err="1" smtClean="0"/>
              <a:t>Plan-Do-Check-Act</a:t>
            </a:r>
            <a:r>
              <a:rPr lang="pt-BR" dirty="0" smtClean="0"/>
              <a:t>  =  </a:t>
            </a:r>
            <a:r>
              <a:rPr lang="pt-BR" dirty="0" err="1" smtClean="0"/>
              <a:t>Planejamento-Ação-Verificação-Avaliação</a:t>
            </a:r>
            <a:r>
              <a:rPr lang="pt-BR" dirty="0" smtClean="0"/>
              <a:t>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Análise de Falhas Ocorridas - MASP:</a:t>
            </a:r>
            <a:endParaRPr lang="pt-BR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02454"/>
            <a:ext cx="6429420" cy="53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Análise de Falhas Ocorridas - MASP:</a:t>
            </a:r>
            <a:endParaRPr lang="pt-B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194032"/>
            <a:ext cx="3929089" cy="564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Análise de Falhas Ocorridas - MASP:</a:t>
            </a:r>
            <a:endParaRPr lang="pt-B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66774" y="1214422"/>
            <a:ext cx="4805556" cy="552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Análise de Falhas Ocorridas - Conclusões: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Independente de qual método seja utilizado para análise de falhas, é fundamental que exista:</a:t>
            </a:r>
          </a:p>
          <a:p>
            <a:pPr lvl="1"/>
            <a:r>
              <a:rPr lang="pt-BR" dirty="0" smtClean="0"/>
              <a:t>Um grupo de trabalho, preferencialmente multidisciplinar;</a:t>
            </a:r>
          </a:p>
          <a:p>
            <a:pPr lvl="1"/>
            <a:r>
              <a:rPr lang="pt-BR" dirty="0" smtClean="0"/>
              <a:t>Uma metodologia a ser seguida;</a:t>
            </a:r>
          </a:p>
          <a:p>
            <a:pPr lvl="1"/>
            <a:r>
              <a:rPr lang="pt-BR" dirty="0" smtClean="0"/>
              <a:t>Registros;</a:t>
            </a:r>
          </a:p>
          <a:p>
            <a:pPr lvl="1"/>
            <a:r>
              <a:rPr lang="pt-BR" dirty="0" smtClean="0"/>
              <a:t>Recomendações;</a:t>
            </a:r>
          </a:p>
          <a:p>
            <a:pPr lvl="1"/>
            <a:r>
              <a:rPr lang="pt-BR" dirty="0" smtClean="0"/>
              <a:t>Acompanhamento.</a:t>
            </a:r>
          </a:p>
          <a:p>
            <a:pPr lvl="1"/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Análise de Falhas Ocorridas - Conclusões: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A sistematização é premissa da qualidade, por este motivo: </a:t>
            </a:r>
          </a:p>
          <a:p>
            <a:endParaRPr lang="pt-BR" dirty="0" smtClean="0"/>
          </a:p>
          <a:p>
            <a:pPr algn="ctr">
              <a:buNone/>
            </a:pPr>
            <a:r>
              <a:rPr lang="pt-BR" cap="all" dirty="0" smtClean="0"/>
              <a:t>As grandes mudanças ocorrem quando sistematizamos.</a:t>
            </a:r>
            <a:endParaRPr lang="pt-BR" cap="all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36</a:t>
            </a:fld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MELHORES PRÁTICAS NA MANUTENÇÃO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 aplicação das melhores práticas deve ser um programa de gestão não só da manutenção, mas de toda a organização. Assim, para que os resultados sejam alcançados é necessário:</a:t>
            </a:r>
          </a:p>
          <a:p>
            <a:pPr lvl="1"/>
            <a:r>
              <a:rPr lang="pt-BR" dirty="0" smtClean="0"/>
              <a:t>Comprometimento de toda a estrutura organizacional;</a:t>
            </a:r>
          </a:p>
          <a:p>
            <a:pPr lvl="1"/>
            <a:r>
              <a:rPr lang="pt-BR" dirty="0" smtClean="0"/>
              <a:t>Perseverança;</a:t>
            </a:r>
          </a:p>
          <a:p>
            <a:pPr lvl="1"/>
            <a:r>
              <a:rPr lang="pt-BR" dirty="0" smtClean="0"/>
              <a:t>Que  seja um programa sistematizado da organização capaz de continuar mesmo que mudem as pessoas que o executem.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MELHORES PRÁTICAS NA MANUTENÇÃO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PARADIGMAS (padrão de mentalidade):</a:t>
            </a:r>
          </a:p>
          <a:p>
            <a:pPr lvl="1" algn="just"/>
            <a:r>
              <a:rPr lang="pt-BR" dirty="0" smtClean="0"/>
              <a:t>A maioria da pessoas pensa que programas de melhoria tem começo e fim, no entanto, eles só devem ter começo.</a:t>
            </a:r>
          </a:p>
          <a:p>
            <a:pPr lvl="1" algn="just"/>
            <a:r>
              <a:rPr lang="pt-BR" dirty="0" smtClean="0"/>
              <a:t>A melhoria é um padrão de mentalidade permanente.</a:t>
            </a:r>
          </a:p>
          <a:p>
            <a:pPr lvl="1" algn="just"/>
            <a:r>
              <a:rPr lang="pt-BR" dirty="0" smtClean="0"/>
              <a:t>Muitos gerentes mudam tudo que já estava feito “para colocar sua marca” (vaidade maior que a razão). O gestor sábio, aproveita as coisas boas já implantadas e trabalha em cima das coisas que necessitam melhorias.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MELHORES PRÁTICAS NA MANUTENÇÃO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Em resumo, pode-se dizer que as melhores práticas na manutenção  estão diretamente vinculadas aos seguintes:</a:t>
            </a:r>
          </a:p>
          <a:p>
            <a:pPr lvl="1"/>
            <a:r>
              <a:rPr lang="pt-BR" dirty="0" smtClean="0"/>
              <a:t> MÉTODOS E FERRAMENTAS PARA AUMENTO DA CONFIABILIDADE:</a:t>
            </a:r>
          </a:p>
          <a:p>
            <a:pPr lvl="2"/>
            <a:r>
              <a:rPr lang="pt-BR" dirty="0" smtClean="0"/>
              <a:t>Análise do Modo e Efeito da Falha;</a:t>
            </a:r>
          </a:p>
          <a:p>
            <a:pPr lvl="2"/>
            <a:r>
              <a:rPr lang="pt-BR" dirty="0" smtClean="0"/>
              <a:t>Análise da Causa Raiz da Falha;</a:t>
            </a:r>
          </a:p>
          <a:p>
            <a:pPr lvl="2"/>
            <a:r>
              <a:rPr lang="pt-BR" dirty="0" smtClean="0"/>
              <a:t>Análise de Falhas Ocorridas;</a:t>
            </a:r>
          </a:p>
          <a:p>
            <a:pPr lvl="2"/>
            <a:r>
              <a:rPr lang="pt-BR" dirty="0" smtClean="0"/>
              <a:t>Manutenção Centrada em Confiabilidade.</a:t>
            </a:r>
          </a:p>
          <a:p>
            <a:pPr lvl="1"/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MÉTODOS E FERRAMENTAS PARA AUMENTO DA CONFIABILIDADE: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Análise do Modo e Efeito da Falha - FMEA:</a:t>
            </a:r>
          </a:p>
          <a:p>
            <a:pPr lvl="2"/>
            <a:r>
              <a:rPr lang="pt-BR" dirty="0" smtClean="0"/>
              <a:t>(</a:t>
            </a:r>
            <a:r>
              <a:rPr lang="pt-BR" dirty="0" err="1" smtClean="0"/>
              <a:t>Failure</a:t>
            </a:r>
            <a:r>
              <a:rPr lang="pt-BR" dirty="0" smtClean="0"/>
              <a:t> </a:t>
            </a:r>
            <a:r>
              <a:rPr lang="pt-BR" dirty="0" err="1" smtClean="0"/>
              <a:t>Mode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Effect</a:t>
            </a:r>
            <a:r>
              <a:rPr lang="pt-BR" dirty="0" smtClean="0"/>
              <a:t> </a:t>
            </a:r>
            <a:r>
              <a:rPr lang="pt-BR" dirty="0" err="1" smtClean="0"/>
              <a:t>Analysis</a:t>
            </a:r>
            <a:r>
              <a:rPr lang="pt-BR" dirty="0" smtClean="0"/>
              <a:t> – FMEA)</a:t>
            </a:r>
          </a:p>
          <a:p>
            <a:pPr lvl="1"/>
            <a:r>
              <a:rPr lang="pt-BR" dirty="0" smtClean="0"/>
              <a:t>Conceituação:</a:t>
            </a:r>
          </a:p>
          <a:p>
            <a:pPr lvl="2"/>
            <a:r>
              <a:rPr lang="pt-BR" dirty="0" smtClean="0"/>
              <a:t>É uma abordagem que ajuda identificar  e priorizar falhas potenciais em equipamentos, sistemas ou processos;</a:t>
            </a:r>
          </a:p>
          <a:p>
            <a:pPr lvl="2"/>
            <a:r>
              <a:rPr lang="pt-BR" dirty="0" smtClean="0"/>
              <a:t>É um sistema lógico que hierarquiza falhas potenciais e fornece as recomendações para ações preventivas;</a:t>
            </a:r>
          </a:p>
          <a:p>
            <a:pPr lvl="2"/>
            <a:r>
              <a:rPr lang="pt-BR" dirty="0" smtClean="0"/>
              <a:t>É um processo formal que utiliza especialistas dedicados a analisar falhas e solucioná-las.</a:t>
            </a:r>
          </a:p>
          <a:p>
            <a:pPr lvl="1"/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Análise do Modo e Efeito da Falha - FMEA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Níveis: FMEA no Projeto, Processo e Sistema.</a:t>
            </a:r>
          </a:p>
          <a:p>
            <a:pPr lvl="1"/>
            <a:r>
              <a:rPr lang="pt-BR" dirty="0" smtClean="0"/>
              <a:t>FMEA no Projeto dedica-se a eliminar as causas de falha durante o projeto do equipamento, levando em conta os aspectos como a </a:t>
            </a:r>
            <a:r>
              <a:rPr lang="pt-BR" dirty="0" err="1" smtClean="0"/>
              <a:t>manutenibilide</a:t>
            </a:r>
            <a:r>
              <a:rPr lang="pt-BR" dirty="0" smtClean="0"/>
              <a:t> </a:t>
            </a:r>
            <a:r>
              <a:rPr lang="pt-BR" dirty="0" smtClean="0"/>
              <a:t>e segurança;</a:t>
            </a:r>
          </a:p>
          <a:p>
            <a:pPr lvl="1"/>
            <a:r>
              <a:rPr lang="pt-BR" dirty="0" smtClean="0"/>
              <a:t>FMEA no Processo focaliza como o equipamento é operado e mantido;</a:t>
            </a:r>
          </a:p>
          <a:p>
            <a:pPr lvl="1"/>
            <a:r>
              <a:rPr lang="pt-BR" dirty="0" smtClean="0"/>
              <a:t>FMEA no Sistema preocupa-se com as </a:t>
            </a:r>
            <a:r>
              <a:rPr lang="pt-BR" dirty="0" smtClean="0"/>
              <a:t>falhas </a:t>
            </a:r>
            <a:r>
              <a:rPr lang="pt-BR" dirty="0" smtClean="0"/>
              <a:t>potenciais e gargalos no processo produtivo geral.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Análise do Modo e Efeito da Falha - FMEA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As equipes devem ser multidisciplinares e formadas por engenheiros e </a:t>
            </a:r>
            <a:r>
              <a:rPr lang="pt-BR" dirty="0" err="1" smtClean="0"/>
              <a:t>tecnicos</a:t>
            </a:r>
            <a:r>
              <a:rPr lang="pt-BR" dirty="0" smtClean="0"/>
              <a:t> de manutenção e de operação (produção).</a:t>
            </a:r>
          </a:p>
          <a:p>
            <a:endParaRPr lang="pt-BR" dirty="0" smtClean="0"/>
          </a:p>
          <a:p>
            <a:r>
              <a:rPr lang="pt-BR" dirty="0" smtClean="0"/>
              <a:t>Deve considerar uma “medida” de risco de falha.</a:t>
            </a:r>
          </a:p>
          <a:p>
            <a:endParaRPr lang="pt-BR" dirty="0" smtClean="0"/>
          </a:p>
          <a:p>
            <a:r>
              <a:rPr lang="pt-BR" dirty="0" smtClean="0"/>
              <a:t>Análise  do Modo, Efeito e </a:t>
            </a:r>
            <a:r>
              <a:rPr lang="pt-BR" dirty="0" err="1" smtClean="0"/>
              <a:t>Criticidade</a:t>
            </a:r>
            <a:r>
              <a:rPr lang="pt-BR" dirty="0" smtClean="0"/>
              <a:t> da Falha (</a:t>
            </a:r>
            <a:r>
              <a:rPr lang="pt-BR" dirty="0" err="1" smtClean="0"/>
              <a:t>Failure</a:t>
            </a:r>
            <a:r>
              <a:rPr lang="pt-BR" dirty="0" smtClean="0"/>
              <a:t> </a:t>
            </a:r>
            <a:r>
              <a:rPr lang="pt-BR" dirty="0" err="1" smtClean="0"/>
              <a:t>Mode</a:t>
            </a:r>
            <a:r>
              <a:rPr lang="pt-BR" dirty="0" smtClean="0"/>
              <a:t> </a:t>
            </a:r>
            <a:r>
              <a:rPr lang="pt-BR" dirty="0" err="1" smtClean="0"/>
              <a:t>Effects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Critically</a:t>
            </a:r>
            <a:r>
              <a:rPr lang="pt-BR" dirty="0" smtClean="0"/>
              <a:t> </a:t>
            </a:r>
            <a:r>
              <a:rPr lang="pt-BR" dirty="0" err="1" smtClean="0"/>
              <a:t>Analisys</a:t>
            </a:r>
            <a:r>
              <a:rPr lang="pt-BR" dirty="0" smtClean="0"/>
              <a:t> – FMECA)</a:t>
            </a:r>
          </a:p>
          <a:p>
            <a:pPr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lvl="1"/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91F-5BAA-4CC8-A24C-C34B54363C80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1543</Words>
  <Application>Microsoft Office PowerPoint</Application>
  <PresentationFormat>Apresentação na tela (4:3)</PresentationFormat>
  <Paragraphs>222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Tema do Office</vt:lpstr>
      <vt:lpstr>MÉTODOS E FERRAMENTAS PARA AUMENTO DA CONFIABILIDADE</vt:lpstr>
      <vt:lpstr>MELHORES PRÁTICAS NA MANUTENÇÃO</vt:lpstr>
      <vt:lpstr>MELHORES PRÁTICAS NA MANUTENÇÃO</vt:lpstr>
      <vt:lpstr>MELHORES PRÁTICAS NA MANUTENÇÃO</vt:lpstr>
      <vt:lpstr>MELHORES PRÁTICAS NA MANUTENÇÃO</vt:lpstr>
      <vt:lpstr>MELHORES PRÁTICAS NA MANUTENÇÃO</vt:lpstr>
      <vt:lpstr>MÉTODOS E FERRAMENTAS PARA AUMENTO DA CONFIABILIDADE:</vt:lpstr>
      <vt:lpstr>Análise do Modo e Efeito da Falha - FMEA</vt:lpstr>
      <vt:lpstr>Análise do Modo e Efeito da Falha - FMEA</vt:lpstr>
      <vt:lpstr>Análise do Modo e Efeito da Falha - FMEA</vt:lpstr>
      <vt:lpstr>FMEA - FMECA</vt:lpstr>
      <vt:lpstr>FMEA - FMECA</vt:lpstr>
      <vt:lpstr>NPR</vt:lpstr>
      <vt:lpstr>NPR</vt:lpstr>
      <vt:lpstr>NPR</vt:lpstr>
      <vt:lpstr>FMEA - FMECA</vt:lpstr>
      <vt:lpstr>FMEA - FMECA</vt:lpstr>
      <vt:lpstr>FMEA - FMECA</vt:lpstr>
      <vt:lpstr>FMEA - FMECA</vt:lpstr>
      <vt:lpstr>FMEA - FMECA</vt:lpstr>
      <vt:lpstr>FMEA - FMECA</vt:lpstr>
      <vt:lpstr>MELHORES PRÁTICAS NA MANUTENÇÃO</vt:lpstr>
      <vt:lpstr>MÉTODOS E FERRAMENTAS PARA AUMENTO DA CONFIABILIDADE:</vt:lpstr>
      <vt:lpstr>ANÁLISE DA CAUSA-RAIZ DA FALHA</vt:lpstr>
      <vt:lpstr>ANÁLISE DA CAUSA-RAIZ DA FALHA</vt:lpstr>
      <vt:lpstr>ANÁLISE DA CAUSA-RAIZ DA FALHA</vt:lpstr>
      <vt:lpstr>ANÁLISE DA CAUSA-RAIZ DA FALHA</vt:lpstr>
      <vt:lpstr>ANÁLISE DA CAUSA-RAIZ DA FALHA</vt:lpstr>
      <vt:lpstr>MELHORES PRÁTICAS NA MANUTENÇÃO</vt:lpstr>
      <vt:lpstr>MÉTODOS E FERRAMENTAS PARA AUMENTO DA CONFIABILIDADE</vt:lpstr>
      <vt:lpstr>Análise de Falhas Ocorridas:</vt:lpstr>
      <vt:lpstr>Análise de Falhas Ocorridas - MASP:</vt:lpstr>
      <vt:lpstr>Análise de Falhas Ocorridas - MASP:</vt:lpstr>
      <vt:lpstr>Análise de Falhas Ocorridas - MASP:</vt:lpstr>
      <vt:lpstr>Análise de Falhas Ocorridas - Conclusões:</vt:lpstr>
      <vt:lpstr>Análise de Falhas Ocorridas - Conclusões: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MÉTODOS E FERRAMENTAS PARA AUMENTO DA CONFIABILIDADE</dc:title>
  <dc:creator>usuario</dc:creator>
  <cp:lastModifiedBy>usuario</cp:lastModifiedBy>
  <cp:revision>63</cp:revision>
  <dcterms:created xsi:type="dcterms:W3CDTF">2013-10-14T14:55:17Z</dcterms:created>
  <dcterms:modified xsi:type="dcterms:W3CDTF">2014-04-22T14:04:50Z</dcterms:modified>
</cp:coreProperties>
</file>