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6" r:id="rId2"/>
    <p:sldId id="268" r:id="rId3"/>
    <p:sldId id="280" r:id="rId4"/>
    <p:sldId id="25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2878"/>
    <a:srgbClr val="003399"/>
    <a:srgbClr val="FFFF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8253C8-4DD3-41F2-A0D7-1185E720FB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32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9241-C7FB-40E9-9EF6-3BF9F8CC06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6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68E0-E954-48C0-A371-25E6A5CE88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3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C930-DBC7-4458-9F25-8E8683C5B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41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5948F-2703-437A-81D6-1FD286EA3C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48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>
                <a:solidFill>
                  <a:srgbClr val="FF0000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spcBef>
                <a:spcPts val="600"/>
              </a:spcBef>
              <a:defRPr>
                <a:solidFill>
                  <a:srgbClr val="FFFF00"/>
                </a:solidFill>
              </a:defRPr>
            </a:lvl1pPr>
            <a:lvl2pPr algn="just">
              <a:spcBef>
                <a:spcPts val="600"/>
              </a:spcBef>
              <a:defRPr/>
            </a:lvl2pPr>
            <a:lvl3pPr algn="just">
              <a:spcBef>
                <a:spcPts val="600"/>
              </a:spcBef>
              <a:defRPr/>
            </a:lvl3pPr>
            <a:lvl4pPr algn="just">
              <a:spcBef>
                <a:spcPts val="600"/>
              </a:spcBef>
              <a:defRPr/>
            </a:lvl4pPr>
            <a:lvl5pPr algn="just">
              <a:spcBef>
                <a:spcPts val="600"/>
              </a:spcBef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39A74-8039-4B9F-BC85-C5D211749F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5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51AAC-56F7-405A-9F89-84D8BDD8A6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39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56C5-023F-42FD-B73D-9C1940C053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28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E9C03-A8E2-4C00-AF82-4E599F70C4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0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9CBC2-4658-4F4B-949A-D85E1669A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10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543F2-0FDF-47D1-B178-F29DF0B997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7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2A5A1-28A3-4F53-A7CC-67433BD565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01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F333-E53A-49C2-A0CE-EBC31411E8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39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878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8457F26-5BE0-4749-BFB2-86B6DBA16E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31CD7-19C3-473A-A293-7B273ACDEAFA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8200"/>
            <a:ext cx="77724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b="0" u="none" smtClean="0"/>
              <a:t>DINÂMICA DOS FLUIDOS COMPUTACIONAL</a:t>
            </a:r>
            <a:r>
              <a:rPr lang="en-US" b="0" u="none" smtClean="0">
                <a:solidFill>
                  <a:srgbClr val="FF3300"/>
                </a:solidFill>
              </a:rPr>
              <a:t/>
            </a:r>
            <a:br>
              <a:rPr lang="en-US" b="0" u="none" smtClean="0">
                <a:solidFill>
                  <a:srgbClr val="FF3300"/>
                </a:solidFill>
              </a:rPr>
            </a:br>
            <a:r>
              <a:rPr lang="en-US" b="0" u="none" smtClean="0">
                <a:solidFill>
                  <a:srgbClr val="FF3300"/>
                </a:solidFill>
              </a:rPr>
              <a:t/>
            </a:r>
            <a:br>
              <a:rPr lang="en-US" b="0" u="none" smtClean="0">
                <a:solidFill>
                  <a:srgbClr val="FF3300"/>
                </a:solidFill>
              </a:rPr>
            </a:br>
            <a:r>
              <a:rPr lang="en-US" sz="4000" b="0" u="none" smtClean="0">
                <a:solidFill>
                  <a:srgbClr val="FFFF00"/>
                </a:solidFill>
              </a:rPr>
              <a:t>Cap. 03: Verificação e Validação em CFD</a:t>
            </a:r>
            <a:r>
              <a:rPr lang="en-US" b="0" u="none" smtClean="0">
                <a:solidFill>
                  <a:srgbClr val="FF3300"/>
                </a:solidFill>
              </a:rPr>
              <a:t/>
            </a:r>
            <a:br>
              <a:rPr lang="en-US" b="0" u="none" smtClean="0">
                <a:solidFill>
                  <a:srgbClr val="FF3300"/>
                </a:solidFill>
              </a:rPr>
            </a:br>
            <a:endParaRPr lang="pt-BR" b="0" u="none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estimados (U)</a:t>
            </a:r>
            <a:endParaRPr lang="en-US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Na prática, o valor verdadeiro (R) é desconhecido. Assim, é possível apenas realizar-se uma estimativa do erro (U), seja ele experimental ou de modelagem.</a:t>
            </a:r>
          </a:p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No caso de soluções numéricas, em situações práticas, também a solução analítica não é conhecida, de modo que é necessário estimar o erro numérico cometido.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estimados (U)</a:t>
            </a:r>
            <a:endParaRPr lang="en-US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A importância de se conhecer o erro numérico está relacionada às seguintes situações: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Se o erro é maior que o aceitável: não há confiabilidade no resultado numérico.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Se o erro é (muito) menor que o aceitável: há desperdício de recursos computacionais (processador, tempo de processmento, memória computacional).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estimados (U)</a:t>
            </a:r>
            <a:endParaRPr lang="en-US" b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A importância de se conhecer o erro numérico está relacionada às seguintes situações: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Quando se deseja validar, melhorar e desenvolver modelos matemáticos, é necessário que os erros numéricos obtidos sejam muito inferiores aos erros de modelagem, de modo a avaliar corretamente a qualidade dos modelos matemáticos distintos.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Otimizar o uso da malha através da homogeinização do erro.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estimados (U)</a:t>
            </a:r>
            <a:endParaRPr lang="en-US" b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A qualidade de uma solução numérica pode ser avaliada através da razão entre o erro estimado (U) e o erro verdadeiro (E):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Solução acurada: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Solução confiável: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920099" y="3645024"/>
                <a:ext cx="1227965" cy="896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𝐸</m:t>
                          </m:r>
                        </m:den>
                      </m:f>
                      <m:r>
                        <a:rPr lang="pt-BR" sz="2800" i="1">
                          <a:latin typeface="Cambria Math"/>
                          <a:ea typeface="Cambria Math"/>
                        </a:rPr>
                        <m:t>≈1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099" y="3645024"/>
                <a:ext cx="1227965" cy="8961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3915291" y="5269161"/>
                <a:ext cx="1232773" cy="896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pt-BR" sz="2800" i="1">
                              <a:latin typeface="Cambria Math"/>
                            </a:rPr>
                            <m:t>𝐸</m:t>
                          </m:r>
                        </m:den>
                      </m:f>
                      <m:r>
                        <a:rPr lang="pt-BR" sz="2800" i="1" dirty="0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pt-BR" sz="2800" i="1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291" y="5269161"/>
                <a:ext cx="1232773" cy="8961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É a parcela do erro numérico causada pelas aproximações adotadas durante o processo de discretização do modelo matemático, originando o modelo discreto.</a:t>
            </a:r>
          </a:p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Confunde-se, assim, ao erro de truncamento, em especial para o caso de malhas cartesianas. No caso de malhas não-ortogonais e não-estruturadas, não apenas o truncamento de termos da série de Taylor é responsável pelo erro de discretização.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Assume-se que, quando é a única (ou principal) fonte de erro numérico, os erros de </a:t>
            </a:r>
            <a:r>
              <a:rPr lang="pt-BR" dirty="0" err="1" smtClean="0">
                <a:effectLst/>
              </a:rPr>
              <a:t>discretização</a:t>
            </a:r>
            <a:r>
              <a:rPr lang="pt-BR" dirty="0" smtClean="0">
                <a:effectLst/>
              </a:rPr>
              <a:t> podem ser expressos através de uma série de Taylor:</a:t>
            </a:r>
          </a:p>
          <a:p>
            <a:pPr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Nesse caso, tem-se:</a:t>
            </a:r>
          </a:p>
          <a:p>
            <a:pPr lvl="1">
              <a:spcBef>
                <a:spcPct val="20000"/>
              </a:spcBef>
            </a:pPr>
            <a:r>
              <a:rPr lang="pt-BR" i="1" dirty="0" smtClean="0">
                <a:effectLst/>
              </a:rPr>
              <a:t>C</a:t>
            </a:r>
            <a:r>
              <a:rPr lang="pt-BR" baseline="-25000" dirty="0" smtClean="0">
                <a:effectLst/>
              </a:rPr>
              <a:t>0</a:t>
            </a:r>
            <a:r>
              <a:rPr lang="pt-BR" dirty="0" smtClean="0">
                <a:effectLst/>
              </a:rPr>
              <a:t>, </a:t>
            </a:r>
            <a:r>
              <a:rPr lang="pt-BR" i="1" dirty="0" smtClean="0">
                <a:effectLst/>
              </a:rPr>
              <a:t>C</a:t>
            </a:r>
            <a:r>
              <a:rPr lang="pt-BR" baseline="-25000" dirty="0" smtClean="0">
                <a:effectLst/>
              </a:rPr>
              <a:t>1</a:t>
            </a:r>
            <a:r>
              <a:rPr lang="pt-BR" dirty="0" smtClean="0">
                <a:effectLst/>
              </a:rPr>
              <a:t>, </a:t>
            </a:r>
            <a:r>
              <a:rPr lang="pt-BR" i="1" dirty="0" smtClean="0">
                <a:effectLst/>
              </a:rPr>
              <a:t>C</a:t>
            </a:r>
            <a:r>
              <a:rPr lang="pt-BR" baseline="-25000" dirty="0" smtClean="0">
                <a:effectLst/>
              </a:rPr>
              <a:t>2</a:t>
            </a:r>
            <a:r>
              <a:rPr lang="pt-BR" dirty="0" smtClean="0">
                <a:effectLst/>
              </a:rPr>
              <a:t>, </a:t>
            </a:r>
            <a:r>
              <a:rPr lang="pt-BR" i="1" dirty="0" smtClean="0">
                <a:effectLst/>
              </a:rPr>
              <a:t>C</a:t>
            </a:r>
            <a:r>
              <a:rPr lang="pt-BR" baseline="-25000" dirty="0" smtClean="0">
                <a:effectLst/>
              </a:rPr>
              <a:t>3</a:t>
            </a:r>
            <a:r>
              <a:rPr lang="pt-BR" dirty="0" smtClean="0">
                <a:effectLst/>
              </a:rPr>
              <a:t> ... são coeficientes que dependem de </a:t>
            </a:r>
            <a:r>
              <a:rPr lang="el-GR" dirty="0" smtClean="0">
                <a:effectLst/>
              </a:rPr>
              <a:t>Φ</a:t>
            </a:r>
            <a:r>
              <a:rPr lang="pt-BR" dirty="0" smtClean="0">
                <a:effectLst/>
              </a:rPr>
              <a:t> mas independem de </a:t>
            </a:r>
            <a:r>
              <a:rPr lang="pt-BR" i="1" dirty="0" smtClean="0">
                <a:effectLst/>
              </a:rPr>
              <a:t>h</a:t>
            </a:r>
            <a:r>
              <a:rPr lang="pt-BR" dirty="0" smtClean="0">
                <a:effectLst/>
              </a:rPr>
              <a:t>.</a:t>
            </a:r>
            <a:endParaRPr lang="el-GR" i="1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539552" y="3573016"/>
                <a:ext cx="78857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solidFill>
                          <a:srgbClr val="FFFF00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</m:d>
                    <m:r>
                      <a:rPr lang="pt-BR" sz="32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p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pt-BR" sz="3200" dirty="0" smtClean="0">
                    <a:solidFill>
                      <a:srgbClr val="FFFF00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p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pt-BR" sz="32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p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sz="32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p>
                        <m:r>
                          <a:rPr lang="pt-BR" sz="3200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pt-BR" sz="3200" b="0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pt-BR" sz="32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+⋯</m:t>
                    </m:r>
                  </m:oMath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73016"/>
                <a:ext cx="7885748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0,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1,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2,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3 ... são as ordens verdadeiras de </a:t>
            </a:r>
            <a:r>
              <a:rPr lang="pt-BR" i="1" smtClean="0">
                <a:effectLst/>
              </a:rPr>
              <a:t>E</a:t>
            </a:r>
            <a:r>
              <a:rPr lang="pt-BR" smtClean="0">
                <a:effectLst/>
              </a:rPr>
              <a:t>(ø). Geralmente são números inteiros positivos, que constituem uma progressão aritmética na qual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0 &lt;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1 &lt;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2 &lt; 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3 &lt; ...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O menor valor entre as ordens verdadeiras (</a:t>
            </a:r>
            <a:r>
              <a:rPr lang="pt-BR" i="1" smtClean="0">
                <a:effectLst/>
              </a:rPr>
              <a:t>P</a:t>
            </a:r>
            <a:r>
              <a:rPr lang="pt-BR" smtClean="0">
                <a:effectLst/>
              </a:rPr>
              <a:t>0) é denominado de ordem assintótica. Ela representa a inclinação do erro - </a:t>
            </a:r>
            <a:r>
              <a:rPr lang="pt-BR" i="1" smtClean="0">
                <a:effectLst/>
              </a:rPr>
              <a:t>E</a:t>
            </a:r>
            <a:r>
              <a:rPr lang="pt-BR" smtClean="0">
                <a:effectLst/>
              </a:rPr>
              <a:t>(ø) – em um gráfico bilogaritmico do tipo </a:t>
            </a:r>
            <a:r>
              <a:rPr lang="pt-BR" i="1" smtClean="0">
                <a:effectLst/>
              </a:rPr>
              <a:t>E</a:t>
            </a:r>
            <a:r>
              <a:rPr lang="pt-BR" smtClean="0">
                <a:effectLst/>
              </a:rPr>
              <a:t>(ø) </a:t>
            </a:r>
            <a:r>
              <a:rPr lang="pt-BR" i="1" smtClean="0">
                <a:effectLst/>
              </a:rPr>
              <a:t>versus </a:t>
            </a:r>
            <a:r>
              <a:rPr lang="pt-BR" smtClean="0">
                <a:effectLst/>
              </a:rPr>
              <a:t> </a:t>
            </a:r>
            <a:r>
              <a:rPr lang="pt-BR" i="1" smtClean="0">
                <a:effectLst/>
              </a:rPr>
              <a:t>h</a:t>
            </a:r>
            <a:r>
              <a:rPr lang="pt-BR" smtClean="0">
                <a:effectLst/>
              </a:rPr>
              <a:t>, para </a:t>
            </a:r>
            <a:r>
              <a:rPr lang="pt-BR" i="1" smtClean="0">
                <a:effectLst/>
              </a:rPr>
              <a:t>h </a:t>
            </a:r>
            <a:r>
              <a:rPr lang="pt-BR" smtClean="0">
                <a:effectLst/>
                <a:sym typeface="Wingdings" pitchFamily="2" charset="2"/>
              </a:rPr>
              <a:t> 0.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  <a:sym typeface="Wingdings" pitchFamily="2" charset="2"/>
              </a:rPr>
              <a:t>ø é a variável de interesse e </a:t>
            </a:r>
            <a:r>
              <a:rPr lang="pt-BR" i="1" smtClean="0">
                <a:effectLst/>
                <a:sym typeface="Wingdings" pitchFamily="2" charset="2"/>
              </a:rPr>
              <a:t>h</a:t>
            </a:r>
            <a:r>
              <a:rPr lang="pt-BR" smtClean="0">
                <a:effectLst/>
                <a:sym typeface="Wingdings" pitchFamily="2" charset="2"/>
              </a:rPr>
              <a:t> é a métrica de malha (tamanho dos volumes de controle da malha, no caso 1D).</a:t>
            </a: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Tipos de estimativas de erro: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A priori.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A posteriori.</a:t>
            </a: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A priori: obtida sem a necessidade da solução numérica, a partir de expansões de séries de Taylor.</a:t>
            </a:r>
          </a:p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A posteriori: obtida a partir do pós-processamento da solução numérica, utilizada para confirmar se as ordens obtidas a priori são realmente alcançadas.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dirty="0" smtClean="0">
                <a:effectLst/>
              </a:rPr>
              <a:t>Estimativas a priori: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t-BR" dirty="0" smtClean="0">
                <a:effectLst/>
              </a:rPr>
              <a:t>Objetivo: obter as ordens assintóticas do erro de </a:t>
            </a:r>
            <a:r>
              <a:rPr lang="pt-BR" dirty="0" err="1" smtClean="0">
                <a:effectLst/>
              </a:rPr>
              <a:t>discretização</a:t>
            </a:r>
            <a:r>
              <a:rPr lang="pt-BR" dirty="0" smtClean="0">
                <a:effectLst/>
              </a:rPr>
              <a:t>. Quando </a:t>
            </a:r>
            <a:r>
              <a:rPr lang="pt-BR" i="1" dirty="0" smtClean="0">
                <a:effectLst/>
              </a:rPr>
              <a:t>h </a:t>
            </a:r>
            <a:r>
              <a:rPr lang="pt-BR" dirty="0" smtClean="0">
                <a:effectLst/>
                <a:sym typeface="Wingdings" pitchFamily="2" charset="2"/>
              </a:rPr>
              <a:t> 0, espera-se que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pt-BR" dirty="0" smtClean="0">
              <a:effectLst/>
              <a:sym typeface="Wingdings" pitchFamily="2" charset="2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pt-BR" dirty="0" smtClean="0">
              <a:effectLst/>
              <a:sym typeface="Wingdings" pitchFamily="2" charset="2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t-BR" dirty="0" smtClean="0">
                <a:effectLst/>
                <a:sym typeface="Wingdings" pitchFamily="2" charset="2"/>
              </a:rPr>
              <a:t>No caso de volumes finitos, deve-se expandir a série de Taylor em torno das faces de cada volume de controle, utilizando-se os nós envolvidos em cada aproximação numérica.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pt-BR" dirty="0" smtClean="0">
                <a:effectLst/>
                <a:sym typeface="Wingdings" pitchFamily="2" charset="2"/>
              </a:rPr>
              <a:t>Sua utilidade está na previsão de qual é a melhor aproximação numérica e qual o comportamento da redução do erro com a redução do tamanho dos elementos de malha.</a:t>
            </a:r>
            <a:endParaRPr lang="en-US" dirty="0" smtClean="0">
              <a:effectLst/>
              <a:sym typeface="Wingdings" pitchFamily="2" charset="2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059832" y="2924944"/>
                <a:ext cx="27957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924944"/>
                <a:ext cx="279576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Estimativas a posteriori: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Utilizadas para avaliar, efetivamente, o comportamento e a magnitude do erro de discretização.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No método de volumes finitos, é baseada em soluções numéricas obtidas em múltiplas malhas.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Existem vários estimadores de erros, porém, quase todos são variantes do estimador de Richardson.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628C6-C634-4BE5-B9FB-9669806D38BB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Problemas de engenharia</a:t>
            </a:r>
            <a:endParaRPr lang="pt-BR" b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analíticos</a:t>
            </a: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experimentais</a:t>
            </a: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numéricos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Estimador de Richardson, baseado na ordem assintótica: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Admitindo-se que:</a:t>
            </a: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Sendo: ø a solução numérica; ø</a:t>
            </a:r>
            <a:r>
              <a:rPr lang="pt-BR" baseline="-25000" smtClean="0">
                <a:effectLst/>
              </a:rPr>
              <a:t>∞</a:t>
            </a:r>
            <a:r>
              <a:rPr lang="pt-BR" smtClean="0">
                <a:effectLst/>
              </a:rPr>
              <a:t> a solução analítica estimada e </a:t>
            </a:r>
            <a:r>
              <a:rPr lang="pt-BR" i="1" smtClean="0">
                <a:effectLst/>
              </a:rPr>
              <a:t>U</a:t>
            </a:r>
            <a:r>
              <a:rPr lang="pt-BR" smtClean="0">
                <a:effectLst/>
              </a:rPr>
              <a:t>(ø) a estimativa do erro numérico em </a:t>
            </a:r>
            <a:r>
              <a:rPr lang="pt-BR" i="1" smtClean="0">
                <a:effectLst/>
              </a:rPr>
              <a:t>h</a:t>
            </a:r>
            <a:r>
              <a:rPr lang="pt-BR" smtClean="0">
                <a:effectLst/>
              </a:rPr>
              <a:t>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Considerando-se, ainda, que </a:t>
            </a:r>
            <a:r>
              <a:rPr lang="pt-BR" i="1" smtClean="0">
                <a:effectLst/>
              </a:rPr>
              <a:t>U</a:t>
            </a:r>
            <a:r>
              <a:rPr lang="pt-BR" smtClean="0">
                <a:effectLst/>
              </a:rPr>
              <a:t>(ø) possa ser escrita como: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915816" y="3060249"/>
                <a:ext cx="31200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𝜙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060249"/>
                <a:ext cx="3120021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3059832" y="5805264"/>
                <a:ext cx="28972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805264"/>
                <a:ext cx="289720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No qual </a:t>
            </a:r>
            <a:r>
              <a:rPr lang="pt-BR" i="1" dirty="0" smtClean="0">
                <a:effectLst/>
              </a:rPr>
              <a:t>K</a:t>
            </a:r>
            <a:r>
              <a:rPr lang="pt-BR" i="1" baseline="-25000" dirty="0" smtClean="0">
                <a:effectLst/>
              </a:rPr>
              <a:t>U</a:t>
            </a:r>
            <a:r>
              <a:rPr lang="pt-BR" dirty="0" smtClean="0">
                <a:effectLst/>
              </a:rPr>
              <a:t> é um coeficiente que se supõe não depender de </a:t>
            </a:r>
            <a:r>
              <a:rPr lang="pt-BR" i="1" dirty="0" smtClean="0">
                <a:effectLst/>
              </a:rPr>
              <a:t>h</a:t>
            </a:r>
            <a:r>
              <a:rPr lang="pt-BR" dirty="0" smtClean="0">
                <a:effectLst/>
              </a:rPr>
              <a:t>; </a:t>
            </a:r>
            <a:r>
              <a:rPr lang="pt-BR" i="1" dirty="0" smtClean="0">
                <a:effectLst/>
              </a:rPr>
              <a:t>h</a:t>
            </a:r>
            <a:r>
              <a:rPr lang="pt-BR" dirty="0" smtClean="0">
                <a:effectLst/>
              </a:rPr>
              <a:t> é a métrica da malha (tamanho dos elementos de malha, no caso 1D); e </a:t>
            </a:r>
            <a:r>
              <a:rPr lang="pt-BR" i="1" dirty="0" smtClean="0">
                <a:effectLst/>
              </a:rPr>
              <a:t>P</a:t>
            </a:r>
            <a:r>
              <a:rPr lang="pt-BR" dirty="0" smtClean="0">
                <a:effectLst/>
              </a:rPr>
              <a:t>0 é a ordem assintótica do erro numérico.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Aplicando-se, então, a expressão anterior a duas malhas distintas, grossa e fina, de índices 1 e 2, respectivamente, obtém-se: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771800" y="4797152"/>
                <a:ext cx="34856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797152"/>
                <a:ext cx="348569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771800" y="5589240"/>
                <a:ext cx="3597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89240"/>
                <a:ext cx="359778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Isolando-se, das equações anteriores ø</a:t>
            </a:r>
            <a:r>
              <a:rPr lang="pt-BR" baseline="-25000" dirty="0" smtClean="0">
                <a:effectLst/>
              </a:rPr>
              <a:t>∞</a:t>
            </a:r>
            <a:r>
              <a:rPr lang="pt-BR" dirty="0" smtClean="0">
                <a:effectLst/>
              </a:rPr>
              <a:t> obtém-se: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Sendo </a:t>
            </a:r>
            <a:r>
              <a:rPr lang="pt-BR" i="1" dirty="0" smtClean="0">
                <a:effectLst/>
              </a:rPr>
              <a:t>r</a:t>
            </a:r>
            <a:r>
              <a:rPr lang="pt-BR" dirty="0" smtClean="0">
                <a:effectLst/>
              </a:rPr>
              <a:t> a chamada razão de refino de malha, avaliada como: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1979712" y="2455338"/>
                <a:ext cx="4964629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pt-BR" sz="3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55338"/>
                <a:ext cx="4964629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3779912" y="4553381"/>
                <a:ext cx="1485535" cy="1107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𝑟</m:t>
                      </m:r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553381"/>
                <a:ext cx="1485535" cy="11078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E a estimativa de erro é dada por: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Estimador de Richardson baseado na ordem aparente (</a:t>
            </a:r>
            <a:r>
              <a:rPr lang="pt-BR" i="1" dirty="0" err="1" smtClean="0">
                <a:effectLst/>
              </a:rPr>
              <a:t>Pu</a:t>
            </a:r>
            <a:r>
              <a:rPr lang="pt-BR" dirty="0" smtClean="0">
                <a:effectLst/>
              </a:rPr>
              <a:t>).</a:t>
            </a:r>
            <a:endParaRPr lang="pt-BR" i="1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Diferentemente da ordem assintótica, obtida a priori, a ordem aparente é avaliada tendo-se por base a solução numérica obtida.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Devem ser consideradas a solução numérica em três malhas distintas.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471904" y="2204864"/>
                <a:ext cx="4044312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𝑅𝐼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pt-BR" sz="3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904" y="2204864"/>
                <a:ext cx="4044312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Considerando-se as malhas 1, 2 e 3 (grossa, intermediária e fina, respectivamente):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Admitindo-se uma razão de refino constante, ou seja,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699792" y="2484185"/>
                <a:ext cx="35116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484185"/>
                <a:ext cx="351166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716517" y="3204265"/>
                <a:ext cx="36237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517" y="3204265"/>
                <a:ext cx="362374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2716517" y="3924345"/>
                <a:ext cx="35211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517" y="3924345"/>
                <a:ext cx="352115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275856" y="5198951"/>
                <a:ext cx="2437527" cy="11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𝑟</m:t>
                      </m:r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198951"/>
                <a:ext cx="2437527" cy="11103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Isolando-se, das equações anteriores ø</a:t>
            </a:r>
            <a:r>
              <a:rPr lang="pt-BR" baseline="-25000" dirty="0" smtClean="0">
                <a:effectLst/>
              </a:rPr>
              <a:t>∞</a:t>
            </a:r>
            <a:r>
              <a:rPr lang="pt-BR" dirty="0" smtClean="0">
                <a:effectLst/>
              </a:rPr>
              <a:t> obtém-se: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Sendo a ordem aparente (</a:t>
            </a:r>
            <a:r>
              <a:rPr lang="pt-BR" i="1" dirty="0" err="1" smtClean="0">
                <a:effectLst/>
              </a:rPr>
              <a:t>Pu</a:t>
            </a:r>
            <a:r>
              <a:rPr lang="pt-BR" dirty="0" smtClean="0">
                <a:effectLst/>
              </a:rPr>
              <a:t>) avaliada como:</a:t>
            </a:r>
            <a:endParaRPr lang="pt-BR" i="1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1979712" y="2455338"/>
                <a:ext cx="4992585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𝑃𝑢</m:t>
                              </m:r>
                            </m:sup>
                          </m:sSup>
                          <m:r>
                            <a:rPr lang="pt-BR" sz="3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455338"/>
                <a:ext cx="4992585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2642333" y="4365104"/>
                <a:ext cx="3801875" cy="1517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𝑃𝑢</m:t>
                      </m:r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t-BR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pt-BR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pt-BR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i="1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pt-BR" sz="32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i="1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333" y="4365104"/>
                <a:ext cx="3801875" cy="15171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Espera-se que para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Tem-se, assim, que: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Que se constitui na estimativa de erro da solução numérica na malha fina.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2267744" y="3717032"/>
                <a:ext cx="4388701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𝑃𝑢</m:t>
                              </m:r>
                            </m:sup>
                          </m:sSup>
                          <m:r>
                            <a:rPr lang="pt-BR" sz="3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717032"/>
                <a:ext cx="4388701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555776" y="2196153"/>
                <a:ext cx="38256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h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→0,  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𝑃𝑢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196153"/>
                <a:ext cx="382566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Estimador GCI (Grid </a:t>
            </a:r>
            <a:r>
              <a:rPr lang="pt-BR" dirty="0" err="1" smtClean="0">
                <a:effectLst/>
              </a:rPr>
              <a:t>Convergence</a:t>
            </a:r>
            <a:r>
              <a:rPr lang="pt-BR" dirty="0" smtClean="0">
                <a:effectLst/>
              </a:rPr>
              <a:t> Index)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Proposto por </a:t>
            </a:r>
            <a:r>
              <a:rPr lang="pt-BR" dirty="0" err="1" smtClean="0">
                <a:effectLst/>
              </a:rPr>
              <a:t>Roache</a:t>
            </a:r>
            <a:r>
              <a:rPr lang="pt-BR" dirty="0" smtClean="0">
                <a:effectLst/>
              </a:rPr>
              <a:t> (1994).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Pode ser empregado com a ordem assintótica:</a:t>
            </a: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dirty="0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Ou com base na ordem aparente: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1917466" y="3140968"/>
                <a:ext cx="5156348" cy="1188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𝐹𝑠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32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sz="3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32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3200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sz="32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sz="32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pt-BR" sz="3200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pt-BR" sz="3200" i="1">
                                  <a:latin typeface="Cambria Math"/>
                                </a:rPr>
                                <m:t>−1)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66" y="3140968"/>
                <a:ext cx="5156348" cy="11880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1907704" y="4869160"/>
                <a:ext cx="5174815" cy="1188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𝐹𝑠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32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sz="32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32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3200" i="1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sz="32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sz="3200" i="1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pt-BR" sz="3200" b="0" i="1" smtClean="0"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pt-BR" sz="3200" i="1">
                                  <a:latin typeface="Cambria Math"/>
                                </a:rPr>
                                <m:t>−1)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869160"/>
                <a:ext cx="5174815" cy="11880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Sendo os índices 2 e 3 referentes a malhas intermediária e fina, respectivamente, e </a:t>
            </a:r>
            <a:r>
              <a:rPr lang="pt-BR" i="1" smtClean="0">
                <a:effectLst/>
              </a:rPr>
              <a:t>Fs</a:t>
            </a:r>
            <a:r>
              <a:rPr lang="pt-BR" smtClean="0">
                <a:effectLst/>
              </a:rPr>
              <a:t> um fator de segurança, que apresenta o valor igual a três, para a maioria das aplicações.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O estimador GCI apresenta uma banda ou intervalo de erro em torno da solução numérica, ou seja, 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3059832" y="4581128"/>
                <a:ext cx="28890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latin typeface="Cambria Math"/>
                          <a:ea typeface="Cambria Math"/>
                        </a:rPr>
                        <m:t>𝜙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𝐺𝐶𝐼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581128"/>
                <a:ext cx="288906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mtClean="0">
                <a:effectLst/>
              </a:rPr>
              <a:t>Estimador Delta: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Usado por Demirdzic et al. (1992), possui a seguinte forma:</a:t>
            </a: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  <a:p>
            <a:pPr lvl="1">
              <a:spcBef>
                <a:spcPct val="20000"/>
              </a:spcBef>
            </a:pPr>
            <a:endParaRPr lang="pt-BR" smtClean="0">
              <a:effectLst/>
            </a:endParaRP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Sendo os índices 3 e 2 referentes a soluções numéricas em duas malhas diferentes (fina e intermediária, respectivamente).</a:t>
            </a:r>
          </a:p>
          <a:p>
            <a:pPr lvl="1">
              <a:spcBef>
                <a:spcPct val="20000"/>
              </a:spcBef>
            </a:pPr>
            <a:r>
              <a:rPr lang="pt-BR" smtClean="0">
                <a:effectLst/>
              </a:rPr>
              <a:t>Não leva em consideração a razão de refino.</a:t>
            </a:r>
            <a:endParaRPr lang="en-US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555776" y="2971800"/>
                <a:ext cx="38161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971800"/>
                <a:ext cx="3816109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AFF18-D467-482A-B984-3F2FE97F57C9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Problemas de engenharia</a:t>
            </a:r>
            <a:endParaRPr lang="pt-BR" b="0" smtClean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187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61963" y="1484313"/>
          <a:ext cx="822642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Microsoft Org Chart" r:id="rId3" imgW="3654602" imgH="2041660" progId="OrgPlusWOPX.4">
                  <p:embed/>
                </p:oleObj>
              </mc:Choice>
              <mc:Fallback>
                <p:oleObj name="Microsoft Org Chart" r:id="rId3" imgW="3654602" imgH="2041660" progId="OrgPlusWOPX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484313"/>
                        <a:ext cx="8226425" cy="458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smtClean="0"/>
              <a:t>Erros de discretização</a:t>
            </a:r>
            <a:endParaRPr lang="en-US" b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dirty="0" smtClean="0">
                <a:effectLst/>
              </a:rPr>
              <a:t>Ordem efetiva (PE):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Pode ser avaliada apenas se a solução analítica do modelo matemático for conhecida.</a:t>
            </a:r>
          </a:p>
          <a:p>
            <a:pPr lvl="1">
              <a:spcBef>
                <a:spcPct val="20000"/>
              </a:spcBef>
            </a:pPr>
            <a:r>
              <a:rPr lang="pt-BR" dirty="0" smtClean="0">
                <a:effectLst/>
              </a:rPr>
              <a:t>Neste caso, considera-se as seguintes expressões para avaliar o erro numérico em duas malhas, fina e intermediária, de índices 2 e 1, respectivamente:</a:t>
            </a:r>
            <a:endParaRPr lang="en-US" dirty="0" smtClean="0">
              <a:effectLst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39A74-8039-4B9F-BC85-C5D211749F1E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987824" y="4581128"/>
                <a:ext cx="3041474" cy="627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581128"/>
                <a:ext cx="3041474" cy="6277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987824" y="5249536"/>
                <a:ext cx="3134576" cy="627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𝑃𝐸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249536"/>
                <a:ext cx="3134576" cy="627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</a:t>
            </a:r>
            <a:r>
              <a:rPr lang="pt-BR" b="0" dirty="0" err="1" smtClean="0"/>
              <a:t>discretização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pt-BR" dirty="0" smtClean="0"/>
              <a:t>Das equações anteriores, ao se isolar </a:t>
            </a:r>
            <a:r>
              <a:rPr lang="pt-BR" i="1" dirty="0" smtClean="0"/>
              <a:t>PE</a:t>
            </a:r>
            <a:r>
              <a:rPr lang="pt-BR" dirty="0" smtClean="0"/>
              <a:t>, obtém-se a seguinte expressão:</a:t>
            </a:r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Assim como no caso da ordem aparente, espera-se que </a:t>
            </a:r>
            <a:r>
              <a:rPr lang="pt-BR" i="1" dirty="0" smtClean="0"/>
              <a:t>PE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</a:t>
            </a:r>
            <a:r>
              <a:rPr lang="pt-BR" i="1" dirty="0" smtClean="0"/>
              <a:t>P</a:t>
            </a:r>
            <a:r>
              <a:rPr lang="pt-BR" dirty="0" smtClean="0"/>
              <a:t>0 quando </a:t>
            </a:r>
            <a:r>
              <a:rPr lang="pt-BR" i="1" dirty="0" smtClean="0"/>
              <a:t>h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</a:t>
            </a:r>
            <a:r>
              <a:rPr lang="pt-BR" dirty="0" smtClean="0"/>
              <a:t>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7A072-F64A-4B76-8312-B4135148875C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771800" y="2608658"/>
                <a:ext cx="3386761" cy="1540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𝑃𝐸</m:t>
                      </m:r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𝐸</m:t>
                                      </m:r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𝐸</m:t>
                                      </m:r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pt-BR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32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t-BR" sz="32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608658"/>
                <a:ext cx="3386761" cy="15404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</a:t>
            </a:r>
            <a:r>
              <a:rPr lang="pt-BR" b="0" dirty="0" err="1" smtClean="0"/>
              <a:t>discretização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Determinar, a priori, a ordem assintótica das aproximações numéricas empregadas na </a:t>
            </a:r>
            <a:r>
              <a:rPr lang="pt-BR" dirty="0" err="1" smtClean="0"/>
              <a:t>discretização</a:t>
            </a:r>
            <a:r>
              <a:rPr lang="pt-BR" dirty="0" smtClean="0"/>
              <a:t> do modelo matemático. Caso </a:t>
            </a:r>
            <a:r>
              <a:rPr lang="pt-BR" i="1" dirty="0" smtClean="0"/>
              <a:t>P</a:t>
            </a:r>
            <a:r>
              <a:rPr lang="pt-BR" dirty="0" smtClean="0"/>
              <a:t>0 seja desconhecida, empregar </a:t>
            </a:r>
            <a:r>
              <a:rPr lang="pt-BR" i="1" dirty="0" smtClean="0"/>
              <a:t>P</a:t>
            </a:r>
            <a:r>
              <a:rPr lang="pt-BR" dirty="0" smtClean="0"/>
              <a:t>0 igual a 1.</a:t>
            </a:r>
          </a:p>
          <a:p>
            <a:pPr>
              <a:defRPr/>
            </a:pPr>
            <a:r>
              <a:rPr lang="pt-BR" dirty="0" smtClean="0"/>
              <a:t>Obter a solução numérica em três malhas distintas e de preferência, mantendo-se uma razão de refino constante: uma grossa (índice 1), uma intermediária (índice 2) e uma fina (índice 3).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DF90-BA87-4C5E-8FEE-5F2C994685B9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</a:t>
            </a:r>
            <a:r>
              <a:rPr lang="pt-BR" b="0" dirty="0" err="1" smtClean="0"/>
              <a:t>discretização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Calcular a ordem aparente (</a:t>
            </a:r>
            <a:r>
              <a:rPr lang="pt-BR" i="1" dirty="0" err="1" smtClean="0"/>
              <a:t>Pu</a:t>
            </a:r>
            <a:r>
              <a:rPr lang="pt-BR" dirty="0" smtClean="0"/>
              <a:t>).</a:t>
            </a:r>
            <a:endParaRPr lang="pt-BR" dirty="0" smtClean="0"/>
          </a:p>
          <a:p>
            <a:pPr>
              <a:defRPr/>
            </a:pPr>
            <a:r>
              <a:rPr lang="pt-BR" dirty="0" smtClean="0"/>
              <a:t>Estimar o erro numérico, empregando-se o estimador GCI: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 smtClean="0"/>
              <a:t>Sendo </a:t>
            </a:r>
            <a:r>
              <a:rPr lang="pt-BR" i="1" dirty="0" smtClean="0"/>
              <a:t>P</a:t>
            </a:r>
            <a:r>
              <a:rPr lang="pt-BR" dirty="0" smtClean="0"/>
              <a:t> o mínimo (menor valor) entre </a:t>
            </a:r>
            <a:r>
              <a:rPr lang="pt-BR" i="1" dirty="0" smtClean="0"/>
              <a:t>P</a:t>
            </a:r>
            <a:r>
              <a:rPr lang="pt-BR" dirty="0" smtClean="0"/>
              <a:t>0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i="1" dirty="0" err="1" smtClean="0"/>
              <a:t>Pu</a:t>
            </a:r>
            <a:r>
              <a:rPr lang="pt-BR" dirty="0" smtClean="0"/>
              <a:t>, </a:t>
            </a:r>
            <a:r>
              <a:rPr lang="pt-BR" dirty="0" smtClean="0"/>
              <a:t>para </a:t>
            </a:r>
            <a:r>
              <a:rPr lang="pt-BR" i="1" dirty="0" err="1" smtClean="0"/>
              <a:t>Pu</a:t>
            </a:r>
            <a:r>
              <a:rPr lang="pt-BR" dirty="0" smtClean="0"/>
              <a:t> </a:t>
            </a:r>
            <a:r>
              <a:rPr lang="pt-BR" dirty="0" smtClean="0"/>
              <a:t>&gt; 0. Expressar a solução numérica e sua incerteza como: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30676-551E-46A4-B91B-1FD0C9024E5A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009541" y="3140968"/>
                <a:ext cx="4938723" cy="1188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𝐹𝑠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pt-BR" sz="32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sup>
                              </m:sSup>
                              <m:r>
                                <a:rPr lang="pt-BR" sz="32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−1)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541" y="3140968"/>
                <a:ext cx="4938723" cy="11880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2699792" y="5868561"/>
                <a:ext cx="36306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𝜙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868561"/>
                <a:ext cx="363067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 erro de iteração de uma variável de interesse é definido como a diferença entre a solução exata (</a:t>
            </a:r>
            <a:r>
              <a:rPr lang="el-GR" dirty="0" smtClean="0"/>
              <a:t>ø</a:t>
            </a:r>
            <a:r>
              <a:rPr lang="pt-BR" i="1" baseline="-25000" dirty="0" smtClean="0"/>
              <a:t>i</a:t>
            </a:r>
            <a:r>
              <a:rPr lang="pt-BR" baseline="-25000" dirty="0" smtClean="0">
                <a:sym typeface="Wingdings"/>
              </a:rPr>
              <a:t>∞</a:t>
            </a:r>
            <a:r>
              <a:rPr lang="pt-BR" dirty="0" smtClean="0"/>
              <a:t>) do sistema e a solução obtida em uma iteração </a:t>
            </a:r>
            <a:r>
              <a:rPr lang="pt-BR" i="1" dirty="0" smtClean="0"/>
              <a:t>i </a:t>
            </a:r>
            <a:r>
              <a:rPr lang="pt-BR" dirty="0"/>
              <a:t>(</a:t>
            </a:r>
            <a:r>
              <a:rPr lang="el-GR" dirty="0"/>
              <a:t>ø</a:t>
            </a:r>
            <a:r>
              <a:rPr lang="pt-BR" i="1" baseline="-25000" dirty="0" smtClean="0"/>
              <a:t>i</a:t>
            </a:r>
            <a:r>
              <a:rPr lang="pt-BR" dirty="0" smtClean="0"/>
              <a:t>), ou seja, 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Possíveis causas do erro de iteração:</a:t>
            </a:r>
          </a:p>
          <a:p>
            <a:pPr lvl="1">
              <a:defRPr/>
            </a:pPr>
            <a:r>
              <a:rPr lang="pt-BR" dirty="0" smtClean="0"/>
              <a:t>Emprego de métodos iterativos, como o de Gauss-</a:t>
            </a:r>
            <a:r>
              <a:rPr lang="pt-BR" dirty="0" err="1" smtClean="0"/>
              <a:t>Seidel</a:t>
            </a:r>
            <a:r>
              <a:rPr lang="pt-BR" dirty="0" smtClean="0"/>
              <a:t> ou o Jacobi.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55D4E-A7E3-4B55-82CC-394EE65B5C42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2627784" y="3924345"/>
                <a:ext cx="3734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→∞</m:t>
                          </m:r>
                        </m:sub>
                      </m:sSub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924345"/>
                <a:ext cx="373467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pt-BR" dirty="0" smtClean="0"/>
              <a:t>Problemas não-lineares, nos quais os coeficientes são dependentes da solução.</a:t>
            </a:r>
          </a:p>
          <a:p>
            <a:pPr lvl="1">
              <a:defRPr/>
            </a:pPr>
            <a:r>
              <a:rPr lang="pt-BR" dirty="0" smtClean="0"/>
              <a:t>Modelos matemáticos constituídos por mais de uma equação, quando os mesmos são resolvidos de modo segregado (cada equação resolvida separadamente).</a:t>
            </a:r>
          </a:p>
          <a:p>
            <a:pPr lvl="1">
              <a:defRPr/>
            </a:pPr>
            <a:r>
              <a:rPr lang="pt-BR" dirty="0" smtClean="0"/>
              <a:t>Uso de métodos </a:t>
            </a:r>
            <a:r>
              <a:rPr lang="pt-BR" dirty="0" err="1" smtClean="0"/>
              <a:t>multigrid</a:t>
            </a:r>
            <a:r>
              <a:rPr lang="pt-BR" dirty="0" smtClean="0"/>
              <a:t> para a solução do sistema.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BA2D8-F612-429E-9F90-6F8914C4A691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Características:</a:t>
            </a:r>
          </a:p>
          <a:p>
            <a:pPr lvl="1">
              <a:defRPr/>
            </a:pPr>
            <a:r>
              <a:rPr lang="pt-BR" dirty="0" smtClean="0"/>
              <a:t>Em geral, diminuem com o aumento do número de iterações.</a:t>
            </a:r>
          </a:p>
          <a:p>
            <a:pPr lvl="1">
              <a:defRPr/>
            </a:pPr>
            <a:r>
              <a:rPr lang="pt-BR" dirty="0" smtClean="0"/>
              <a:t>Quando o número de iterações tende ao infinito, os erros de iteração devem tender a zero.</a:t>
            </a:r>
          </a:p>
          <a:p>
            <a:pPr lvl="1">
              <a:defRPr/>
            </a:pPr>
            <a:r>
              <a:rPr lang="pt-BR" dirty="0" smtClean="0"/>
              <a:t>Para convergência </a:t>
            </a:r>
            <a:r>
              <a:rPr lang="pt-BR" dirty="0" err="1" smtClean="0"/>
              <a:t>monotônica</a:t>
            </a:r>
            <a:r>
              <a:rPr lang="pt-BR" dirty="0" smtClean="0"/>
              <a:t> e </a:t>
            </a:r>
            <a:r>
              <a:rPr lang="pt-BR" i="1" dirty="0" smtClean="0"/>
              <a:t>i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∞,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6E8AA-2002-4AEA-9AE1-BD71B9149F5E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3059832" y="4653136"/>
                <a:ext cx="2909451" cy="102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𝑃𝐿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653136"/>
                <a:ext cx="2909451" cy="10213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pt-BR" dirty="0" smtClean="0"/>
              <a:t>Sendo: </a:t>
            </a:r>
            <a:r>
              <a:rPr lang="pt-BR" i="1" dirty="0" smtClean="0"/>
              <a:t>i</a:t>
            </a:r>
            <a:r>
              <a:rPr lang="pt-BR" dirty="0" smtClean="0"/>
              <a:t> o número de iterações, </a:t>
            </a:r>
            <a:r>
              <a:rPr lang="pt-BR" i="1" dirty="0" smtClean="0"/>
              <a:t>C</a:t>
            </a:r>
            <a:r>
              <a:rPr lang="pt-BR" dirty="0" smtClean="0"/>
              <a:t> um coeficiente que independe da iteração e </a:t>
            </a:r>
            <a:r>
              <a:rPr lang="pt-BR" i="1" dirty="0" smtClean="0"/>
              <a:t>PL</a:t>
            </a:r>
            <a:r>
              <a:rPr lang="pt-BR" dirty="0" smtClean="0"/>
              <a:t> a ordem assintótica do erro de iteração.</a:t>
            </a:r>
          </a:p>
          <a:p>
            <a:pPr lvl="1">
              <a:defRPr/>
            </a:pPr>
            <a:r>
              <a:rPr lang="pt-BR" dirty="0" smtClean="0"/>
              <a:t>O valor da ordem assintótica do erro de iteração representa a inclinação da curva do erro de iteração em um gráfico logarítmico para o erro de iteração, </a:t>
            </a:r>
            <a:r>
              <a:rPr lang="pt-BR" i="1" dirty="0" smtClean="0"/>
              <a:t>E</a:t>
            </a:r>
            <a:r>
              <a:rPr lang="pt-BR" dirty="0" smtClean="0"/>
              <a:t>(</a:t>
            </a:r>
            <a:r>
              <a:rPr lang="el-GR" dirty="0"/>
              <a:t>ø</a:t>
            </a:r>
            <a:r>
              <a:rPr lang="pt-BR" i="1" baseline="-25000" dirty="0" smtClean="0"/>
              <a:t>i</a:t>
            </a:r>
            <a:r>
              <a:rPr lang="pt-BR" dirty="0" smtClean="0"/>
              <a:t>), versus o número de iterações.</a:t>
            </a:r>
          </a:p>
          <a:p>
            <a:pPr lvl="1">
              <a:defRPr/>
            </a:pPr>
            <a:r>
              <a:rPr lang="pt-BR" dirty="0" smtClean="0"/>
              <a:t>Observa-se, contudo, que o valor de </a:t>
            </a:r>
            <a:r>
              <a:rPr lang="pt-BR" i="1" dirty="0" smtClean="0"/>
              <a:t>PL</a:t>
            </a:r>
            <a:r>
              <a:rPr lang="pt-BR" dirty="0" smtClean="0"/>
              <a:t> só pode ser avaliado a priori para casos muito simples.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99F69-5E9A-452A-908D-AF9294845AC3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Estimativas a posteriori:</a:t>
            </a:r>
          </a:p>
          <a:p>
            <a:pPr lvl="1">
              <a:defRPr/>
            </a:pPr>
            <a:r>
              <a:rPr lang="pt-BR" dirty="0" smtClean="0"/>
              <a:t>Considerando-se que a estimativa do erro de iteração (</a:t>
            </a:r>
            <a:r>
              <a:rPr lang="pt-BR" i="1" dirty="0" smtClean="0"/>
              <a:t>U</a:t>
            </a:r>
            <a:r>
              <a:rPr lang="pt-BR" dirty="0" smtClean="0"/>
              <a:t>) possa ser avaliada através da seguinte expressão:</a:t>
            </a:r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r>
              <a:rPr lang="pt-BR" dirty="0" smtClean="0"/>
              <a:t>Sendo </a:t>
            </a:r>
            <a:r>
              <a:rPr lang="pt-BR" i="1" dirty="0" smtClean="0"/>
              <a:t>K</a:t>
            </a:r>
            <a:r>
              <a:rPr lang="pt-BR" dirty="0" smtClean="0"/>
              <a:t> uma constante (independente da iteração), </a:t>
            </a:r>
            <a:r>
              <a:rPr lang="pt-BR" i="1" dirty="0" smtClean="0"/>
              <a:t>i</a:t>
            </a:r>
            <a:r>
              <a:rPr lang="pt-BR" dirty="0" smtClean="0"/>
              <a:t> o número da iteração e </a:t>
            </a:r>
            <a:r>
              <a:rPr lang="pt-BR" i="1" dirty="0" err="1" smtClean="0"/>
              <a:t>Pu</a:t>
            </a:r>
            <a:r>
              <a:rPr lang="pt-BR" dirty="0" smtClean="0"/>
              <a:t> </a:t>
            </a:r>
            <a:r>
              <a:rPr lang="pt-BR" dirty="0" smtClean="0"/>
              <a:t>a ordem aparente da estimativa do erro de iteração.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3A7C0-783E-4709-A3B6-330BB97E9594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987824" y="3346940"/>
                <a:ext cx="2954655" cy="1018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𝑃𝑢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346940"/>
                <a:ext cx="2954655" cy="10181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pt-BR" dirty="0" smtClean="0"/>
              <a:t>Considerando-se a solução numérica obtida em três iterações distintas e sucessivas (</a:t>
            </a:r>
            <a:r>
              <a:rPr lang="pt-BR" i="1" dirty="0" smtClean="0"/>
              <a:t>i-</a:t>
            </a:r>
            <a:r>
              <a:rPr lang="pt-BR" dirty="0" smtClean="0"/>
              <a:t>2, </a:t>
            </a:r>
            <a:r>
              <a:rPr lang="pt-BR" i="1" dirty="0" smtClean="0"/>
              <a:t>i-</a:t>
            </a:r>
            <a:r>
              <a:rPr lang="pt-BR" dirty="0" smtClean="0"/>
              <a:t>1, </a:t>
            </a:r>
            <a:r>
              <a:rPr lang="pt-BR" i="1" dirty="0" smtClean="0"/>
              <a:t>i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1FE34-7019-43B2-A2F0-02960B0FD11E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004603" y="2780928"/>
                <a:ext cx="494366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−2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𝐾</m:t>
                      </m:r>
                      <m:r>
                        <a:rPr lang="pt-BR" sz="3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603" y="2780928"/>
                <a:ext cx="4943661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2004603" y="3746858"/>
                <a:ext cx="494366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𝐾</m:t>
                      </m:r>
                      <m:r>
                        <a:rPr lang="pt-BR" sz="3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603" y="3746858"/>
                <a:ext cx="4943661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537756" y="4725144"/>
                <a:ext cx="3978460" cy="600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𝐾</m:t>
                      </m:r>
                      <m:r>
                        <a:rPr lang="pt-BR" sz="3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/>
                            </a:rPr>
                            <m:t>𝑃𝑢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756" y="4725144"/>
                <a:ext cx="3978460" cy="6008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57018-D08D-43CF-A31E-720F99AB9F72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Erros verdadeiros (E)</a:t>
            </a:r>
            <a:endParaRPr lang="pt-BR" b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experimentais</a:t>
            </a:r>
            <a:r>
              <a:rPr lang="en-US" dirty="0" smtClean="0"/>
              <a:t>: </a:t>
            </a:r>
            <a:r>
              <a:rPr lang="en-US" dirty="0" err="1" smtClean="0"/>
              <a:t>incertezas</a:t>
            </a:r>
            <a:r>
              <a:rPr lang="en-US" dirty="0" smtClean="0"/>
              <a:t> (</a:t>
            </a:r>
            <a:r>
              <a:rPr lang="en-US" dirty="0" err="1" smtClean="0"/>
              <a:t>erros</a:t>
            </a:r>
            <a:r>
              <a:rPr lang="en-US" dirty="0" smtClean="0"/>
              <a:t>) </a:t>
            </a:r>
            <a:r>
              <a:rPr lang="en-US" dirty="0" err="1" smtClean="0"/>
              <a:t>experimentais</a:t>
            </a:r>
            <a:r>
              <a:rPr lang="en-US" dirty="0" smtClean="0"/>
              <a:t>.</a:t>
            </a:r>
          </a:p>
          <a:p>
            <a:pPr eaLnBrk="1" hangingPunct="1">
              <a:buClr>
                <a:srgbClr val="FFFF66"/>
              </a:buClr>
              <a:buSzPct val="70000"/>
              <a:defRPr/>
            </a:pP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Soluções</a:t>
            </a:r>
            <a:r>
              <a:rPr lang="en-US" dirty="0" smtClean="0"/>
              <a:t> </a:t>
            </a:r>
            <a:r>
              <a:rPr lang="en-US" dirty="0" err="1" smtClean="0"/>
              <a:t>analíticas</a:t>
            </a:r>
            <a:r>
              <a:rPr lang="en-US" dirty="0" smtClean="0"/>
              <a:t>: </a:t>
            </a:r>
            <a:r>
              <a:rPr lang="en-US" dirty="0" err="1" smtClean="0"/>
              <a:t>erros</a:t>
            </a:r>
            <a:r>
              <a:rPr lang="en-US" dirty="0" smtClean="0"/>
              <a:t> de </a:t>
            </a:r>
            <a:r>
              <a:rPr lang="en-US" dirty="0" err="1" smtClean="0"/>
              <a:t>modelagem</a:t>
            </a:r>
            <a:r>
              <a:rPr lang="en-US" dirty="0" smtClean="0"/>
              <a:t>.</a:t>
            </a:r>
          </a:p>
          <a:p>
            <a:pPr eaLnBrk="1" hangingPunct="1">
              <a:buClr>
                <a:srgbClr val="FFFF66"/>
              </a:buClr>
              <a:buSzPct val="70000"/>
              <a:defRPr/>
            </a:pPr>
            <a:endParaRPr lang="en-US" dirty="0" smtClean="0"/>
          </a:p>
          <a:p>
            <a:pPr eaLnBrk="1" hangingPunct="1">
              <a:buClr>
                <a:srgbClr val="FFFF66"/>
              </a:buClr>
              <a:buSzPct val="70000"/>
              <a:defRPr/>
            </a:pPr>
            <a:r>
              <a:rPr lang="en-US" dirty="0" err="1" smtClean="0"/>
              <a:t>Soluções</a:t>
            </a:r>
            <a:r>
              <a:rPr lang="en-US" dirty="0" smtClean="0"/>
              <a:t> </a:t>
            </a:r>
            <a:r>
              <a:rPr lang="en-US" dirty="0" err="1" smtClean="0"/>
              <a:t>numéricas</a:t>
            </a:r>
            <a:r>
              <a:rPr lang="en-US" dirty="0" smtClean="0"/>
              <a:t>: </a:t>
            </a:r>
            <a:r>
              <a:rPr lang="en-US" dirty="0" err="1" smtClean="0"/>
              <a:t>erros</a:t>
            </a:r>
            <a:r>
              <a:rPr lang="en-US" dirty="0" smtClean="0"/>
              <a:t> de </a:t>
            </a:r>
            <a:r>
              <a:rPr lang="en-US" dirty="0" err="1" smtClean="0"/>
              <a:t>modelagem</a:t>
            </a:r>
            <a:r>
              <a:rPr lang="en-US" dirty="0" smtClean="0"/>
              <a:t> e </a:t>
            </a:r>
            <a:r>
              <a:rPr lang="en-US" dirty="0" err="1" smtClean="0"/>
              <a:t>erros</a:t>
            </a:r>
            <a:r>
              <a:rPr lang="en-US" dirty="0" smtClean="0"/>
              <a:t> </a:t>
            </a:r>
            <a:r>
              <a:rPr lang="en-US" dirty="0" err="1" smtClean="0"/>
              <a:t>numéricos</a:t>
            </a:r>
            <a:r>
              <a:rPr lang="en-US" dirty="0" smtClean="0"/>
              <a:t>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1600200"/>
            <a:ext cx="8229600" cy="4530725"/>
          </a:xfrm>
        </p:spPr>
        <p:txBody>
          <a:bodyPr/>
          <a:lstStyle/>
          <a:p>
            <a:pPr lvl="1">
              <a:defRPr/>
            </a:pPr>
            <a:r>
              <a:rPr lang="pt-BR" dirty="0" smtClean="0"/>
              <a:t>Solucionando-se o sistema anterior, obtém-se: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8C4C6-B13C-4E54-B423-5AFB033106C0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2289292" y="2276872"/>
                <a:ext cx="4370940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pt-BR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sz="3200" b="0" i="1" smtClean="0">
                                  <a:latin typeface="Cambria Math"/>
                                  <a:ea typeface="Cambria Math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sz="32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pt-BR" sz="3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𝑃𝑢</m:t>
                              </m:r>
                            </m:sup>
                          </m:sSup>
                          <m:r>
                            <a:rPr lang="pt-BR" sz="3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292" y="2276872"/>
                <a:ext cx="4370940" cy="11176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195736" y="3598298"/>
                <a:ext cx="4535281" cy="1198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/>
                        </a:rPr>
                        <m:t>𝑃𝑢</m:t>
                      </m:r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2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pt-BR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pt-BR" sz="32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−2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32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pt-BR" sz="3200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598298"/>
                <a:ext cx="4535281" cy="11988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Critério de parada baseado no resíduo.</a:t>
            </a:r>
          </a:p>
          <a:p>
            <a:pPr lvl="1">
              <a:defRPr/>
            </a:pPr>
            <a:r>
              <a:rPr lang="pt-BR" dirty="0" smtClean="0"/>
              <a:t>Considerando-se o sistema de equações a seguir:</a:t>
            </a:r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Ao se resolver o sistema acima por meio de um método iterativo, pode-se estimar o resíduo do sistema de equações através da relação: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A7D11-4B3B-4EC8-AE61-60E2461D91A8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3234600" y="2988241"/>
                <a:ext cx="24895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</m:d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600" y="2988241"/>
                <a:ext cx="248952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3131840" y="5276467"/>
                <a:ext cx="2732223" cy="600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</a:rPr>
                            <m:t>𝑅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  <m:r>
                        <a:rPr lang="pt-BR" sz="3200" b="0" i="1" smtClean="0"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latin typeface="Cambria Math"/>
                        </a:rPr>
                        <m:t>𝐵</m:t>
                      </m:r>
                      <m:r>
                        <a:rPr lang="pt-BR" sz="3200" b="0" i="1" smtClean="0">
                          <a:latin typeface="Cambria Math"/>
                        </a:rPr>
                        <m:t>−</m:t>
                      </m:r>
                      <m:r>
                        <a:rPr lang="pt-BR" sz="3200" b="0" i="1" smtClean="0">
                          <a:latin typeface="Cambria Math"/>
                        </a:rPr>
                        <m:t>𝐴</m:t>
                      </m:r>
                      <m:r>
                        <a:rPr lang="pt-BR" sz="3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pt-BR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sz="32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pt-BR" sz="3200" b="0" i="1" smtClean="0">
                              <a:latin typeface="Cambria Math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276467"/>
                <a:ext cx="2732223" cy="600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iteração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pt-BR" dirty="0" smtClean="0"/>
              <a:t>A partir do resíduo da expressão anterior, deve-se, então, calcular a norma do resíduo. Para tanto, pode-se utilizar as normas zero, um ou dois (entre outras). Deve-se, também, calcular o resíduo na iteração zero (ou seja, antes de se iniciar o processo iterativo). O processo deve ser interrompido quando:</a:t>
            </a:r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/>
          </a:p>
          <a:p>
            <a:pPr lvl="1">
              <a:defRPr/>
            </a:pPr>
            <a:r>
              <a:rPr lang="pt-BR" dirty="0" smtClean="0"/>
              <a:t>Sendo </a:t>
            </a:r>
            <a:r>
              <a:rPr lang="pt-BR" i="1" dirty="0" err="1" smtClean="0"/>
              <a:t>tol</a:t>
            </a:r>
            <a:r>
              <a:rPr lang="pt-BR" dirty="0" smtClean="0"/>
              <a:t> uma tolerância admitida.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2D3EC-CE1A-4C7E-B10E-632AF464A366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3635896" y="4293096"/>
                <a:ext cx="1772024" cy="1094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3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pt-BR" sz="32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t-BR" sz="3200" b="0" i="1" smtClean="0">
                          <a:latin typeface="Cambria Math"/>
                          <a:ea typeface="Cambria Math"/>
                        </a:rPr>
                        <m:t>𝑡𝑜𝑙</m:t>
                      </m:r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293096"/>
                <a:ext cx="1772024" cy="10947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arredondamento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Causado pela representação finita dos números reais através de cálculos / computações numéricas.</a:t>
            </a:r>
          </a:p>
          <a:p>
            <a:pPr>
              <a:defRPr/>
            </a:pPr>
            <a:r>
              <a:rPr lang="pt-BR" dirty="0" smtClean="0"/>
              <a:t>Cada conjunto sistema operacional / compilador / linguagem de programação apresenta uma precisão: simples, dupla ou quádrupla, que resulta em 7, 15 ou 31 algarismos significativos.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DBBC0-F473-426C-9EE3-014216F0051C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arredondamento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Há dois motivos básicos para a perda de algarismos significativos:</a:t>
            </a:r>
          </a:p>
          <a:p>
            <a:pPr lvl="1">
              <a:defRPr/>
            </a:pPr>
            <a:r>
              <a:rPr lang="pt-BR" dirty="0" smtClean="0"/>
              <a:t>Número de cálculos, que provoca a perda de precisão no lado direito dos números.</a:t>
            </a:r>
          </a:p>
          <a:p>
            <a:pPr lvl="1">
              <a:defRPr/>
            </a:pPr>
            <a:r>
              <a:rPr lang="pt-BR" dirty="0" smtClean="0"/>
              <a:t>Cancelamento subtrativo dos cálculos, que ocorre quando dois números muito próximos são subtraídos, e que provoca a perda de precisão no lado esquerdo dos números.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9D8B7-4EED-427C-AEFB-6AA04086FF50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outras naturezas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Podem ser causados:</a:t>
            </a:r>
          </a:p>
          <a:p>
            <a:pPr lvl="1">
              <a:defRPr/>
            </a:pPr>
            <a:r>
              <a:rPr lang="pt-BR" dirty="0" smtClean="0"/>
              <a:t>Pelo uso incorreto de um modelo numérico para a aproximação de um modelo matemático. Por exemplo, ao invés de se utilizar um método de segunda ordem de acurácia, como o CDS, emprega-se um método de primeira ordem, como o UDS.</a:t>
            </a:r>
          </a:p>
          <a:p>
            <a:pPr lvl="1">
              <a:defRPr/>
            </a:pPr>
            <a:r>
              <a:rPr lang="pt-BR" dirty="0" smtClean="0"/>
              <a:t>Pela implementação incorreta do modelo numérico no código computacional.</a:t>
            </a:r>
          </a:p>
          <a:p>
            <a:pPr lvl="1">
              <a:defRPr/>
            </a:pPr>
            <a:r>
              <a:rPr lang="pt-BR" dirty="0" smtClean="0"/>
              <a:t>Pelo uso incorreto do código para a obtenção da solução numérica.</a:t>
            </a:r>
          </a:p>
          <a:p>
            <a:pPr lvl="1">
              <a:defRPr/>
            </a:pPr>
            <a:r>
              <a:rPr lang="pt-BR" dirty="0" smtClean="0"/>
              <a:t>Por outras fontes de erro quaisquer.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A20DD-DC59-458D-AEFB-4B3F1880B4DB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outras naturezas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Sugestões gerais para evitá-los:</a:t>
            </a:r>
          </a:p>
          <a:p>
            <a:pPr lvl="1">
              <a:defRPr/>
            </a:pPr>
            <a:r>
              <a:rPr lang="pt-BR" dirty="0" smtClean="0"/>
              <a:t>Implementar códigos enxutos, específicos, para após generalizá-los.</a:t>
            </a:r>
          </a:p>
          <a:p>
            <a:pPr lvl="1">
              <a:defRPr/>
            </a:pPr>
            <a:r>
              <a:rPr lang="pt-BR" dirty="0" smtClean="0"/>
              <a:t>Implementar códigos em módulos, para facilitar a detecção de eventuais erros.</a:t>
            </a:r>
          </a:p>
          <a:p>
            <a:pPr lvl="1">
              <a:defRPr/>
            </a:pPr>
            <a:r>
              <a:rPr lang="pt-BR" dirty="0" smtClean="0"/>
              <a:t>Testar o solver para sistemas de equações simples que possuam soluções exatas conhecidas.</a:t>
            </a:r>
          </a:p>
          <a:p>
            <a:pPr lvl="1">
              <a:defRPr/>
            </a:pPr>
            <a:r>
              <a:rPr lang="pt-BR" dirty="0" smtClean="0"/>
              <a:t>Utilizar uma malha grosseira, de modo a verificar se o erro de iteração atinge o erro de arredondamento ou erro de máquina.</a:t>
            </a:r>
          </a:p>
          <a:p>
            <a:pPr lvl="1">
              <a:defRPr/>
            </a:pPr>
            <a:r>
              <a:rPr lang="pt-BR" dirty="0" smtClean="0"/>
              <a:t>Utilizar um problema de solução fabricada.</a:t>
            </a:r>
          </a:p>
          <a:p>
            <a:pPr lvl="1"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3EA8-F491-4EF0-830D-B363249DD368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b="0" dirty="0" smtClean="0"/>
              <a:t>Erros de outras naturezas</a:t>
            </a:r>
            <a:endParaRPr lang="pt-BR" b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Método de soluções fabricadas:</a:t>
            </a:r>
          </a:p>
          <a:p>
            <a:pPr lvl="1">
              <a:defRPr/>
            </a:pPr>
            <a:r>
              <a:rPr lang="pt-BR" dirty="0" smtClean="0"/>
              <a:t>Consiste em obter um problema semelhante ao problema de interesse, mas que possua solução analítica conhecida.</a:t>
            </a:r>
          </a:p>
          <a:p>
            <a:pPr lvl="1">
              <a:defRPr/>
            </a:pPr>
            <a:r>
              <a:rPr lang="pt-BR" dirty="0" smtClean="0"/>
              <a:t>Neste caso, a solução analítica é fornecida e, em geral, adapta-se o </a:t>
            </a:r>
            <a:r>
              <a:rPr lang="pt-BR" dirty="0" err="1" smtClean="0"/>
              <a:t>termo-fonte</a:t>
            </a:r>
            <a:r>
              <a:rPr lang="pt-BR" dirty="0" smtClean="0"/>
              <a:t> da equação governante de modo que a expressão da solução analítica satisfaça ao modelo matemático.</a:t>
            </a:r>
          </a:p>
          <a:p>
            <a:pPr lvl="1">
              <a:defRPr/>
            </a:pPr>
            <a:r>
              <a:rPr lang="pt-BR" dirty="0" smtClean="0"/>
              <a:t>Uma vez que a solução analítica é conhecida, pode-se avaliar as ordens assintótica, aparente e efetiva do </a:t>
            </a:r>
            <a:r>
              <a:rPr lang="pt-BR" smtClean="0"/>
              <a:t>modelo implementado.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644E6-51D9-4990-9BF5-48F33D66AC00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 smtClean="0"/>
              <a:t>Erros verdadeiros (E)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Erro experimental: Diferença entre o valor verdadeiro (</a:t>
            </a:r>
            <a:r>
              <a:rPr lang="pt-BR" i="1" dirty="0" smtClean="0"/>
              <a:t>R</a:t>
            </a:r>
            <a:r>
              <a:rPr lang="pt-BR" dirty="0" smtClean="0"/>
              <a:t>) de uma variável de interesse e seu valor experimental (</a:t>
            </a:r>
            <a:r>
              <a:rPr lang="pt-BR" i="1" dirty="0" smtClean="0"/>
              <a:t>X</a:t>
            </a:r>
            <a:r>
              <a:rPr lang="pt-BR" dirty="0" smtClean="0"/>
              <a:t>).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Pode estar relacionada, entre outros fatores, a: fatores de escala, conversão de sinais, calibração de equipamentos.</a:t>
            </a:r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A9A3E-1593-4348-838B-55B5BF476E5C}" type="slidenum">
              <a:rPr lang="pt-BR"/>
              <a:pPr>
                <a:defRPr/>
              </a:pPr>
              <a:t>5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987824" y="3348281"/>
                <a:ext cx="29504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𝑅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348281"/>
                <a:ext cx="295042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 smtClean="0"/>
              <a:t>Erros verdadeiros (E)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Erro de modelagem: Diferença entre o valor verdadeiro (</a:t>
            </a:r>
            <a:r>
              <a:rPr lang="pt-BR" i="1" dirty="0" smtClean="0"/>
              <a:t>R</a:t>
            </a:r>
            <a:r>
              <a:rPr lang="pt-BR" dirty="0" smtClean="0"/>
              <a:t>) de uma variável de interesse e sua solução analítica exata (</a:t>
            </a:r>
            <a:r>
              <a:rPr lang="pt-BR" dirty="0" smtClean="0">
                <a:latin typeface="Symbol" pitchFamily="18" charset="2"/>
              </a:rPr>
              <a:t>F</a:t>
            </a:r>
            <a:r>
              <a:rPr lang="pt-BR" dirty="0" smtClean="0">
                <a:latin typeface="+mj-lt"/>
              </a:rPr>
              <a:t>).</a:t>
            </a:r>
          </a:p>
          <a:p>
            <a:pPr eaLnBrk="1" hangingPunct="1">
              <a:defRPr/>
            </a:pPr>
            <a:endParaRPr lang="pt-BR" dirty="0" smtClean="0">
              <a:latin typeface="+mj-lt"/>
            </a:endParaRPr>
          </a:p>
          <a:p>
            <a:pPr eaLnBrk="1" hangingPunct="1">
              <a:defRPr/>
            </a:pPr>
            <a:endParaRPr lang="pt-BR" dirty="0" smtClean="0">
              <a:latin typeface="+mj-lt"/>
            </a:endParaRPr>
          </a:p>
          <a:p>
            <a:pPr eaLnBrk="1" hangingPunct="1">
              <a:defRPr/>
            </a:pPr>
            <a:r>
              <a:rPr lang="pt-BR" dirty="0" smtClean="0">
                <a:latin typeface="+mj-lt"/>
              </a:rPr>
              <a:t>Suas causas incluem: simplificações sobre o fenômeno real; incerteza nos dados.</a:t>
            </a:r>
          </a:p>
          <a:p>
            <a:pPr eaLnBrk="1" hangingPunct="1">
              <a:defRPr/>
            </a:pPr>
            <a:r>
              <a:rPr lang="pt-BR" dirty="0" smtClean="0">
                <a:latin typeface="+mj-lt"/>
              </a:rPr>
              <a:t>Afetam soluções analíticas e numéricas.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C4A5D-C22C-4904-9990-D3F512E11DB8}" type="slidenum">
              <a:rPr lang="pt-BR"/>
              <a:pPr>
                <a:defRPr/>
              </a:pPr>
              <a:t>6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915816" y="3492297"/>
                <a:ext cx="31471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Φ</m:t>
                          </m:r>
                        </m:e>
                      </m:d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492297"/>
                <a:ext cx="314714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 smtClean="0"/>
              <a:t>Erros verdadeiros (E)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Erro numérico: Diferença entre a solução analítica exata (</a:t>
            </a:r>
            <a:r>
              <a:rPr lang="pt-BR" dirty="0" smtClean="0">
                <a:latin typeface="Symbol" pitchFamily="18" charset="2"/>
              </a:rPr>
              <a:t>F</a:t>
            </a:r>
            <a:r>
              <a:rPr lang="pt-BR" dirty="0" smtClean="0">
                <a:latin typeface="+mj-lt"/>
              </a:rPr>
              <a:t>) de uma variável de interesse e sua solução numérica (</a:t>
            </a:r>
            <a:r>
              <a:rPr lang="pt-BR" i="1" dirty="0" smtClean="0">
                <a:latin typeface="Symbol" pitchFamily="18" charset="2"/>
              </a:rPr>
              <a:t>f</a:t>
            </a:r>
            <a:r>
              <a:rPr lang="pt-BR" dirty="0" smtClean="0">
                <a:latin typeface="+mj-lt"/>
              </a:rPr>
              <a:t>).</a:t>
            </a:r>
          </a:p>
          <a:p>
            <a:pPr eaLnBrk="1" hangingPunct="1">
              <a:defRPr/>
            </a:pPr>
            <a:endParaRPr lang="pt-BR" dirty="0" smtClean="0">
              <a:latin typeface="+mj-lt"/>
            </a:endParaRPr>
          </a:p>
          <a:p>
            <a:pPr eaLnBrk="1" hangingPunct="1">
              <a:defRPr/>
            </a:pPr>
            <a:endParaRPr lang="pt-BR" dirty="0" smtClean="0">
              <a:latin typeface="+mj-lt"/>
            </a:endParaRPr>
          </a:p>
          <a:p>
            <a:pPr eaLnBrk="1" hangingPunct="1">
              <a:defRPr/>
            </a:pPr>
            <a:endParaRPr lang="pt-BR" dirty="0" smtClean="0">
              <a:latin typeface="+mj-lt"/>
            </a:endParaRPr>
          </a:p>
          <a:p>
            <a:pPr eaLnBrk="1" hangingPunct="1">
              <a:defRPr/>
            </a:pPr>
            <a:r>
              <a:rPr lang="pt-BR" dirty="0" smtClean="0">
                <a:latin typeface="+mj-lt"/>
              </a:rPr>
              <a:t>É composto por várias parcelas: erros de truncamento, de arredondamento, de iteração e de </a:t>
            </a:r>
            <a:r>
              <a:rPr lang="pt-BR" dirty="0" smtClean="0">
                <a:latin typeface="+mj-lt"/>
              </a:rPr>
              <a:t>outras naturezas</a:t>
            </a:r>
            <a:r>
              <a:rPr lang="pt-BR" dirty="0" smtClean="0">
                <a:latin typeface="+mj-lt"/>
              </a:rPr>
              <a:t>.</a:t>
            </a:r>
            <a:endParaRPr lang="pt-BR" dirty="0" smtClean="0">
              <a:latin typeface="+mj-lt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A9F2C-B466-42F8-9B75-6719CEFC75AA}" type="slidenum">
              <a:rPr lang="pt-BR"/>
              <a:pPr>
                <a:defRPr/>
              </a:pPr>
              <a:t>7</a:t>
            </a:fld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968378" y="3356992"/>
                <a:ext cx="30437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𝜙</m:t>
                          </m:r>
                        </m:e>
                      </m:d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Φ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3200" b="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𝜙</m:t>
                      </m:r>
                    </m:oMath>
                  </m:oMathPara>
                </a14:m>
                <a:endParaRPr lang="pt-BR" sz="32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378" y="3356992"/>
                <a:ext cx="3043782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 smtClean="0"/>
              <a:t>Erros verdadeiros (E)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processo utilizado para quantificar o erro numérico é conhecido como </a:t>
            </a:r>
            <a:r>
              <a:rPr lang="pt-BR" b="1" u="sng" smtClean="0">
                <a:solidFill>
                  <a:srgbClr val="FF0000"/>
                </a:solidFill>
              </a:rPr>
              <a:t>verificação</a:t>
            </a:r>
            <a:r>
              <a:rPr lang="pt-BR" smtClean="0"/>
              <a:t>. Esse processo visa estabelecer quão bem um modelo matemático (equação ou sistema de equações) é solucionado numericamente.</a:t>
            </a:r>
          </a:p>
          <a:p>
            <a:pPr eaLnBrk="1" hangingPunct="1">
              <a:defRPr/>
            </a:pPr>
            <a:r>
              <a:rPr lang="pt-BR" smtClean="0"/>
              <a:t>Já o processo para quantificar o erro de modelagem é conhecido como </a:t>
            </a:r>
            <a:r>
              <a:rPr lang="pt-BR" b="1" u="sng" smtClean="0">
                <a:solidFill>
                  <a:srgbClr val="FF0000"/>
                </a:solidFill>
              </a:rPr>
              <a:t>validação</a:t>
            </a:r>
            <a:r>
              <a:rPr lang="pt-BR" smtClean="0"/>
              <a:t>. Ele avalia quão bem um modelo matemático representa a realidade.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70964-523A-4E5A-9DBC-C9D60F85C38B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 smtClean="0"/>
              <a:t>Erros verdadeiros (E)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 magnitude admissível do erro numérico depende de vários fatores, entre os quais citam-se:</a:t>
            </a:r>
          </a:p>
          <a:p>
            <a:pPr lvl="1" eaLnBrk="1" hangingPunct="1">
              <a:defRPr/>
            </a:pPr>
            <a:r>
              <a:rPr lang="pt-BR" dirty="0" smtClean="0"/>
              <a:t>A finalidade da solução numérica.</a:t>
            </a:r>
          </a:p>
          <a:p>
            <a:pPr lvl="1" eaLnBrk="1" hangingPunct="1">
              <a:defRPr/>
            </a:pPr>
            <a:r>
              <a:rPr lang="pt-BR" dirty="0" smtClean="0"/>
              <a:t>Os recursos financeiros e/ou computacionais disponíveis.</a:t>
            </a:r>
          </a:p>
          <a:p>
            <a:pPr lvl="1" eaLnBrk="1" hangingPunct="1">
              <a:defRPr/>
            </a:pPr>
            <a:r>
              <a:rPr lang="pt-BR" dirty="0" smtClean="0"/>
              <a:t>O tempo disponível para as simulações.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9C46-1FCC-44B4-A272-B19F816221A0}" type="slidenum">
              <a:rPr lang="pt-BR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o">
  <a:themeElements>
    <a:clrScheme name="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2348</TotalTime>
  <Words>3187</Words>
  <Application>Microsoft Office PowerPoint</Application>
  <PresentationFormat>Apresentação na tela (4:3)</PresentationFormat>
  <Paragraphs>335</Paragraphs>
  <Slides>47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9" baseType="lpstr">
      <vt:lpstr>Globo</vt:lpstr>
      <vt:lpstr>Microsoft Org Chart</vt:lpstr>
      <vt:lpstr>DINÂMICA DOS FLUIDOS COMPUTACIONAL  Cap. 03: Verificação e Validação em CFD </vt:lpstr>
      <vt:lpstr>Problemas de engenharia</vt:lpstr>
      <vt:lpstr>Problemas de engenharia</vt:lpstr>
      <vt:lpstr>Erros verdadeiros (E)</vt:lpstr>
      <vt:lpstr>Erros verdadeiros (E)</vt:lpstr>
      <vt:lpstr>Erros verdadeiros (E)</vt:lpstr>
      <vt:lpstr>Erros verdadeiros (E)</vt:lpstr>
      <vt:lpstr>Erros verdadeiros (E)</vt:lpstr>
      <vt:lpstr>Erros verdadeiros (E)</vt:lpstr>
      <vt:lpstr>Erros estimados (U)</vt:lpstr>
      <vt:lpstr>Erros estimados (U)</vt:lpstr>
      <vt:lpstr>Erros estimados (U)</vt:lpstr>
      <vt:lpstr>Erros estimados (U)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discretização</vt:lpstr>
      <vt:lpstr>Erros de iteração</vt:lpstr>
      <vt:lpstr>Erros de iteração</vt:lpstr>
      <vt:lpstr>Erros de iteração</vt:lpstr>
      <vt:lpstr>Erros de iteração</vt:lpstr>
      <vt:lpstr>Erros de iteração</vt:lpstr>
      <vt:lpstr>Erros de iteração</vt:lpstr>
      <vt:lpstr>Erros de iteração</vt:lpstr>
      <vt:lpstr>Erros de iteração</vt:lpstr>
      <vt:lpstr>Erros de iteração</vt:lpstr>
      <vt:lpstr>Erros de arredondamento</vt:lpstr>
      <vt:lpstr>Erros de arredondamento</vt:lpstr>
      <vt:lpstr>Erros de outras naturezas</vt:lpstr>
      <vt:lpstr>Erros de outras naturezas</vt:lpstr>
      <vt:lpstr>Erros de outras naturezas</vt:lpstr>
    </vt:vector>
  </TitlesOfParts>
  <Company>Luciano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RADIAÇÃO TÉRMICA</dc:title>
  <dc:creator>Lucilia</dc:creator>
  <cp:lastModifiedBy>Luciano</cp:lastModifiedBy>
  <cp:revision>135</cp:revision>
  <dcterms:created xsi:type="dcterms:W3CDTF">2008-02-02T16:20:04Z</dcterms:created>
  <dcterms:modified xsi:type="dcterms:W3CDTF">2012-06-29T01:08:34Z</dcterms:modified>
</cp:coreProperties>
</file>