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70" r:id="rId15"/>
    <p:sldId id="271" r:id="rId16"/>
    <p:sldId id="269" r:id="rId17"/>
    <p:sldId id="272" r:id="rId18"/>
    <p:sldId id="273" r:id="rId19"/>
    <p:sldId id="275" r:id="rId20"/>
    <p:sldId id="276" r:id="rId21"/>
    <p:sldId id="277" r:id="rId22"/>
    <p:sldId id="278" r:id="rId23"/>
    <p:sldId id="279" r:id="rId24"/>
    <p:sldId id="280" r:id="rId2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68"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5FEF5-BC54-46BF-93AF-E37AE82EEF1E}" type="datetimeFigureOut">
              <a:rPr lang="pt-BR" smtClean="0"/>
              <a:pPr/>
              <a:t>02/10/2014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779FE-27E3-4EED-801D-60F771977346}"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2"/>
      </p:bgRef>
    </p:bg>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a liv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ítulo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a:xfrm>
            <a:off x="457200" y="6422064"/>
            <a:ext cx="2133600" cy="365125"/>
          </a:xfrm>
          <a:prstGeom prst="rect">
            <a:avLst/>
          </a:prstGeom>
        </p:spPr>
        <p:txBody>
          <a:bodyPr/>
          <a:lstStyle/>
          <a:p>
            <a:fld id="{824E2A74-8F34-4200-8DFA-E3C83774B291}" type="datetime1">
              <a:rPr lang="pt-BR" smtClean="0"/>
              <a:pPr/>
              <a:t>02/10/2014</a:t>
            </a:fld>
            <a:endParaRPr lang="pt-BR"/>
          </a:p>
        </p:txBody>
      </p:sp>
      <p:sp>
        <p:nvSpPr>
          <p:cNvPr id="19" name="Espaço Reservado para Rodapé 18"/>
          <p:cNvSpPr>
            <a:spLocks noGrp="1"/>
          </p:cNvSpPr>
          <p:nvPr>
            <p:ph type="ftr" sz="quarter" idx="11"/>
          </p:nvPr>
        </p:nvSpPr>
        <p:spPr>
          <a:xfrm>
            <a:off x="3124200" y="6422064"/>
            <a:ext cx="2895600" cy="365125"/>
          </a:xfrm>
          <a:prstGeom prst="rect">
            <a:avLst/>
          </a:prstGeom>
        </p:spPr>
        <p:txBody>
          <a:bodyPr/>
          <a:lstStyle/>
          <a:p>
            <a:endParaRPr lang="pt-BR"/>
          </a:p>
        </p:txBody>
      </p:sp>
      <p:sp>
        <p:nvSpPr>
          <p:cNvPr id="27" name="Espaço Reservado para Número de Slide 26"/>
          <p:cNvSpPr>
            <a:spLocks noGrp="1"/>
          </p:cNvSpPr>
          <p:nvPr>
            <p:ph type="sldNum" sz="quarter" idx="12"/>
          </p:nvPr>
        </p:nvSpPr>
        <p:spPr/>
        <p:txBody>
          <a:bodyPr/>
          <a:lstStyle/>
          <a:p>
            <a:fld id="{7B5ED9E9-CA59-4F78-BF8F-2B5C7B6DB40C}"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457200" y="6422064"/>
            <a:ext cx="2133600" cy="365125"/>
          </a:xfrm>
          <a:prstGeom prst="rect">
            <a:avLst/>
          </a:prstGeom>
        </p:spPr>
        <p:txBody>
          <a:bodyPr/>
          <a:lstStyle/>
          <a:p>
            <a:fld id="{EA5E5039-EF9D-4094-A844-F0713A145BF0}" type="datetime1">
              <a:rPr lang="pt-BR" smtClean="0"/>
              <a:pPr/>
              <a:t>02/10/2014</a:t>
            </a:fld>
            <a:endParaRPr lang="pt-BR"/>
          </a:p>
        </p:txBody>
      </p:sp>
      <p:sp>
        <p:nvSpPr>
          <p:cNvPr id="5" name="Espaço Reservado para Rodapé 4"/>
          <p:cNvSpPr>
            <a:spLocks noGrp="1"/>
          </p:cNvSpPr>
          <p:nvPr>
            <p:ph type="ftr" sz="quarter" idx="11"/>
          </p:nvPr>
        </p:nvSpPr>
        <p:spPr>
          <a:xfrm>
            <a:off x="3124200" y="6422064"/>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7B5ED9E9-CA59-4F78-BF8F-2B5C7B6DB40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457200" y="6422064"/>
            <a:ext cx="2133600" cy="365125"/>
          </a:xfrm>
          <a:prstGeom prst="rect">
            <a:avLst/>
          </a:prstGeom>
        </p:spPr>
        <p:txBody>
          <a:bodyPr/>
          <a:lstStyle/>
          <a:p>
            <a:fld id="{49CB4912-616E-4836-A7C6-C2B97D379353}" type="datetime1">
              <a:rPr lang="pt-BR" smtClean="0"/>
              <a:pPr/>
              <a:t>02/10/2014</a:t>
            </a:fld>
            <a:endParaRPr lang="pt-BR"/>
          </a:p>
        </p:txBody>
      </p:sp>
      <p:sp>
        <p:nvSpPr>
          <p:cNvPr id="5" name="Espaço Reservado para Rodapé 4"/>
          <p:cNvSpPr>
            <a:spLocks noGrp="1"/>
          </p:cNvSpPr>
          <p:nvPr>
            <p:ph type="ftr" sz="quarter" idx="11"/>
          </p:nvPr>
        </p:nvSpPr>
        <p:spPr>
          <a:xfrm>
            <a:off x="3124200" y="6422064"/>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7B5ED9E9-CA59-4F78-BF8F-2B5C7B6DB40C}"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a:defRPr/>
            </a:lvl1p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457200" y="6422064"/>
            <a:ext cx="2133600" cy="365125"/>
          </a:xfrm>
          <a:prstGeom prst="rect">
            <a:avLst/>
          </a:prstGeom>
        </p:spPr>
        <p:txBody>
          <a:bodyPr/>
          <a:lstStyle/>
          <a:p>
            <a:fld id="{436F26AE-8B72-4263-88A4-B394C8476F32}" type="datetime1">
              <a:rPr lang="pt-BR" smtClean="0"/>
              <a:pPr/>
              <a:t>02/10/2014</a:t>
            </a:fld>
            <a:endParaRPr lang="pt-BR"/>
          </a:p>
        </p:txBody>
      </p:sp>
      <p:sp>
        <p:nvSpPr>
          <p:cNvPr id="5" name="Espaço Reservado para Rodapé 4"/>
          <p:cNvSpPr>
            <a:spLocks noGrp="1"/>
          </p:cNvSpPr>
          <p:nvPr>
            <p:ph type="ftr" sz="quarter" idx="11"/>
          </p:nvPr>
        </p:nvSpPr>
        <p:spPr>
          <a:xfrm>
            <a:off x="3124200" y="6422064"/>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7B5ED9E9-CA59-4F78-BF8F-2B5C7B6DB40C}"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2">
        <a:schemeClr val="bg2"/>
      </p:bgRef>
    </p:bg>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a liv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ítulo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a:xfrm>
            <a:off x="457200" y="6422064"/>
            <a:ext cx="2133600" cy="365125"/>
          </a:xfrm>
          <a:prstGeom prst="rect">
            <a:avLst/>
          </a:prstGeom>
        </p:spPr>
        <p:txBody>
          <a:bodyPr/>
          <a:lstStyle/>
          <a:p>
            <a:fld id="{36583A5E-D303-4C66-B47A-D3E84C7B888F}" type="datetime1">
              <a:rPr lang="pt-BR" smtClean="0"/>
              <a:pPr/>
              <a:t>02/10/2014</a:t>
            </a:fld>
            <a:endParaRPr lang="pt-BR"/>
          </a:p>
        </p:txBody>
      </p:sp>
      <p:sp>
        <p:nvSpPr>
          <p:cNvPr id="5" name="Espaço Reservado para Rodapé 4"/>
          <p:cNvSpPr>
            <a:spLocks noGrp="1"/>
          </p:cNvSpPr>
          <p:nvPr>
            <p:ph type="ftr" sz="quarter" idx="11"/>
          </p:nvPr>
        </p:nvSpPr>
        <p:spPr>
          <a:xfrm>
            <a:off x="3124200" y="6422064"/>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p:txBody>
          <a:bodyPr/>
          <a:lstStyle/>
          <a:p>
            <a:fld id="{7B5ED9E9-CA59-4F78-BF8F-2B5C7B6DB40C}"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457200" y="6422064"/>
            <a:ext cx="2133600" cy="365125"/>
          </a:xfrm>
          <a:prstGeom prst="rect">
            <a:avLst/>
          </a:prstGeom>
        </p:spPr>
        <p:txBody>
          <a:bodyPr/>
          <a:lstStyle/>
          <a:p>
            <a:fld id="{1FBE5A83-0935-4BBB-BE2F-F8BC75518725}" type="datetime1">
              <a:rPr lang="pt-BR" smtClean="0"/>
              <a:pPr/>
              <a:t>02/10/2014</a:t>
            </a:fld>
            <a:endParaRPr lang="pt-BR"/>
          </a:p>
        </p:txBody>
      </p:sp>
      <p:sp>
        <p:nvSpPr>
          <p:cNvPr id="6" name="Espaço Reservado para Rodapé 5"/>
          <p:cNvSpPr>
            <a:spLocks noGrp="1"/>
          </p:cNvSpPr>
          <p:nvPr>
            <p:ph type="ftr" sz="quarter" idx="11"/>
          </p:nvPr>
        </p:nvSpPr>
        <p:spPr>
          <a:xfrm>
            <a:off x="3124200" y="6422064"/>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p:txBody>
          <a:bodyPr/>
          <a:lstStyle/>
          <a:p>
            <a:fld id="{7B5ED9E9-CA59-4F78-BF8F-2B5C7B6DB40C}"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a:xfrm>
            <a:off x="457200" y="6422064"/>
            <a:ext cx="2133600" cy="365125"/>
          </a:xfrm>
          <a:prstGeom prst="rect">
            <a:avLst/>
          </a:prstGeom>
        </p:spPr>
        <p:txBody>
          <a:bodyPr/>
          <a:lstStyle/>
          <a:p>
            <a:fld id="{B03E3E97-2DE9-45F4-B5E2-556AEB3AFA08}" type="datetime1">
              <a:rPr lang="pt-BR" smtClean="0"/>
              <a:pPr/>
              <a:t>02/10/2014</a:t>
            </a:fld>
            <a:endParaRPr lang="pt-BR"/>
          </a:p>
        </p:txBody>
      </p:sp>
      <p:sp>
        <p:nvSpPr>
          <p:cNvPr id="8" name="Espaço Reservado para Rodapé 7"/>
          <p:cNvSpPr>
            <a:spLocks noGrp="1"/>
          </p:cNvSpPr>
          <p:nvPr>
            <p:ph type="ftr" sz="quarter" idx="11"/>
          </p:nvPr>
        </p:nvSpPr>
        <p:spPr>
          <a:xfrm>
            <a:off x="3124200" y="6422064"/>
            <a:ext cx="2895600" cy="365125"/>
          </a:xfrm>
          <a:prstGeom prst="rect">
            <a:avLst/>
          </a:prstGeom>
        </p:spPr>
        <p:txBody>
          <a:bodyPr/>
          <a:lstStyle/>
          <a:p>
            <a:endParaRPr lang="pt-BR"/>
          </a:p>
        </p:txBody>
      </p:sp>
      <p:sp>
        <p:nvSpPr>
          <p:cNvPr id="9" name="Espaço Reservado para Número de Slide 8"/>
          <p:cNvSpPr>
            <a:spLocks noGrp="1"/>
          </p:cNvSpPr>
          <p:nvPr>
            <p:ph type="sldNum" sz="quarter" idx="12"/>
          </p:nvPr>
        </p:nvSpPr>
        <p:spPr/>
        <p:txBody>
          <a:bodyPr/>
          <a:lstStyle/>
          <a:p>
            <a:fld id="{7B5ED9E9-CA59-4F78-BF8F-2B5C7B6DB40C}"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320"/>
            <a:ext cx="7470648" cy="1143000"/>
          </a:xfrm>
        </p:spPr>
        <p:txBody>
          <a:bodyPr anchor="ctr"/>
          <a:lstStyle>
            <a:lvl1pPr algn="l">
              <a:defRPr sz="4600"/>
            </a:lvl1pPr>
          </a:lstStyle>
          <a:p>
            <a:r>
              <a:rPr kumimoji="0" lang="pt-BR" smtClean="0"/>
              <a:t>Clique para editar o estilo do título mestre</a:t>
            </a:r>
            <a:endParaRPr kumimoji="0" lang="en-US"/>
          </a:p>
        </p:txBody>
      </p:sp>
      <p:sp>
        <p:nvSpPr>
          <p:cNvPr id="7" name="Espaço Reservado para Data 6"/>
          <p:cNvSpPr>
            <a:spLocks noGrp="1"/>
          </p:cNvSpPr>
          <p:nvPr>
            <p:ph type="dt" sz="half" idx="10"/>
          </p:nvPr>
        </p:nvSpPr>
        <p:spPr>
          <a:xfrm>
            <a:off x="457200" y="6422064"/>
            <a:ext cx="2133600" cy="365125"/>
          </a:xfrm>
          <a:prstGeom prst="rect">
            <a:avLst/>
          </a:prstGeom>
        </p:spPr>
        <p:txBody>
          <a:bodyPr/>
          <a:lstStyle/>
          <a:p>
            <a:fld id="{40866FF1-62B1-41A9-8053-67CCB2BD9107}" type="datetime1">
              <a:rPr lang="pt-BR" smtClean="0"/>
              <a:pPr/>
              <a:t>02/10/2014</a:t>
            </a:fld>
            <a:endParaRPr lang="pt-BR"/>
          </a:p>
        </p:txBody>
      </p:sp>
      <p:sp>
        <p:nvSpPr>
          <p:cNvPr id="8" name="Espaço Reservado para Número de Slide 7"/>
          <p:cNvSpPr>
            <a:spLocks noGrp="1"/>
          </p:cNvSpPr>
          <p:nvPr>
            <p:ph type="sldNum" sz="quarter" idx="11"/>
          </p:nvPr>
        </p:nvSpPr>
        <p:spPr/>
        <p:txBody>
          <a:bodyPr/>
          <a:lstStyle/>
          <a:p>
            <a:fld id="{7B5ED9E9-CA59-4F78-BF8F-2B5C7B6DB40C}" type="slidenum">
              <a:rPr lang="pt-BR" smtClean="0"/>
              <a:pPr/>
              <a:t>‹nº›</a:t>
            </a:fld>
            <a:endParaRPr lang="pt-BR"/>
          </a:p>
        </p:txBody>
      </p:sp>
      <p:sp>
        <p:nvSpPr>
          <p:cNvPr id="9" name="Espaço Reservado para Rodapé 8"/>
          <p:cNvSpPr>
            <a:spLocks noGrp="1"/>
          </p:cNvSpPr>
          <p:nvPr>
            <p:ph type="ftr" sz="quarter" idx="12"/>
          </p:nvPr>
        </p:nvSpPr>
        <p:spPr>
          <a:xfrm>
            <a:off x="3124200" y="6422064"/>
            <a:ext cx="2895600" cy="365125"/>
          </a:xfrm>
          <a:prstGeom prst="rect">
            <a:avLst/>
          </a:prstGeom>
        </p:spPr>
        <p:txBody>
          <a:bodyPr/>
          <a:lstStyle/>
          <a:p>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422064"/>
            <a:ext cx="2133600" cy="365125"/>
          </a:xfrm>
          <a:prstGeom prst="rect">
            <a:avLst/>
          </a:prstGeom>
        </p:spPr>
        <p:txBody>
          <a:bodyPr/>
          <a:lstStyle/>
          <a:p>
            <a:fld id="{B78067B6-4816-45DB-BF5D-BDEFEF92157C}" type="datetime1">
              <a:rPr lang="pt-BR" smtClean="0"/>
              <a:pPr/>
              <a:t>02/10/2014</a:t>
            </a:fld>
            <a:endParaRPr lang="pt-BR"/>
          </a:p>
        </p:txBody>
      </p:sp>
      <p:sp>
        <p:nvSpPr>
          <p:cNvPr id="3" name="Espaço Reservado para Rodapé 2"/>
          <p:cNvSpPr>
            <a:spLocks noGrp="1"/>
          </p:cNvSpPr>
          <p:nvPr>
            <p:ph type="ftr" sz="quarter" idx="11"/>
          </p:nvPr>
        </p:nvSpPr>
        <p:spPr>
          <a:xfrm>
            <a:off x="3124200" y="6422064"/>
            <a:ext cx="28956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457200" y="6422064"/>
            <a:ext cx="2133600" cy="365125"/>
          </a:xfrm>
          <a:prstGeom prst="rect">
            <a:avLst/>
          </a:prstGeom>
        </p:spPr>
        <p:txBody>
          <a:bodyPr/>
          <a:lstStyle/>
          <a:p>
            <a:fld id="{66C803D2-7CCD-4467-B3AC-56B167984404}" type="datetime1">
              <a:rPr lang="pt-BR" smtClean="0"/>
              <a:pPr/>
              <a:t>02/10/2014</a:t>
            </a:fld>
            <a:endParaRPr lang="pt-BR"/>
          </a:p>
        </p:txBody>
      </p:sp>
      <p:sp>
        <p:nvSpPr>
          <p:cNvPr id="6" name="Espaço Reservado para Rodapé 5"/>
          <p:cNvSpPr>
            <a:spLocks noGrp="1"/>
          </p:cNvSpPr>
          <p:nvPr>
            <p:ph type="ftr" sz="quarter" idx="11"/>
          </p:nvPr>
        </p:nvSpPr>
        <p:spPr>
          <a:xfrm>
            <a:off x="3124200" y="6422064"/>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8156448" y="6422064"/>
            <a:ext cx="762000" cy="365125"/>
          </a:xfrm>
        </p:spPr>
        <p:txBody>
          <a:bodyPr/>
          <a:lstStyle/>
          <a:p>
            <a:fld id="{7B5ED9E9-CA59-4F78-BF8F-2B5C7B6DB40C}"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a:xfrm>
            <a:off x="457200" y="6422064"/>
            <a:ext cx="2133600" cy="365125"/>
          </a:xfrm>
          <a:prstGeom prst="rect">
            <a:avLst/>
          </a:prstGeom>
        </p:spPr>
        <p:txBody>
          <a:bodyPr/>
          <a:lstStyle/>
          <a:p>
            <a:fld id="{F591968D-D35B-4485-8C7E-E3620B3F573F}" type="datetime1">
              <a:rPr lang="pt-BR" smtClean="0"/>
              <a:pPr/>
              <a:t>02/10/2014</a:t>
            </a:fld>
            <a:endParaRPr lang="pt-BR"/>
          </a:p>
        </p:txBody>
      </p:sp>
      <p:sp>
        <p:nvSpPr>
          <p:cNvPr id="6" name="Espaço Reservado para Rodapé 5"/>
          <p:cNvSpPr>
            <a:spLocks noGrp="1"/>
          </p:cNvSpPr>
          <p:nvPr>
            <p:ph type="ftr" sz="quarter" idx="11"/>
          </p:nvPr>
        </p:nvSpPr>
        <p:spPr>
          <a:xfrm>
            <a:off x="3124200" y="6422064"/>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p:txBody>
          <a:bodyPr/>
          <a:lstStyle/>
          <a:p>
            <a:fld id="{7B5ED9E9-CA59-4F78-BF8F-2B5C7B6DB40C}"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a liv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a liv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ço Reservado para Título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t-BR" dirty="0" smtClean="0"/>
              <a:t>Clique para editar o estilo do título mestre</a:t>
            </a:r>
            <a:endParaRPr kumimoji="0" lang="en-US" dirty="0"/>
          </a:p>
        </p:txBody>
      </p:sp>
      <p:sp>
        <p:nvSpPr>
          <p:cNvPr id="30" name="Espaço Reservado para Texto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8" name="Espaço Reservado para Número de Slid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B5ED9E9-CA59-4F78-BF8F-2B5C7B6DB40C}"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6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effectLst>
            <a:outerShdw blurRad="38100" dist="38100" dir="2700000" algn="tl">
              <a:srgbClr val="000000">
                <a:alpha val="43137"/>
              </a:srgbClr>
            </a:outerShdw>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effectLst>
            <a:outerShdw blurRad="38100" dist="38100" dir="2700000" algn="tl">
              <a:srgbClr val="000000">
                <a:alpha val="43137"/>
              </a:srgbClr>
            </a:outerShdw>
          </a:effectLst>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effectLst>
            <a:outerShdw blurRad="38100" dist="38100" dir="2700000" algn="tl">
              <a:srgbClr val="000000">
                <a:alpha val="43137"/>
              </a:srgbClr>
            </a:outerShdw>
          </a:effectLst>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effectLst>
            <a:outerShdw blurRad="38100" dist="38100" dir="2700000" algn="tl">
              <a:srgbClr val="000000">
                <a:alpha val="43137"/>
              </a:srgbClr>
            </a:outerShdw>
          </a:effectLst>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Videos/Motor%20El&#233;trico%20Trif&#225;sico.mp4"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Videos/PRINCIPIO%20DO%20MOTOR%20ELETRICO.mp4"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Motores Elétricos</a:t>
            </a:r>
            <a:endParaRPr lang="pt-BR" dirty="0"/>
          </a:p>
        </p:txBody>
      </p:sp>
      <p:sp>
        <p:nvSpPr>
          <p:cNvPr id="3" name="Subtítulo 2"/>
          <p:cNvSpPr>
            <a:spLocks noGrp="1"/>
          </p:cNvSpPr>
          <p:nvPr>
            <p:ph type="subTitle" idx="1"/>
          </p:nvPr>
        </p:nvSpPr>
        <p:spPr>
          <a:xfrm>
            <a:off x="4788024" y="5301208"/>
            <a:ext cx="2984376" cy="337592"/>
          </a:xfrm>
        </p:spPr>
        <p:txBody>
          <a:bodyPr>
            <a:normAutofit/>
          </a:bodyPr>
          <a:lstStyle/>
          <a:p>
            <a:r>
              <a:rPr lang="pt-BR" dirty="0" smtClean="0"/>
              <a:t>Hélio Padilha</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a:t>
            </a:fld>
            <a:endParaRPr lang="pt-B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7467600" cy="1143000"/>
          </a:xfrm>
        </p:spPr>
        <p:txBody>
          <a:bodyPr/>
          <a:lstStyle/>
          <a:p>
            <a:r>
              <a:rPr lang="pt-BR" dirty="0" smtClean="0"/>
              <a:t>Motores CC</a:t>
            </a:r>
            <a:endParaRPr lang="pt-BR" dirty="0"/>
          </a:p>
        </p:txBody>
      </p:sp>
      <p:sp>
        <p:nvSpPr>
          <p:cNvPr id="3" name="Espaço Reservado para Conteúdo 2"/>
          <p:cNvSpPr>
            <a:spLocks noGrp="1"/>
          </p:cNvSpPr>
          <p:nvPr>
            <p:ph idx="1"/>
          </p:nvPr>
        </p:nvSpPr>
        <p:spPr>
          <a:xfrm>
            <a:off x="395536" y="980728"/>
            <a:ext cx="7467600" cy="360040"/>
          </a:xfrm>
        </p:spPr>
        <p:txBody>
          <a:bodyPr>
            <a:normAutofit fontScale="70000" lnSpcReduction="20000"/>
          </a:bodyPr>
          <a:lstStyle/>
          <a:p>
            <a:r>
              <a:rPr lang="pt-BR" dirty="0" smtClean="0"/>
              <a:t>Tipo de excitação</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10</a:t>
            </a:fld>
            <a:endParaRPr lang="pt-BR"/>
          </a:p>
        </p:txBody>
      </p:sp>
      <p:pic>
        <p:nvPicPr>
          <p:cNvPr id="23554" name="Picture 2"/>
          <p:cNvPicPr>
            <a:picLocks noChangeAspect="1" noChangeArrowheads="1"/>
          </p:cNvPicPr>
          <p:nvPr/>
        </p:nvPicPr>
        <p:blipFill>
          <a:blip r:embed="rId2" cstate="print"/>
          <a:srcRect/>
          <a:stretch>
            <a:fillRect/>
          </a:stretch>
        </p:blipFill>
        <p:spPr bwMode="auto">
          <a:xfrm>
            <a:off x="1691680" y="1353274"/>
            <a:ext cx="5688632" cy="54416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Motores CA</a:t>
            </a:r>
            <a:endParaRPr lang="pt-BR" dirty="0"/>
          </a:p>
        </p:txBody>
      </p:sp>
      <p:sp>
        <p:nvSpPr>
          <p:cNvPr id="3" name="Espaço Reservado para Conteúdo 2"/>
          <p:cNvSpPr>
            <a:spLocks noGrp="1"/>
          </p:cNvSpPr>
          <p:nvPr>
            <p:ph idx="1"/>
          </p:nvPr>
        </p:nvSpPr>
        <p:spPr>
          <a:xfrm>
            <a:off x="457200" y="1600201"/>
            <a:ext cx="8003232" cy="2404863"/>
          </a:xfrm>
        </p:spPr>
        <p:txBody>
          <a:bodyPr>
            <a:normAutofit fontScale="85000" lnSpcReduction="10000"/>
          </a:bodyPr>
          <a:lstStyle/>
          <a:p>
            <a:r>
              <a:rPr lang="pt-BR" dirty="0" smtClean="0"/>
              <a:t>Neste tipo de motor, o fluxo magnético do estator é gerado nas bobinas de campo pela corrente alternada da fonte de alimentação monofásica ou trifásica, portanto trata-se de um campo magnético cuja a intensidade varia continuamente e cuja polaridade é invertida periodicamente.</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11</a:t>
            </a:fld>
            <a:endParaRPr lang="pt-BR"/>
          </a:p>
        </p:txBody>
      </p:sp>
      <p:pic>
        <p:nvPicPr>
          <p:cNvPr id="5" name="Imagem 4" descr="motor ca1.jpg"/>
          <p:cNvPicPr>
            <a:picLocks noChangeAspect="1"/>
          </p:cNvPicPr>
          <p:nvPr/>
        </p:nvPicPr>
        <p:blipFill>
          <a:blip r:embed="rId2" cstate="print"/>
          <a:stretch>
            <a:fillRect/>
          </a:stretch>
        </p:blipFill>
        <p:spPr>
          <a:xfrm>
            <a:off x="1187624" y="4221088"/>
            <a:ext cx="3403283" cy="2160240"/>
          </a:xfrm>
          <a:prstGeom prst="rect">
            <a:avLst/>
          </a:prstGeom>
        </p:spPr>
      </p:pic>
      <p:pic>
        <p:nvPicPr>
          <p:cNvPr id="6" name="Imagem 5" descr="motor ca2.jpg"/>
          <p:cNvPicPr>
            <a:picLocks noChangeAspect="1"/>
          </p:cNvPicPr>
          <p:nvPr/>
        </p:nvPicPr>
        <p:blipFill>
          <a:blip r:embed="rId3" cstate="print"/>
          <a:stretch>
            <a:fillRect/>
          </a:stretch>
        </p:blipFill>
        <p:spPr>
          <a:xfrm>
            <a:off x="5364088" y="4221088"/>
            <a:ext cx="2808312" cy="209543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Motores CA</a:t>
            </a:r>
            <a:endParaRPr lang="pt-BR" dirty="0"/>
          </a:p>
        </p:txBody>
      </p:sp>
      <p:sp>
        <p:nvSpPr>
          <p:cNvPr id="3" name="Espaço Reservado para Conteúdo 2"/>
          <p:cNvSpPr>
            <a:spLocks noGrp="1"/>
          </p:cNvSpPr>
          <p:nvPr>
            <p:ph idx="1"/>
          </p:nvPr>
        </p:nvSpPr>
        <p:spPr>
          <a:xfrm>
            <a:off x="251520" y="1268761"/>
            <a:ext cx="8496944" cy="3456384"/>
          </a:xfrm>
        </p:spPr>
        <p:txBody>
          <a:bodyPr>
            <a:normAutofit fontScale="77500" lnSpcReduction="20000"/>
          </a:bodyPr>
          <a:lstStyle/>
          <a:p>
            <a:r>
              <a:rPr lang="pt-BR" dirty="0" smtClean="0"/>
              <a:t>Motores síncronos</a:t>
            </a:r>
          </a:p>
          <a:p>
            <a:pPr lvl="1"/>
            <a:r>
              <a:rPr lang="pt-BR" dirty="0" smtClean="0"/>
              <a:t>No motor síncrono, o rotor é constituído por um imã permanente ou bobinas alimentadas em corrente contínua mediante anéis coletores. Neste caso, o rotor gira com uma velocidade diretamente proporcional a frequência da corrente no estator e inversamente proporcional ao número de pólos magnéticos do motor. São motores de velocidade constante e constitui-se a sua principal aplicação.</a:t>
            </a:r>
          </a:p>
          <a:p>
            <a:pPr lvl="1"/>
            <a:r>
              <a:rPr lang="pt-BR" dirty="0" smtClean="0"/>
              <a:t>São utilizados somente para grandes potências devido ao seu alto custo de fabricação.</a:t>
            </a:r>
          </a:p>
          <a:p>
            <a:pPr lvl="1"/>
            <a:r>
              <a:rPr lang="pt-BR" dirty="0" smtClean="0"/>
              <a:t>A seguinte equação define a velocidade síncrona </a:t>
            </a:r>
            <a:r>
              <a:rPr lang="pt-BR" i="1" dirty="0" err="1" smtClean="0"/>
              <a:t>ns</a:t>
            </a:r>
            <a:r>
              <a:rPr lang="pt-BR" dirty="0" smtClean="0"/>
              <a:t> deste tipo de motor:</a:t>
            </a:r>
          </a:p>
          <a:p>
            <a:pPr lvl="1"/>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12</a:t>
            </a:fld>
            <a:endParaRPr lang="pt-BR"/>
          </a:p>
        </p:txBody>
      </p:sp>
      <p:graphicFrame>
        <p:nvGraphicFramePr>
          <p:cNvPr id="5" name="Objeto 4"/>
          <p:cNvGraphicFramePr>
            <a:graphicFrameLocks noChangeAspect="1"/>
          </p:cNvGraphicFramePr>
          <p:nvPr/>
        </p:nvGraphicFramePr>
        <p:xfrm>
          <a:off x="1907704" y="4797152"/>
          <a:ext cx="1942740" cy="1124744"/>
        </p:xfrm>
        <a:graphic>
          <a:graphicData uri="http://schemas.openxmlformats.org/presentationml/2006/ole">
            <p:oleObj spid="_x0000_s24578" name="Equação" r:id="rId3" imgW="723600" imgH="419040" progId="Equation.3">
              <p:embed/>
            </p:oleObj>
          </a:graphicData>
        </a:graphic>
      </p:graphicFrame>
      <p:pic>
        <p:nvPicPr>
          <p:cNvPr id="6" name="Imagem 5" descr="3phase-rmf-180f-airopt.gif"/>
          <p:cNvPicPr>
            <a:picLocks noChangeAspect="1"/>
          </p:cNvPicPr>
          <p:nvPr/>
        </p:nvPicPr>
        <p:blipFill>
          <a:blip r:embed="rId4" cstate="print"/>
          <a:stretch>
            <a:fillRect/>
          </a:stretch>
        </p:blipFill>
        <p:spPr>
          <a:xfrm>
            <a:off x="5148064" y="4437112"/>
            <a:ext cx="1944216" cy="194421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Motores CA</a:t>
            </a:r>
            <a:endParaRPr lang="pt-BR" dirty="0"/>
          </a:p>
        </p:txBody>
      </p:sp>
      <p:sp>
        <p:nvSpPr>
          <p:cNvPr id="3" name="Espaço Reservado para Conteúdo 2"/>
          <p:cNvSpPr>
            <a:spLocks noGrp="1"/>
          </p:cNvSpPr>
          <p:nvPr>
            <p:ph idx="1"/>
          </p:nvPr>
        </p:nvSpPr>
        <p:spPr>
          <a:xfrm>
            <a:off x="179512" y="1196752"/>
            <a:ext cx="8640960" cy="3528392"/>
          </a:xfrm>
        </p:spPr>
        <p:txBody>
          <a:bodyPr>
            <a:normAutofit fontScale="70000" lnSpcReduction="20000"/>
          </a:bodyPr>
          <a:lstStyle/>
          <a:p>
            <a:r>
              <a:rPr lang="pt-BR" dirty="0" smtClean="0"/>
              <a:t>Motor assíncrono</a:t>
            </a:r>
          </a:p>
          <a:p>
            <a:pPr lvl="1"/>
            <a:r>
              <a:rPr lang="pt-BR" dirty="0" smtClean="0"/>
              <a:t>No motor assíncrono ou de indução, o rotor possui vários condutores conectados em curto-circuito no formato de uma "</a:t>
            </a:r>
            <a:r>
              <a:rPr lang="pt-BR" i="1" dirty="0" smtClean="0"/>
              <a:t>gaiola de esquilo</a:t>
            </a:r>
            <a:r>
              <a:rPr lang="pt-BR" dirty="0" smtClean="0"/>
              <a:t>“.</a:t>
            </a:r>
          </a:p>
          <a:p>
            <a:pPr lvl="1"/>
            <a:r>
              <a:rPr lang="pt-BR" sz="2800" dirty="0" smtClean="0"/>
              <a:t>O campo magnético variável no estator, induz correntes </a:t>
            </a:r>
            <a:r>
              <a:rPr lang="pt-BR" sz="2800" dirty="0" err="1" smtClean="0"/>
              <a:t>senoidais</a:t>
            </a:r>
            <a:r>
              <a:rPr lang="pt-BR" sz="2800" dirty="0" smtClean="0"/>
              <a:t> nos condutores da gaiola do </a:t>
            </a:r>
            <a:r>
              <a:rPr lang="pt-BR" sz="2800" dirty="0" smtClean="0"/>
              <a:t>rotor. </a:t>
            </a:r>
            <a:endParaRPr lang="pt-BR" sz="2800" dirty="0" smtClean="0"/>
          </a:p>
          <a:p>
            <a:pPr lvl="1"/>
            <a:r>
              <a:rPr lang="pt-BR" sz="2800" dirty="0" smtClean="0"/>
              <a:t>Estas correntes induzidas, por sua vez, criam um campo magnético no rotor que se opõe ao campo indutor do estator ( Lei de </a:t>
            </a:r>
            <a:r>
              <a:rPr lang="pt-BR" sz="2800" dirty="0" err="1" smtClean="0"/>
              <a:t>Lenz</a:t>
            </a:r>
            <a:r>
              <a:rPr lang="pt-BR" sz="2800" dirty="0" smtClean="0"/>
              <a:t> ). Como os pólos se mesmo nome se repelem, então há uma força no sentido de giro no rotor. </a:t>
            </a:r>
          </a:p>
          <a:p>
            <a:pPr lvl="1"/>
            <a:r>
              <a:rPr lang="pt-BR" sz="2800" dirty="0" smtClean="0"/>
              <a:t>O rotor gira com uma velocidade </a:t>
            </a:r>
            <a:r>
              <a:rPr lang="pt-BR" sz="2800" i="1" dirty="0" smtClean="0"/>
              <a:t>n</a:t>
            </a:r>
            <a:r>
              <a:rPr lang="pt-BR" sz="2800" dirty="0" smtClean="0"/>
              <a:t> um pouco inferior à velocidade síncrona, isto é, a velocidade da corrente do campo. Como é um pouco inferior, diz que este motor é assíncrono, isto é, sem sincronia.</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13</a:t>
            </a:fld>
            <a:endParaRPr lang="pt-BR"/>
          </a:p>
        </p:txBody>
      </p:sp>
      <p:pic>
        <p:nvPicPr>
          <p:cNvPr id="5" name="Imagem 4" descr="gaiola.jpg"/>
          <p:cNvPicPr>
            <a:picLocks noChangeAspect="1"/>
          </p:cNvPicPr>
          <p:nvPr/>
        </p:nvPicPr>
        <p:blipFill>
          <a:blip r:embed="rId2" cstate="print"/>
          <a:stretch>
            <a:fillRect/>
          </a:stretch>
        </p:blipFill>
        <p:spPr>
          <a:xfrm>
            <a:off x="2627784" y="4581128"/>
            <a:ext cx="2160240" cy="2160240"/>
          </a:xfrm>
          <a:prstGeom prst="rect">
            <a:avLst/>
          </a:prstGeom>
        </p:spPr>
      </p:pic>
      <p:pic>
        <p:nvPicPr>
          <p:cNvPr id="6" name="Imagem 5" descr="Induction-motor-3a.gif"/>
          <p:cNvPicPr>
            <a:picLocks noChangeAspect="1"/>
          </p:cNvPicPr>
          <p:nvPr/>
        </p:nvPicPr>
        <p:blipFill>
          <a:blip r:embed="rId3" cstate="print"/>
          <a:stretch>
            <a:fillRect/>
          </a:stretch>
        </p:blipFill>
        <p:spPr>
          <a:xfrm>
            <a:off x="5436096" y="4581128"/>
            <a:ext cx="2880320" cy="21602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Motores CA</a:t>
            </a:r>
            <a:endParaRPr lang="pt-BR" dirty="0"/>
          </a:p>
        </p:txBody>
      </p:sp>
      <p:sp>
        <p:nvSpPr>
          <p:cNvPr id="3" name="Espaço Reservado para Conteúdo 2"/>
          <p:cNvSpPr>
            <a:spLocks noGrp="1"/>
          </p:cNvSpPr>
          <p:nvPr>
            <p:ph idx="1"/>
          </p:nvPr>
        </p:nvSpPr>
        <p:spPr>
          <a:xfrm>
            <a:off x="179512" y="1196752"/>
            <a:ext cx="8712968" cy="2692895"/>
          </a:xfrm>
        </p:spPr>
        <p:txBody>
          <a:bodyPr>
            <a:normAutofit fontScale="62500" lnSpcReduction="20000"/>
          </a:bodyPr>
          <a:lstStyle/>
          <a:p>
            <a:r>
              <a:rPr lang="pt-BR" dirty="0" smtClean="0"/>
              <a:t>Motor de indução monofásico</a:t>
            </a:r>
          </a:p>
          <a:p>
            <a:r>
              <a:rPr lang="pt-BR" dirty="0" smtClean="0"/>
              <a:t>É um motor elétrico de pequena ou média potência, geralmente menores que 5 CV. Para a produção do conjugado de partida o motor de indução monofásico necessita de um segundo enrolamento de partida auxiliar (</a:t>
            </a:r>
            <a:r>
              <a:rPr lang="pt-BR" dirty="0" err="1" smtClean="0"/>
              <a:t>Ea</a:t>
            </a:r>
            <a:r>
              <a:rPr lang="pt-BR" dirty="0" smtClean="0"/>
              <a:t>) defasado de 90° construtivamente do enrolamento de trabalho (</a:t>
            </a:r>
            <a:r>
              <a:rPr lang="pt-BR" dirty="0" err="1" smtClean="0"/>
              <a:t>Et</a:t>
            </a:r>
            <a:r>
              <a:rPr lang="pt-BR" dirty="0" smtClean="0"/>
              <a:t>).</a:t>
            </a:r>
          </a:p>
          <a:p>
            <a:r>
              <a:rPr lang="pt-BR" dirty="0" smtClean="0"/>
              <a:t>O resultado da ação das correntes nos enrolamentos de trabalho e auxiliar é um campo magnético girante no estator, que faz o motor partir. Após a partida enrolamento auxiliar é desligado através de uma chave centrífuga que opera a cerca de 75% da velocidade síncrona. O conjugado de partida, neste caso, é moderado.</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14</a:t>
            </a:fld>
            <a:endParaRPr lang="pt-BR"/>
          </a:p>
        </p:txBody>
      </p:sp>
      <p:pic>
        <p:nvPicPr>
          <p:cNvPr id="5" name="Imagem 4" descr="partida monofásico.jpg"/>
          <p:cNvPicPr>
            <a:picLocks noChangeAspect="1"/>
          </p:cNvPicPr>
          <p:nvPr/>
        </p:nvPicPr>
        <p:blipFill>
          <a:blip r:embed="rId2" cstate="print"/>
          <a:stretch>
            <a:fillRect/>
          </a:stretch>
        </p:blipFill>
        <p:spPr>
          <a:xfrm>
            <a:off x="683568" y="4581128"/>
            <a:ext cx="3120347" cy="1872208"/>
          </a:xfrm>
          <a:prstGeom prst="rect">
            <a:avLst/>
          </a:prstGeom>
        </p:spPr>
      </p:pic>
      <p:pic>
        <p:nvPicPr>
          <p:cNvPr id="6" name="Imagem 5" descr="vista explodida motor monofasico ip21-gde.jpg"/>
          <p:cNvPicPr>
            <a:picLocks noChangeAspect="1"/>
          </p:cNvPicPr>
          <p:nvPr/>
        </p:nvPicPr>
        <p:blipFill>
          <a:blip r:embed="rId3" cstate="print"/>
          <a:srcRect t="5467"/>
          <a:stretch>
            <a:fillRect/>
          </a:stretch>
        </p:blipFill>
        <p:spPr>
          <a:xfrm>
            <a:off x="4283968" y="3862111"/>
            <a:ext cx="4392488" cy="292112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7467600" cy="1143000"/>
          </a:xfrm>
        </p:spPr>
        <p:txBody>
          <a:bodyPr/>
          <a:lstStyle/>
          <a:p>
            <a:r>
              <a:rPr lang="pt-BR" dirty="0" smtClean="0"/>
              <a:t>Motores CA</a:t>
            </a:r>
            <a:endParaRPr lang="pt-BR" dirty="0"/>
          </a:p>
        </p:txBody>
      </p:sp>
      <p:sp>
        <p:nvSpPr>
          <p:cNvPr id="3" name="Espaço Reservado para Conteúdo 2"/>
          <p:cNvSpPr>
            <a:spLocks noGrp="1"/>
          </p:cNvSpPr>
          <p:nvPr>
            <p:ph idx="1"/>
          </p:nvPr>
        </p:nvSpPr>
        <p:spPr>
          <a:xfrm>
            <a:off x="107504" y="1052736"/>
            <a:ext cx="9036496" cy="2952328"/>
          </a:xfrm>
        </p:spPr>
        <p:txBody>
          <a:bodyPr>
            <a:noAutofit/>
          </a:bodyPr>
          <a:lstStyle/>
          <a:p>
            <a:r>
              <a:rPr lang="pt-BR" sz="2000" dirty="0" smtClean="0"/>
              <a:t>Para aumentar o conjugado de partida é usado um capacitor ligado em série com o enrolamento auxiliar e a chave centrífuga. Esta técnica é utilizada para cargas de partida difícil, tais como: compressores, bombas, equipamentos de refrigeração, etc.</a:t>
            </a:r>
          </a:p>
          <a:p>
            <a:r>
              <a:rPr lang="pt-BR" sz="2000" dirty="0" smtClean="0"/>
              <a:t>O motor de indução monofásico comumente usados no Brasil apresenta seis terminais acessíveis, sendo quatro para os dois enrolamentos de trabalho </a:t>
            </a:r>
            <a:r>
              <a:rPr lang="pt-BR" sz="2000" dirty="0" err="1" smtClean="0"/>
              <a:t>Et</a:t>
            </a:r>
            <a:r>
              <a:rPr lang="pt-BR" sz="2000" dirty="0" smtClean="0"/>
              <a:t> (1,2,3 e 4), bobinas projetadas para tensão de 127 V, e dois para o circuito auxiliar de partida ( 5 e 6 ), também projetado para a tensão de 127 V. Abaixo o esquema de ligação do motor de indução monofásico para as tensões de alimentação de 127 e 220 V </a:t>
            </a:r>
            <a:r>
              <a:rPr lang="pt-BR" sz="2000" dirty="0" err="1" smtClean="0"/>
              <a:t>fase-neutro</a:t>
            </a:r>
            <a:r>
              <a:rPr lang="pt-BR" sz="2000" dirty="0" smtClean="0"/>
              <a:t>.</a:t>
            </a:r>
            <a:endParaRPr lang="pt-BR" sz="2000"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15</a:t>
            </a:fld>
            <a:endParaRPr lang="pt-BR"/>
          </a:p>
        </p:txBody>
      </p:sp>
      <p:pic>
        <p:nvPicPr>
          <p:cNvPr id="25602" name="Picture 2"/>
          <p:cNvPicPr>
            <a:picLocks noChangeAspect="1" noChangeArrowheads="1"/>
          </p:cNvPicPr>
          <p:nvPr/>
        </p:nvPicPr>
        <p:blipFill>
          <a:blip r:embed="rId2" cstate="print"/>
          <a:srcRect/>
          <a:stretch>
            <a:fillRect/>
          </a:stretch>
        </p:blipFill>
        <p:spPr bwMode="auto">
          <a:xfrm>
            <a:off x="1259632" y="4348658"/>
            <a:ext cx="6918970" cy="2320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Motores CA</a:t>
            </a:r>
            <a:endParaRPr lang="pt-BR" dirty="0"/>
          </a:p>
        </p:txBody>
      </p:sp>
      <p:sp>
        <p:nvSpPr>
          <p:cNvPr id="3" name="Espaço Reservado para Conteúdo 2"/>
          <p:cNvSpPr>
            <a:spLocks noGrp="1"/>
          </p:cNvSpPr>
          <p:nvPr>
            <p:ph idx="1"/>
          </p:nvPr>
        </p:nvSpPr>
        <p:spPr>
          <a:xfrm>
            <a:off x="457200" y="1600201"/>
            <a:ext cx="8219256" cy="1900807"/>
          </a:xfrm>
        </p:spPr>
        <p:txBody>
          <a:bodyPr>
            <a:normAutofit fontScale="85000" lnSpcReduction="20000"/>
          </a:bodyPr>
          <a:lstStyle/>
          <a:p>
            <a:r>
              <a:rPr lang="pt-BR" dirty="0" smtClean="0"/>
              <a:t>Motor de indução trifásico</a:t>
            </a:r>
          </a:p>
          <a:p>
            <a:pPr lvl="1"/>
            <a:r>
              <a:rPr lang="pt-BR" dirty="0" smtClean="0"/>
              <a:t>É um motor elétrico de pequena, média ou grande potência que não necessita de circuito auxiliar de partida, ou seja, é mais simples, menor, e mais leve que o motor de indução monofásico de mesma potência, por isso apresenta um custo menor.</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16</a:t>
            </a:fld>
            <a:endParaRPr lang="pt-BR"/>
          </a:p>
        </p:txBody>
      </p:sp>
      <p:pic>
        <p:nvPicPr>
          <p:cNvPr id="5" name="Imagem 4" descr="Motor de indução trifásico 2P.png"/>
          <p:cNvPicPr>
            <a:picLocks noChangeAspect="1"/>
          </p:cNvPicPr>
          <p:nvPr/>
        </p:nvPicPr>
        <p:blipFill>
          <a:blip r:embed="rId2" cstate="print"/>
          <a:stretch>
            <a:fillRect/>
          </a:stretch>
        </p:blipFill>
        <p:spPr>
          <a:xfrm>
            <a:off x="899592" y="3573016"/>
            <a:ext cx="7452320" cy="2827224"/>
          </a:xfrm>
          <a:prstGeom prst="rect">
            <a:avLst/>
          </a:prstGeom>
        </p:spPr>
      </p:pic>
      <p:pic>
        <p:nvPicPr>
          <p:cNvPr id="6" name="Imagem 5" descr="claquete.jpg">
            <a:hlinkClick r:id="rId3" action="ppaction://hlinkfile"/>
          </p:cNvPr>
          <p:cNvPicPr>
            <a:picLocks noChangeAspect="1"/>
          </p:cNvPicPr>
          <p:nvPr/>
        </p:nvPicPr>
        <p:blipFill>
          <a:blip r:embed="rId4" cstate="print"/>
          <a:stretch>
            <a:fillRect/>
          </a:stretch>
        </p:blipFill>
        <p:spPr>
          <a:xfrm>
            <a:off x="8532440" y="5949280"/>
            <a:ext cx="439073" cy="4500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Motores CA</a:t>
            </a:r>
            <a:endParaRPr lang="pt-BR" dirty="0"/>
          </a:p>
        </p:txBody>
      </p:sp>
      <p:sp>
        <p:nvSpPr>
          <p:cNvPr id="3" name="Espaço Reservado para Conteúdo 2"/>
          <p:cNvSpPr>
            <a:spLocks noGrp="1"/>
          </p:cNvSpPr>
          <p:nvPr>
            <p:ph idx="1"/>
          </p:nvPr>
        </p:nvSpPr>
        <p:spPr>
          <a:xfrm>
            <a:off x="251520" y="1600201"/>
            <a:ext cx="8568952" cy="2332855"/>
          </a:xfrm>
        </p:spPr>
        <p:txBody>
          <a:bodyPr>
            <a:normAutofit fontScale="62500" lnSpcReduction="20000"/>
          </a:bodyPr>
          <a:lstStyle/>
          <a:p>
            <a:r>
              <a:rPr lang="pt-BR" dirty="0" smtClean="0"/>
              <a:t>O motor de indução trifásico comumente usado no Brasil apresenta seis terminais acessíveis, dois para cada enrolamento de trabalho </a:t>
            </a:r>
            <a:r>
              <a:rPr lang="pt-BR" dirty="0" err="1" smtClean="0"/>
              <a:t>Et</a:t>
            </a:r>
            <a:r>
              <a:rPr lang="pt-BR" dirty="0" smtClean="0"/>
              <a:t> e, a tensão de alimentação destas bobinas é projetada para 220V.</a:t>
            </a:r>
          </a:p>
          <a:p>
            <a:r>
              <a:rPr lang="pt-BR" dirty="0" smtClean="0"/>
              <a:t>Para o sistema de alimentação 220/127V-60Hz este motor deve ser ligado em delta e para o sistema 380/220V/60Hz o motor deve ser ligado em estrela.</a:t>
            </a:r>
          </a:p>
          <a:p>
            <a:r>
              <a:rPr lang="pt-BR" dirty="0" smtClean="0"/>
              <a:t>Para a inversão no sentido de rotação nos motores de indução trifásicos basta inverter duas das conexões do motor com as fontes de alimentação.</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17</a:t>
            </a:fld>
            <a:endParaRPr lang="pt-BR"/>
          </a:p>
        </p:txBody>
      </p:sp>
      <p:pic>
        <p:nvPicPr>
          <p:cNvPr id="26626" name="Picture 2"/>
          <p:cNvPicPr>
            <a:picLocks noChangeAspect="1" noChangeArrowheads="1"/>
          </p:cNvPicPr>
          <p:nvPr/>
        </p:nvPicPr>
        <p:blipFill>
          <a:blip r:embed="rId2" cstate="print"/>
          <a:srcRect/>
          <a:stretch>
            <a:fillRect/>
          </a:stretch>
        </p:blipFill>
        <p:spPr bwMode="auto">
          <a:xfrm>
            <a:off x="1403648" y="4112468"/>
            <a:ext cx="6486525"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Motores CA</a:t>
            </a:r>
            <a:endParaRPr lang="pt-BR" dirty="0"/>
          </a:p>
        </p:txBody>
      </p:sp>
      <p:sp>
        <p:nvSpPr>
          <p:cNvPr id="3" name="Espaço Reservado para Conteúdo 2"/>
          <p:cNvSpPr>
            <a:spLocks noGrp="1"/>
          </p:cNvSpPr>
          <p:nvPr>
            <p:ph idx="1"/>
          </p:nvPr>
        </p:nvSpPr>
        <p:spPr>
          <a:xfrm>
            <a:off x="467544" y="1340768"/>
            <a:ext cx="8147248" cy="5328592"/>
          </a:xfrm>
        </p:spPr>
        <p:txBody>
          <a:bodyPr>
            <a:normAutofit fontScale="70000" lnSpcReduction="20000"/>
          </a:bodyPr>
          <a:lstStyle/>
          <a:p>
            <a:r>
              <a:rPr lang="pt-BR" dirty="0" smtClean="0"/>
              <a:t>Potência nominal</a:t>
            </a:r>
          </a:p>
          <a:p>
            <a:r>
              <a:rPr lang="pt-BR" dirty="0" smtClean="0"/>
              <a:t>É a potência que o motor pode fornecer no eixo, em regime contínuo, sem que os limites de temperatura dos enrolamentos sejam excedidos aos valores máximos permitidos para a norma dentro de sua classe de isolamento.</a:t>
            </a:r>
          </a:p>
          <a:p>
            <a:r>
              <a:rPr lang="pt-BR" dirty="0" smtClean="0"/>
              <a:t>A potência desenvolvida por um motor representa a rapidez com que a energia é aplicada para mover a carga. Por definição, a potência é a relação entre a energia gasta para realizar um determinado trabalho e o tempo em que o mesmo foi executado.</a:t>
            </a:r>
          </a:p>
          <a:p>
            <a:endParaRPr lang="pt-BR" dirty="0" smtClean="0"/>
          </a:p>
          <a:p>
            <a:endParaRPr lang="pt-BR" dirty="0" smtClean="0"/>
          </a:p>
          <a:p>
            <a:endParaRPr lang="pt-BR" dirty="0" smtClean="0"/>
          </a:p>
          <a:p>
            <a:endParaRPr lang="pt-BR" dirty="0" smtClean="0"/>
          </a:p>
          <a:p>
            <a:r>
              <a:rPr lang="pt-BR" dirty="0" smtClean="0"/>
              <a:t>A potência nominal normalmente é fornecida em cv, sendo que 1cv equivale a 736W (0,736kW)</a:t>
            </a:r>
          </a:p>
          <a:p>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18</a:t>
            </a:fld>
            <a:endParaRPr lang="pt-BR"/>
          </a:p>
        </p:txBody>
      </p:sp>
      <p:graphicFrame>
        <p:nvGraphicFramePr>
          <p:cNvPr id="5" name="Objeto 4"/>
          <p:cNvGraphicFramePr>
            <a:graphicFrameLocks noChangeAspect="1"/>
          </p:cNvGraphicFramePr>
          <p:nvPr/>
        </p:nvGraphicFramePr>
        <p:xfrm>
          <a:off x="3707904" y="4149080"/>
          <a:ext cx="1525588" cy="1050925"/>
        </p:xfrm>
        <a:graphic>
          <a:graphicData uri="http://schemas.openxmlformats.org/presentationml/2006/ole">
            <p:oleObj spid="_x0000_s27650" name="Equação" r:id="rId3" imgW="571320" imgH="39348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Motores CA</a:t>
            </a:r>
            <a:endParaRPr lang="pt-BR" dirty="0"/>
          </a:p>
        </p:txBody>
      </p:sp>
      <p:sp>
        <p:nvSpPr>
          <p:cNvPr id="3" name="Espaço Reservado para Conteúdo 2"/>
          <p:cNvSpPr>
            <a:spLocks noGrp="1"/>
          </p:cNvSpPr>
          <p:nvPr>
            <p:ph idx="1"/>
          </p:nvPr>
        </p:nvSpPr>
        <p:spPr>
          <a:xfrm>
            <a:off x="457200" y="1600200"/>
            <a:ext cx="7931224" cy="4525963"/>
          </a:xfrm>
        </p:spPr>
        <p:txBody>
          <a:bodyPr>
            <a:normAutofit fontScale="92500"/>
          </a:bodyPr>
          <a:lstStyle/>
          <a:p>
            <a:r>
              <a:rPr lang="pt-BR" dirty="0" smtClean="0"/>
              <a:t>A potência nominal de um motor depende da elevação da temperatura dos enrolamentos durante o ciclo de carga. Assim, um motor pode acionar uma carga com potência superior à sua potência nominal até atingir um conjugado um pouco inferior ao seu conjugado máximo. Essa sobrecarga, no entanto, não pode resultar em um aumento de temperatura dos enrolamentos superior à sua classe de temperatura.</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19</a:t>
            </a:fld>
            <a:endParaRPr lang="pt-B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 Elétrico</a:t>
            </a:r>
            <a:endParaRPr lang="pt-BR" dirty="0"/>
          </a:p>
        </p:txBody>
      </p:sp>
      <p:sp>
        <p:nvSpPr>
          <p:cNvPr id="3" name="Espaço Reservado para Conteúdo 2"/>
          <p:cNvSpPr>
            <a:spLocks noGrp="1"/>
          </p:cNvSpPr>
          <p:nvPr>
            <p:ph idx="1"/>
          </p:nvPr>
        </p:nvSpPr>
        <p:spPr>
          <a:xfrm>
            <a:off x="457200" y="1412776"/>
            <a:ext cx="8219256" cy="3340968"/>
          </a:xfrm>
        </p:spPr>
        <p:txBody>
          <a:bodyPr>
            <a:normAutofit fontScale="92500"/>
          </a:bodyPr>
          <a:lstStyle/>
          <a:p>
            <a:r>
              <a:rPr lang="pt-BR" dirty="0" smtClean="0"/>
              <a:t>O motor elétrico é uma máquina que transforma energia elétrica em mecânica de utilização.</a:t>
            </a:r>
          </a:p>
          <a:p>
            <a:r>
              <a:rPr lang="pt-BR" dirty="0" smtClean="0"/>
              <a:t>Os motores elétricos são divididos em dois grandes grupos, tomando o valor da tensão como base:</a:t>
            </a:r>
          </a:p>
          <a:p>
            <a:pPr lvl="1"/>
            <a:r>
              <a:rPr lang="pt-BR" dirty="0" smtClean="0"/>
              <a:t>corrente contínua</a:t>
            </a:r>
          </a:p>
          <a:p>
            <a:pPr lvl="1"/>
            <a:r>
              <a:rPr lang="pt-BR" dirty="0" smtClean="0"/>
              <a:t>corrente alternada.</a:t>
            </a:r>
            <a:endParaRPr lang="pt-BR" dirty="0"/>
          </a:p>
        </p:txBody>
      </p:sp>
      <p:sp>
        <p:nvSpPr>
          <p:cNvPr id="5" name="Espaço Reservado para Número de Slide 4"/>
          <p:cNvSpPr>
            <a:spLocks noGrp="1"/>
          </p:cNvSpPr>
          <p:nvPr>
            <p:ph type="sldNum" sz="quarter" idx="12"/>
          </p:nvPr>
        </p:nvSpPr>
        <p:spPr/>
        <p:txBody>
          <a:bodyPr/>
          <a:lstStyle/>
          <a:p>
            <a:fld id="{7B5ED9E9-CA59-4F78-BF8F-2B5C7B6DB40C}" type="slidenum">
              <a:rPr lang="pt-BR" smtClean="0"/>
              <a:pPr/>
              <a:t>2</a:t>
            </a:fld>
            <a:endParaRPr lang="pt-BR"/>
          </a:p>
        </p:txBody>
      </p:sp>
      <p:pic>
        <p:nvPicPr>
          <p:cNvPr id="6" name="Imagem 5" descr="motor ca.jpg"/>
          <p:cNvPicPr>
            <a:picLocks noChangeAspect="1"/>
          </p:cNvPicPr>
          <p:nvPr/>
        </p:nvPicPr>
        <p:blipFill>
          <a:blip r:embed="rId2" cstate="print"/>
          <a:stretch>
            <a:fillRect/>
          </a:stretch>
        </p:blipFill>
        <p:spPr>
          <a:xfrm>
            <a:off x="5004048" y="4801617"/>
            <a:ext cx="2520280" cy="1823384"/>
          </a:xfrm>
          <a:prstGeom prst="rect">
            <a:avLst/>
          </a:prstGeom>
        </p:spPr>
      </p:pic>
      <p:pic>
        <p:nvPicPr>
          <p:cNvPr id="7" name="Imagem 6" descr="motor cc weg.jpg"/>
          <p:cNvPicPr>
            <a:picLocks noChangeAspect="1"/>
          </p:cNvPicPr>
          <p:nvPr/>
        </p:nvPicPr>
        <p:blipFill>
          <a:blip r:embed="rId3" cstate="print"/>
          <a:stretch>
            <a:fillRect/>
          </a:stretch>
        </p:blipFill>
        <p:spPr>
          <a:xfrm>
            <a:off x="1547664" y="4797152"/>
            <a:ext cx="2746276" cy="183231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Motores CA</a:t>
            </a:r>
            <a:endParaRPr lang="pt-BR" dirty="0"/>
          </a:p>
        </p:txBody>
      </p:sp>
      <p:sp>
        <p:nvSpPr>
          <p:cNvPr id="3" name="Espaço Reservado para Conteúdo 2"/>
          <p:cNvSpPr>
            <a:spLocks noGrp="1"/>
          </p:cNvSpPr>
          <p:nvPr>
            <p:ph idx="1"/>
          </p:nvPr>
        </p:nvSpPr>
        <p:spPr>
          <a:xfrm>
            <a:off x="251520" y="1556792"/>
            <a:ext cx="4474840" cy="4853136"/>
          </a:xfrm>
        </p:spPr>
        <p:txBody>
          <a:bodyPr>
            <a:normAutofit fontScale="85000" lnSpcReduction="20000"/>
          </a:bodyPr>
          <a:lstStyle/>
          <a:p>
            <a:r>
              <a:rPr lang="pt-BR" dirty="0" smtClean="0"/>
              <a:t>Aplicação em bombas</a:t>
            </a:r>
          </a:p>
          <a:p>
            <a:pPr lvl="1"/>
            <a:r>
              <a:rPr lang="pt-BR" dirty="0" err="1" smtClean="0"/>
              <a:t>P</a:t>
            </a:r>
            <a:r>
              <a:rPr lang="pt-BR" baseline="-25000" dirty="0" err="1" smtClean="0"/>
              <a:t>b</a:t>
            </a:r>
            <a:r>
              <a:rPr lang="pt-BR" dirty="0" smtClean="0"/>
              <a:t>: Potência requerida pela bomba, em kW</a:t>
            </a:r>
          </a:p>
          <a:p>
            <a:pPr lvl="1"/>
            <a:r>
              <a:rPr lang="pt-BR" dirty="0" smtClean="0"/>
              <a:t>Q: vazão de líquido, em m</a:t>
            </a:r>
            <a:r>
              <a:rPr lang="pt-BR" baseline="30000" dirty="0" smtClean="0"/>
              <a:t>3</a:t>
            </a:r>
            <a:r>
              <a:rPr lang="pt-BR" dirty="0" smtClean="0"/>
              <a:t>/s</a:t>
            </a:r>
          </a:p>
          <a:p>
            <a:pPr lvl="1"/>
            <a:r>
              <a:rPr lang="pt-BR" i="1" dirty="0" smtClean="0"/>
              <a:t>γ</a:t>
            </a:r>
            <a:r>
              <a:rPr lang="pt-BR" dirty="0" smtClean="0"/>
              <a:t>: peso específico do líquido, em kg/dm</a:t>
            </a:r>
            <a:r>
              <a:rPr lang="pt-BR" baseline="30000" dirty="0" smtClean="0"/>
              <a:t>3</a:t>
            </a:r>
            <a:r>
              <a:rPr lang="pt-BR" dirty="0" smtClean="0"/>
              <a:t> (para a água = 1)</a:t>
            </a:r>
          </a:p>
          <a:p>
            <a:pPr lvl="1"/>
            <a:r>
              <a:rPr lang="pt-BR" dirty="0" smtClean="0"/>
              <a:t>H: altura de elevação mais altura de recalque, em m</a:t>
            </a:r>
          </a:p>
          <a:p>
            <a:pPr lvl="1"/>
            <a:r>
              <a:rPr lang="pt-BR" dirty="0" smtClean="0"/>
              <a:t>ɳ: eficiência da bomba</a:t>
            </a:r>
          </a:p>
          <a:p>
            <a:pPr lvl="2"/>
            <a:r>
              <a:rPr lang="pt-BR" dirty="0" smtClean="0"/>
              <a:t>0,87 ≤ ɳ ≤ 0,90 (bombas a pistão)</a:t>
            </a:r>
          </a:p>
          <a:p>
            <a:pPr lvl="2"/>
            <a:r>
              <a:rPr lang="pt-BR" dirty="0" smtClean="0"/>
              <a:t>0,40 ≤ ɳ ≤ 0,70 (bombas centrífugas)</a:t>
            </a:r>
          </a:p>
          <a:p>
            <a:pPr lvl="1"/>
            <a:endParaRPr lang="pt-BR" dirty="0" smtClean="0"/>
          </a:p>
          <a:p>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20</a:t>
            </a:fld>
            <a:endParaRPr lang="pt-BR"/>
          </a:p>
        </p:txBody>
      </p:sp>
      <p:graphicFrame>
        <p:nvGraphicFramePr>
          <p:cNvPr id="5" name="Objeto 4"/>
          <p:cNvGraphicFramePr>
            <a:graphicFrameLocks noChangeAspect="1"/>
          </p:cNvGraphicFramePr>
          <p:nvPr/>
        </p:nvGraphicFramePr>
        <p:xfrm>
          <a:off x="4788024" y="2780928"/>
          <a:ext cx="3888432" cy="1296144"/>
        </p:xfrm>
        <a:graphic>
          <a:graphicData uri="http://schemas.openxmlformats.org/presentationml/2006/ole">
            <p:oleObj spid="_x0000_s29698" name="Equação" r:id="rId3" imgW="1257120" imgH="41904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Motores CA</a:t>
            </a:r>
            <a:endParaRPr lang="pt-BR" dirty="0"/>
          </a:p>
        </p:txBody>
      </p:sp>
      <p:sp>
        <p:nvSpPr>
          <p:cNvPr id="3" name="Espaço Reservado para Conteúdo 2"/>
          <p:cNvSpPr>
            <a:spLocks noGrp="1"/>
          </p:cNvSpPr>
          <p:nvPr>
            <p:ph idx="1"/>
          </p:nvPr>
        </p:nvSpPr>
        <p:spPr>
          <a:xfrm>
            <a:off x="251520" y="1700808"/>
            <a:ext cx="3888432" cy="4536504"/>
          </a:xfrm>
        </p:spPr>
        <p:txBody>
          <a:bodyPr>
            <a:normAutofit fontScale="85000" lnSpcReduction="10000"/>
          </a:bodyPr>
          <a:lstStyle/>
          <a:p>
            <a:r>
              <a:rPr lang="pt-BR" dirty="0" smtClean="0"/>
              <a:t>Elevadores de carga</a:t>
            </a:r>
          </a:p>
          <a:p>
            <a:pPr lvl="1"/>
            <a:r>
              <a:rPr lang="pt-BR" dirty="0" err="1" smtClean="0"/>
              <a:t>P</a:t>
            </a:r>
            <a:r>
              <a:rPr lang="pt-BR" baseline="-25000" dirty="0" err="1" smtClean="0"/>
              <a:t>b</a:t>
            </a:r>
            <a:r>
              <a:rPr lang="pt-BR" dirty="0" smtClean="0"/>
              <a:t>: Potência requerida pelo motor do guindaste, em kW</a:t>
            </a:r>
          </a:p>
          <a:p>
            <a:pPr lvl="1"/>
            <a:r>
              <a:rPr lang="pt-BR" dirty="0" smtClean="0"/>
              <a:t>C: carga a ser levantada, em kg</a:t>
            </a:r>
          </a:p>
          <a:p>
            <a:pPr lvl="1"/>
            <a:r>
              <a:rPr lang="pt-BR" dirty="0" smtClean="0"/>
              <a:t>ɳ ≈ 0,70</a:t>
            </a:r>
          </a:p>
          <a:p>
            <a:pPr lvl="1"/>
            <a:r>
              <a:rPr lang="pt-BR" dirty="0" smtClean="0"/>
              <a:t>V: velocidade, em m/s</a:t>
            </a:r>
          </a:p>
          <a:p>
            <a:pPr lvl="2"/>
            <a:r>
              <a:rPr lang="pt-BR" dirty="0" smtClean="0"/>
              <a:t>0,50 ≤ V ≤ 1,50 (elevadores de pessoas)</a:t>
            </a:r>
          </a:p>
          <a:p>
            <a:pPr lvl="2"/>
            <a:r>
              <a:rPr lang="pt-BR" dirty="0" smtClean="0"/>
              <a:t>0,40 ≤ V ≤ 0,60 (elevadores de carga)</a:t>
            </a:r>
          </a:p>
          <a:p>
            <a:pPr lvl="1"/>
            <a:endParaRPr lang="pt-BR" dirty="0" smtClean="0"/>
          </a:p>
          <a:p>
            <a:pPr lvl="1"/>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21</a:t>
            </a:fld>
            <a:endParaRPr lang="pt-BR"/>
          </a:p>
        </p:txBody>
      </p:sp>
      <p:graphicFrame>
        <p:nvGraphicFramePr>
          <p:cNvPr id="30722" name="Object 2"/>
          <p:cNvGraphicFramePr>
            <a:graphicFrameLocks noChangeAspect="1"/>
          </p:cNvGraphicFramePr>
          <p:nvPr/>
        </p:nvGraphicFramePr>
        <p:xfrm>
          <a:off x="5022850" y="2781300"/>
          <a:ext cx="3417888" cy="1295400"/>
        </p:xfrm>
        <a:graphic>
          <a:graphicData uri="http://schemas.openxmlformats.org/presentationml/2006/ole">
            <p:oleObj spid="_x0000_s30722" name="Equação" r:id="rId3" imgW="1104840" imgH="41904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Motores CA</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22</a:t>
            </a:fld>
            <a:endParaRPr lang="pt-BR"/>
          </a:p>
        </p:txBody>
      </p:sp>
      <p:sp>
        <p:nvSpPr>
          <p:cNvPr id="6" name="Espaço Reservado para Conteúdo 2"/>
          <p:cNvSpPr>
            <a:spLocks noGrp="1"/>
          </p:cNvSpPr>
          <p:nvPr>
            <p:ph idx="1"/>
          </p:nvPr>
        </p:nvSpPr>
        <p:spPr>
          <a:xfrm>
            <a:off x="179512" y="1600200"/>
            <a:ext cx="4608512" cy="4781128"/>
          </a:xfrm>
        </p:spPr>
        <p:txBody>
          <a:bodyPr>
            <a:normAutofit fontScale="85000" lnSpcReduction="10000"/>
          </a:bodyPr>
          <a:lstStyle/>
          <a:p>
            <a:r>
              <a:rPr lang="pt-BR" dirty="0" smtClean="0"/>
              <a:t>Ventiladores</a:t>
            </a:r>
          </a:p>
          <a:p>
            <a:pPr lvl="1"/>
            <a:r>
              <a:rPr lang="pt-BR" dirty="0" err="1" smtClean="0"/>
              <a:t>P</a:t>
            </a:r>
            <a:r>
              <a:rPr lang="pt-BR" baseline="-25000" dirty="0" err="1" smtClean="0"/>
              <a:t>b</a:t>
            </a:r>
            <a:r>
              <a:rPr lang="pt-BR" dirty="0" smtClean="0"/>
              <a:t>: Potência requerida pelo ventilador, em kW</a:t>
            </a:r>
          </a:p>
          <a:p>
            <a:pPr lvl="1"/>
            <a:r>
              <a:rPr lang="pt-BR" dirty="0" smtClean="0"/>
              <a:t>Q: vazão, em m</a:t>
            </a:r>
            <a:r>
              <a:rPr lang="pt-BR" baseline="30000" dirty="0" smtClean="0"/>
              <a:t>3</a:t>
            </a:r>
            <a:r>
              <a:rPr lang="pt-BR" dirty="0" smtClean="0"/>
              <a:t>/s</a:t>
            </a:r>
          </a:p>
          <a:p>
            <a:pPr lvl="1"/>
            <a:r>
              <a:rPr lang="pt-BR" dirty="0" smtClean="0"/>
              <a:t>P: Pressão em N/m</a:t>
            </a:r>
            <a:r>
              <a:rPr lang="pt-BR" baseline="30000" dirty="0" smtClean="0"/>
              <a:t>2</a:t>
            </a:r>
            <a:r>
              <a:rPr lang="pt-BR" dirty="0" smtClean="0"/>
              <a:t> </a:t>
            </a:r>
          </a:p>
          <a:p>
            <a:pPr lvl="1"/>
            <a:r>
              <a:rPr lang="pt-BR" dirty="0" smtClean="0"/>
              <a:t>ɳ: rendimento</a:t>
            </a:r>
          </a:p>
          <a:p>
            <a:pPr lvl="2"/>
            <a:r>
              <a:rPr lang="pt-BR" dirty="0" smtClean="0"/>
              <a:t>0,50 ≤ ɳ ≤ 0,80 (ventiladores com P&gt;400mmHg)</a:t>
            </a:r>
          </a:p>
          <a:p>
            <a:pPr lvl="2"/>
            <a:r>
              <a:rPr lang="pt-BR" dirty="0" smtClean="0"/>
              <a:t>0,35 ≤ ɳ ≤ 0,50 (ventiladores com 100 ≤ P ≤ 400 </a:t>
            </a:r>
            <a:r>
              <a:rPr lang="pt-BR" dirty="0" err="1" smtClean="0"/>
              <a:t>mmHg</a:t>
            </a:r>
            <a:r>
              <a:rPr lang="pt-BR" dirty="0" smtClean="0"/>
              <a:t>)</a:t>
            </a:r>
          </a:p>
          <a:p>
            <a:pPr lvl="2"/>
            <a:r>
              <a:rPr lang="pt-BR" dirty="0" smtClean="0"/>
              <a:t>0,35 ≤ ɳ ≤ 0,50 (ventiladores com P &lt; 100 </a:t>
            </a:r>
            <a:r>
              <a:rPr lang="pt-BR" dirty="0" err="1" smtClean="0"/>
              <a:t>mmHg</a:t>
            </a:r>
            <a:r>
              <a:rPr lang="pt-BR" dirty="0" smtClean="0"/>
              <a:t>)</a:t>
            </a:r>
          </a:p>
          <a:p>
            <a:pPr lvl="2"/>
            <a:endParaRPr lang="pt-BR" dirty="0" smtClean="0"/>
          </a:p>
          <a:p>
            <a:pPr lvl="1"/>
            <a:endParaRPr lang="pt-BR" dirty="0" smtClean="0"/>
          </a:p>
          <a:p>
            <a:pPr lvl="1"/>
            <a:endParaRPr lang="pt-BR" dirty="0" smtClean="0"/>
          </a:p>
          <a:p>
            <a:pPr lvl="1"/>
            <a:endParaRPr lang="pt-BR" dirty="0"/>
          </a:p>
        </p:txBody>
      </p:sp>
      <p:graphicFrame>
        <p:nvGraphicFramePr>
          <p:cNvPr id="31746" name="Object 2"/>
          <p:cNvGraphicFramePr>
            <a:graphicFrameLocks noChangeAspect="1"/>
          </p:cNvGraphicFramePr>
          <p:nvPr/>
        </p:nvGraphicFramePr>
        <p:xfrm>
          <a:off x="4905375" y="2781300"/>
          <a:ext cx="3654425" cy="1295400"/>
        </p:xfrm>
        <a:graphic>
          <a:graphicData uri="http://schemas.openxmlformats.org/presentationml/2006/ole">
            <p:oleObj spid="_x0000_s31746" name="Equação" r:id="rId3" imgW="1180800" imgH="41904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Motores CA</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23</a:t>
            </a:fld>
            <a:endParaRPr lang="pt-BR"/>
          </a:p>
        </p:txBody>
      </p:sp>
      <p:sp>
        <p:nvSpPr>
          <p:cNvPr id="5" name="Espaço Reservado para Conteúdo 2"/>
          <p:cNvSpPr>
            <a:spLocks noGrp="1"/>
          </p:cNvSpPr>
          <p:nvPr>
            <p:ph idx="1"/>
          </p:nvPr>
        </p:nvSpPr>
        <p:spPr>
          <a:xfrm>
            <a:off x="179512" y="1484784"/>
            <a:ext cx="4608512" cy="4680520"/>
          </a:xfrm>
        </p:spPr>
        <p:txBody>
          <a:bodyPr>
            <a:normAutofit/>
          </a:bodyPr>
          <a:lstStyle/>
          <a:p>
            <a:r>
              <a:rPr lang="pt-BR" dirty="0" smtClean="0"/>
              <a:t>Compressores</a:t>
            </a:r>
          </a:p>
          <a:p>
            <a:pPr lvl="1"/>
            <a:r>
              <a:rPr lang="pt-BR" dirty="0" err="1" smtClean="0"/>
              <a:t>P</a:t>
            </a:r>
            <a:r>
              <a:rPr lang="pt-BR" baseline="-25000" dirty="0" err="1" smtClean="0"/>
              <a:t>c</a:t>
            </a:r>
            <a:r>
              <a:rPr lang="pt-BR" dirty="0" smtClean="0"/>
              <a:t>: Potência requerida pelo compressor, em kW</a:t>
            </a:r>
          </a:p>
          <a:p>
            <a:pPr lvl="1"/>
            <a:r>
              <a:rPr lang="pt-BR" dirty="0" err="1" smtClean="0"/>
              <a:t>W</a:t>
            </a:r>
            <a:r>
              <a:rPr lang="pt-BR" baseline="-25000" dirty="0" err="1" smtClean="0"/>
              <a:t>c</a:t>
            </a:r>
            <a:r>
              <a:rPr lang="pt-BR" dirty="0" smtClean="0"/>
              <a:t>: velocidade nominal do compressor, em </a:t>
            </a:r>
            <a:r>
              <a:rPr lang="pt-BR" dirty="0" err="1" smtClean="0"/>
              <a:t>rps</a:t>
            </a:r>
            <a:endParaRPr lang="pt-BR" dirty="0" smtClean="0"/>
          </a:p>
          <a:p>
            <a:pPr lvl="1"/>
            <a:r>
              <a:rPr lang="pt-BR" dirty="0" err="1" smtClean="0"/>
              <a:t>C</a:t>
            </a:r>
            <a:r>
              <a:rPr lang="pt-BR" baseline="-25000" dirty="0" err="1" smtClean="0"/>
              <a:t>nc</a:t>
            </a:r>
            <a:r>
              <a:rPr lang="pt-BR" dirty="0" smtClean="0"/>
              <a:t>: conjugado nominal do compressor, em </a:t>
            </a:r>
            <a:r>
              <a:rPr lang="pt-BR" dirty="0" err="1" smtClean="0"/>
              <a:t>Nm</a:t>
            </a:r>
            <a:endParaRPr lang="pt-BR" dirty="0" smtClean="0"/>
          </a:p>
          <a:p>
            <a:pPr lvl="1"/>
            <a:r>
              <a:rPr lang="pt-BR" dirty="0" err="1" smtClean="0"/>
              <a:t>ɳ</a:t>
            </a:r>
            <a:r>
              <a:rPr lang="pt-BR" baseline="-25000" dirty="0" err="1" smtClean="0"/>
              <a:t>ac</a:t>
            </a:r>
            <a:r>
              <a:rPr lang="pt-BR" dirty="0" smtClean="0"/>
              <a:t>: rendimento do acoplamento (</a:t>
            </a:r>
            <a:r>
              <a:rPr lang="pt-BR" dirty="0" err="1" smtClean="0"/>
              <a:t>ɳ</a:t>
            </a:r>
            <a:r>
              <a:rPr lang="pt-BR" baseline="-25000" dirty="0" err="1" smtClean="0"/>
              <a:t>ac</a:t>
            </a:r>
            <a:r>
              <a:rPr lang="pt-BR" dirty="0" smtClean="0"/>
              <a:t> ≈ 0,95)</a:t>
            </a:r>
          </a:p>
          <a:p>
            <a:pPr lvl="1"/>
            <a:endParaRPr lang="pt-BR" dirty="0" smtClean="0"/>
          </a:p>
          <a:p>
            <a:endParaRPr lang="pt-BR" dirty="0"/>
          </a:p>
        </p:txBody>
      </p:sp>
      <p:graphicFrame>
        <p:nvGraphicFramePr>
          <p:cNvPr id="32770" name="Object 2"/>
          <p:cNvGraphicFramePr>
            <a:graphicFrameLocks noChangeAspect="1"/>
          </p:cNvGraphicFramePr>
          <p:nvPr/>
        </p:nvGraphicFramePr>
        <p:xfrm>
          <a:off x="4932040" y="2924944"/>
          <a:ext cx="3965575" cy="1335088"/>
        </p:xfrm>
        <a:graphic>
          <a:graphicData uri="http://schemas.openxmlformats.org/presentationml/2006/ole">
            <p:oleObj spid="_x0000_s32770" name="Equação" r:id="rId3" imgW="1282680" imgH="43164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Motores CA</a:t>
            </a:r>
            <a:endParaRPr lang="pt-BR" dirty="0"/>
          </a:p>
        </p:txBody>
      </p:sp>
      <p:sp>
        <p:nvSpPr>
          <p:cNvPr id="3" name="Espaço Reservado para Conteúdo 2"/>
          <p:cNvSpPr>
            <a:spLocks noGrp="1"/>
          </p:cNvSpPr>
          <p:nvPr>
            <p:ph idx="1"/>
          </p:nvPr>
        </p:nvSpPr>
        <p:spPr>
          <a:xfrm>
            <a:off x="35496" y="1268760"/>
            <a:ext cx="5472608" cy="5472608"/>
          </a:xfrm>
        </p:spPr>
        <p:txBody>
          <a:bodyPr>
            <a:normAutofit fontScale="77500" lnSpcReduction="20000"/>
          </a:bodyPr>
          <a:lstStyle/>
          <a:p>
            <a:r>
              <a:rPr lang="pt-BR" dirty="0" smtClean="0"/>
              <a:t>Tensão nominal</a:t>
            </a:r>
          </a:p>
          <a:p>
            <a:pPr lvl="1"/>
            <a:r>
              <a:rPr lang="pt-BR" dirty="0" smtClean="0"/>
              <a:t>As tensões de maior utilização em instalações elétricas industriais são 220, 380 e 440V. A ligação do motor num determinado circuito depende das tensões nominais múltiplas para as quais foi projetado.</a:t>
            </a:r>
          </a:p>
          <a:p>
            <a:pPr lvl="1"/>
            <a:endParaRPr lang="pt-BR" dirty="0" smtClean="0"/>
          </a:p>
          <a:p>
            <a:r>
              <a:rPr lang="pt-BR" dirty="0" smtClean="0"/>
              <a:t>Corrente nominal</a:t>
            </a:r>
          </a:p>
          <a:p>
            <a:pPr lvl="1"/>
            <a:r>
              <a:rPr lang="pt-BR" dirty="0" smtClean="0"/>
              <a:t>É aquela solicitada da rede de alimentação pelo motor trabalhando à potência nominal, com a frequência e tensões nominais.</a:t>
            </a:r>
          </a:p>
          <a:p>
            <a:pPr lvl="2"/>
            <a:r>
              <a:rPr lang="pt-BR" dirty="0" err="1" smtClean="0"/>
              <a:t>P</a:t>
            </a:r>
            <a:r>
              <a:rPr lang="pt-BR" baseline="-25000" dirty="0" err="1" smtClean="0"/>
              <a:t>nm</a:t>
            </a:r>
            <a:r>
              <a:rPr lang="pt-BR" dirty="0" smtClean="0"/>
              <a:t> : potência nominal do motor, em cv</a:t>
            </a:r>
          </a:p>
          <a:p>
            <a:pPr lvl="2"/>
            <a:r>
              <a:rPr lang="pt-BR" dirty="0" smtClean="0"/>
              <a:t>V: tensão nominal, em volts</a:t>
            </a:r>
          </a:p>
          <a:p>
            <a:pPr lvl="2"/>
            <a:r>
              <a:rPr lang="pt-BR" dirty="0" smtClean="0"/>
              <a:t>ɳ: rendimento do motor</a:t>
            </a:r>
          </a:p>
          <a:p>
            <a:pPr lvl="2"/>
            <a:r>
              <a:rPr lang="pt-BR" dirty="0" err="1" smtClean="0"/>
              <a:t>cos</a:t>
            </a:r>
            <a:r>
              <a:rPr lang="el-GR" dirty="0" smtClean="0"/>
              <a:t>φ</a:t>
            </a:r>
            <a:r>
              <a:rPr lang="pt-BR" dirty="0" smtClean="0"/>
              <a:t>: fator de potência sob carga nominal</a:t>
            </a:r>
          </a:p>
          <a:p>
            <a:pPr lvl="1"/>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24</a:t>
            </a:fld>
            <a:endParaRPr lang="pt-BR"/>
          </a:p>
        </p:txBody>
      </p:sp>
      <p:graphicFrame>
        <p:nvGraphicFramePr>
          <p:cNvPr id="5" name="Objeto 4"/>
          <p:cNvGraphicFramePr>
            <a:graphicFrameLocks noChangeAspect="1"/>
          </p:cNvGraphicFramePr>
          <p:nvPr/>
        </p:nvGraphicFramePr>
        <p:xfrm>
          <a:off x="5652120" y="4005064"/>
          <a:ext cx="3347864" cy="964639"/>
        </p:xfrm>
        <a:graphic>
          <a:graphicData uri="http://schemas.openxmlformats.org/presentationml/2006/ole">
            <p:oleObj spid="_x0000_s33794" name="Equação" r:id="rId3" imgW="1498320" imgH="43164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 CC</a:t>
            </a:r>
            <a:endParaRPr lang="pt-BR" dirty="0"/>
          </a:p>
        </p:txBody>
      </p:sp>
      <p:sp>
        <p:nvSpPr>
          <p:cNvPr id="3" name="Espaço Reservado para Conteúdo 2"/>
          <p:cNvSpPr>
            <a:spLocks noGrp="1"/>
          </p:cNvSpPr>
          <p:nvPr>
            <p:ph idx="1"/>
          </p:nvPr>
        </p:nvSpPr>
        <p:spPr>
          <a:xfrm>
            <a:off x="683568" y="1700808"/>
            <a:ext cx="7715200" cy="4349080"/>
          </a:xfrm>
        </p:spPr>
        <p:txBody>
          <a:bodyPr>
            <a:normAutofit fontScale="92500" lnSpcReduction="10000"/>
          </a:bodyPr>
          <a:lstStyle/>
          <a:p>
            <a:r>
              <a:rPr lang="pt-BR" dirty="0" smtClean="0"/>
              <a:t>São motores de custo mais elevado e, além disso, precisam de uma fonte de corrente contínua, ou de um dispositivo que converta a corrente alternada comum em contínua. Podem funcionar com velocidade ajustável entre amplos limites e se prestam a controles de grande flexibilidade e precisão. Por isso, seu uso é restrito a casos especiais em que estas exigências compensam o custo muito mais alto da instalação.</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3</a:t>
            </a:fld>
            <a:endParaRPr lang="pt-B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 CA</a:t>
            </a:r>
            <a:endParaRPr lang="pt-BR" dirty="0"/>
          </a:p>
        </p:txBody>
      </p:sp>
      <p:sp>
        <p:nvSpPr>
          <p:cNvPr id="3" name="Espaço Reservado para Conteúdo 2"/>
          <p:cNvSpPr>
            <a:spLocks noGrp="1"/>
          </p:cNvSpPr>
          <p:nvPr>
            <p:ph idx="1"/>
          </p:nvPr>
        </p:nvSpPr>
        <p:spPr>
          <a:xfrm>
            <a:off x="457200" y="1340768"/>
            <a:ext cx="8219256" cy="4853136"/>
          </a:xfrm>
        </p:spPr>
        <p:txBody>
          <a:bodyPr>
            <a:noAutofit/>
          </a:bodyPr>
          <a:lstStyle/>
          <a:p>
            <a:r>
              <a:rPr lang="pt-BR" sz="2100" dirty="0" smtClean="0"/>
              <a:t>São os mais utilizados, porque a distribuição de energia elétrica é feita normalmente em corrente alternada. Os principais tipos são:</a:t>
            </a:r>
          </a:p>
          <a:p>
            <a:r>
              <a:rPr lang="pt-BR" sz="2100" dirty="0" smtClean="0">
                <a:solidFill>
                  <a:srgbClr val="FFC000"/>
                </a:solidFill>
              </a:rPr>
              <a:t>Motor síncrono</a:t>
            </a:r>
            <a:r>
              <a:rPr lang="pt-BR" sz="2100" dirty="0" smtClean="0"/>
              <a:t>: Funciona com velocidade fixa; utilizado somente para grandes potências (devido ao seu alto custo em tamanhos menores) ou quando se necessita de velocidade invariável.</a:t>
            </a:r>
          </a:p>
          <a:p>
            <a:r>
              <a:rPr lang="pt-BR" sz="2100" dirty="0" smtClean="0">
                <a:solidFill>
                  <a:srgbClr val="FFC000"/>
                </a:solidFill>
              </a:rPr>
              <a:t>Motor de indução</a:t>
            </a:r>
            <a:r>
              <a:rPr lang="pt-BR" sz="2100" dirty="0" smtClean="0"/>
              <a:t>: Funciona normalmente com uma velocidade  constante, que varia ligeiramente com a carga mecânica aplicada ao eixo. Devido a sua grande simplicidade, robustez e baixo custo, e o motor mais utilizado de todos, sendo adequado para quase todos os tipos de máquinas acionadas, encontradas na prática. Atualmente é possível controlar a velocidade dos motores de indução com o auxílio de inversores de frequência.</a:t>
            </a:r>
            <a:endParaRPr lang="pt-BR" sz="2100"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4</a:t>
            </a:fld>
            <a:endParaRPr lang="pt-B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Motores - classificação</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5</a:t>
            </a:fld>
            <a:endParaRPr lang="pt-BR"/>
          </a:p>
        </p:txBody>
      </p:sp>
      <p:pic>
        <p:nvPicPr>
          <p:cNvPr id="1026" name="Picture 2"/>
          <p:cNvPicPr>
            <a:picLocks noChangeAspect="1" noChangeArrowheads="1"/>
          </p:cNvPicPr>
          <p:nvPr/>
        </p:nvPicPr>
        <p:blipFill>
          <a:blip r:embed="rId2" cstate="print"/>
          <a:srcRect/>
          <a:stretch>
            <a:fillRect/>
          </a:stretch>
        </p:blipFill>
        <p:spPr bwMode="auto">
          <a:xfrm>
            <a:off x="1259631" y="1268760"/>
            <a:ext cx="6634601" cy="54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 CC</a:t>
            </a:r>
            <a:endParaRPr lang="pt-BR" dirty="0"/>
          </a:p>
        </p:txBody>
      </p:sp>
      <p:sp>
        <p:nvSpPr>
          <p:cNvPr id="3" name="Espaço Reservado para Conteúdo 2"/>
          <p:cNvSpPr>
            <a:spLocks noGrp="1"/>
          </p:cNvSpPr>
          <p:nvPr>
            <p:ph idx="1"/>
          </p:nvPr>
        </p:nvSpPr>
        <p:spPr>
          <a:xfrm>
            <a:off x="457200" y="1340768"/>
            <a:ext cx="8075240" cy="3196952"/>
          </a:xfrm>
        </p:spPr>
        <p:txBody>
          <a:bodyPr>
            <a:normAutofit fontScale="85000" lnSpcReduction="10000"/>
          </a:bodyPr>
          <a:lstStyle/>
          <a:p>
            <a:r>
              <a:rPr lang="pt-BR" dirty="0" smtClean="0"/>
              <a:t>Aspectos construtivos</a:t>
            </a:r>
          </a:p>
          <a:p>
            <a:pPr lvl="1"/>
            <a:r>
              <a:rPr lang="pt-BR" dirty="0" smtClean="0"/>
              <a:t>O motor de corrente contínua é composto de duas estruturas magnéticas:</a:t>
            </a:r>
          </a:p>
          <a:p>
            <a:pPr lvl="1"/>
            <a:r>
              <a:rPr lang="pt-BR" dirty="0" smtClean="0">
                <a:solidFill>
                  <a:srgbClr val="FFC000"/>
                </a:solidFill>
              </a:rPr>
              <a:t>Estator</a:t>
            </a:r>
            <a:r>
              <a:rPr lang="pt-BR" dirty="0" smtClean="0"/>
              <a:t> (enrolamento de campo ou ímã permanente);</a:t>
            </a:r>
          </a:p>
          <a:p>
            <a:pPr lvl="1"/>
            <a:r>
              <a:rPr lang="pt-BR" dirty="0" smtClean="0">
                <a:solidFill>
                  <a:srgbClr val="FFC000"/>
                </a:solidFill>
              </a:rPr>
              <a:t>Rotor</a:t>
            </a:r>
            <a:r>
              <a:rPr lang="pt-BR" dirty="0" smtClean="0"/>
              <a:t> (enrolamento de armadura).</a:t>
            </a:r>
          </a:p>
          <a:p>
            <a:pPr lvl="1"/>
            <a:r>
              <a:rPr lang="pt-BR" dirty="0" smtClean="0"/>
              <a:t>O estator é composto de uma estrutura ferromagnética com pólos salientes aos quais são enroladas as bobinas que formam o campo, ou de um ímã permanente.</a:t>
            </a:r>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6</a:t>
            </a:fld>
            <a:endParaRPr lang="pt-BR"/>
          </a:p>
        </p:txBody>
      </p:sp>
      <p:pic>
        <p:nvPicPr>
          <p:cNvPr id="5" name="Imagem 4" descr="motor cc 2 polos.png"/>
          <p:cNvPicPr>
            <a:picLocks noChangeAspect="1"/>
          </p:cNvPicPr>
          <p:nvPr/>
        </p:nvPicPr>
        <p:blipFill>
          <a:blip r:embed="rId2" cstate="print"/>
          <a:stretch>
            <a:fillRect/>
          </a:stretch>
        </p:blipFill>
        <p:spPr>
          <a:xfrm>
            <a:off x="1559008" y="4365104"/>
            <a:ext cx="5736036" cy="236905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 CC</a:t>
            </a:r>
            <a:endParaRPr lang="pt-BR" dirty="0"/>
          </a:p>
        </p:txBody>
      </p:sp>
      <p:sp>
        <p:nvSpPr>
          <p:cNvPr id="3" name="Espaço Reservado para Conteúdo 2"/>
          <p:cNvSpPr>
            <a:spLocks noGrp="1"/>
          </p:cNvSpPr>
          <p:nvPr>
            <p:ph idx="1"/>
          </p:nvPr>
        </p:nvSpPr>
        <p:spPr>
          <a:xfrm>
            <a:off x="467544" y="1412777"/>
            <a:ext cx="8003232" cy="2952327"/>
          </a:xfrm>
        </p:spPr>
        <p:txBody>
          <a:bodyPr>
            <a:normAutofit fontScale="77500" lnSpcReduction="20000"/>
          </a:bodyPr>
          <a:lstStyle/>
          <a:p>
            <a:r>
              <a:rPr lang="pt-BR" dirty="0" smtClean="0"/>
              <a:t>O rotor é um eletroímã constituído de um núcleo de ferro com enrolamentos em sua superfície que são alimentados por um sistema mecânico de comutação. Esse sistema é formado por um comutador, solidário ao eixo do rotor, que possui uma superfície cilíndrica com diversas lâminas às quais são conectados os enrolamentos do rotor; e por escovas fixas, que exercem pressão sobre o comutador e que são ligadas aos terminais de alimentação. </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7</a:t>
            </a:fld>
            <a:endParaRPr lang="pt-BR"/>
          </a:p>
        </p:txBody>
      </p:sp>
      <p:pic>
        <p:nvPicPr>
          <p:cNvPr id="5" name="Imagem 4" descr="Small_DC_Motor_Rotor.JPG"/>
          <p:cNvPicPr>
            <a:picLocks noChangeAspect="1"/>
          </p:cNvPicPr>
          <p:nvPr/>
        </p:nvPicPr>
        <p:blipFill>
          <a:blip r:embed="rId2" cstate="print"/>
          <a:stretch>
            <a:fillRect/>
          </a:stretch>
        </p:blipFill>
        <p:spPr>
          <a:xfrm>
            <a:off x="971600" y="4304822"/>
            <a:ext cx="2771800" cy="2078850"/>
          </a:xfrm>
          <a:prstGeom prst="rect">
            <a:avLst/>
          </a:prstGeom>
        </p:spPr>
      </p:pic>
      <p:pic>
        <p:nvPicPr>
          <p:cNvPr id="6" name="Imagem 5" descr="Motor_rotor.jpg"/>
          <p:cNvPicPr>
            <a:picLocks noChangeAspect="1"/>
          </p:cNvPicPr>
          <p:nvPr/>
        </p:nvPicPr>
        <p:blipFill>
          <a:blip r:embed="rId3" cstate="print"/>
          <a:srcRect b="31856"/>
          <a:stretch>
            <a:fillRect/>
          </a:stretch>
        </p:blipFill>
        <p:spPr>
          <a:xfrm>
            <a:off x="4139952" y="4149080"/>
            <a:ext cx="4484350" cy="239033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 CC</a:t>
            </a:r>
            <a:endParaRPr lang="pt-BR" dirty="0"/>
          </a:p>
        </p:txBody>
      </p:sp>
      <p:sp>
        <p:nvSpPr>
          <p:cNvPr id="3" name="Espaço Reservado para Conteúdo 2"/>
          <p:cNvSpPr>
            <a:spLocks noGrp="1"/>
          </p:cNvSpPr>
          <p:nvPr>
            <p:ph idx="1"/>
          </p:nvPr>
        </p:nvSpPr>
        <p:spPr>
          <a:xfrm>
            <a:off x="457200" y="1340768"/>
            <a:ext cx="8147248" cy="2908919"/>
          </a:xfrm>
        </p:spPr>
        <p:txBody>
          <a:bodyPr>
            <a:normAutofit fontScale="77500" lnSpcReduction="20000"/>
          </a:bodyPr>
          <a:lstStyle/>
          <a:p>
            <a:r>
              <a:rPr lang="pt-BR" dirty="0" smtClean="0"/>
              <a:t>O propósito do comutador é o de inverter a corrente na fase de rotação apropriada de forma a que o conjugado desenvolvido seja sempre na mesma direção.</a:t>
            </a:r>
          </a:p>
          <a:p>
            <a:r>
              <a:rPr lang="pt-BR" dirty="0" smtClean="0"/>
              <a:t>Os enrolamentos do rotor compreendem bobinas de n espiras. Os dois lados de cada enrolamento são inseridos em sulcos com espaçamento igual ao da distância entre dois pólos do estator, de modo que quando os condutores de um lado estão sob o pólo norte, os condutores do outro devem estar sob o pólo sul.</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8</a:t>
            </a:fld>
            <a:endParaRPr lang="pt-BR"/>
          </a:p>
        </p:txBody>
      </p:sp>
      <p:pic>
        <p:nvPicPr>
          <p:cNvPr id="5" name="Imagem 4" descr="escovas.jpg"/>
          <p:cNvPicPr>
            <a:picLocks noChangeAspect="1"/>
          </p:cNvPicPr>
          <p:nvPr/>
        </p:nvPicPr>
        <p:blipFill>
          <a:blip r:embed="rId2" cstate="print"/>
          <a:stretch>
            <a:fillRect/>
          </a:stretch>
        </p:blipFill>
        <p:spPr>
          <a:xfrm>
            <a:off x="1547664" y="4293096"/>
            <a:ext cx="2994093" cy="2376264"/>
          </a:xfrm>
          <a:prstGeom prst="rect">
            <a:avLst/>
          </a:prstGeom>
        </p:spPr>
      </p:pic>
      <p:pic>
        <p:nvPicPr>
          <p:cNvPr id="6" name="Imagem 5" descr="escovas1.jpg"/>
          <p:cNvPicPr>
            <a:picLocks noChangeAspect="1"/>
          </p:cNvPicPr>
          <p:nvPr/>
        </p:nvPicPr>
        <p:blipFill>
          <a:blip r:embed="rId3" cstate="print"/>
          <a:stretch>
            <a:fillRect/>
          </a:stretch>
        </p:blipFill>
        <p:spPr>
          <a:xfrm>
            <a:off x="5076056" y="4365104"/>
            <a:ext cx="2980166" cy="223224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Motor CC</a:t>
            </a:r>
            <a:endParaRPr lang="pt-BR" dirty="0"/>
          </a:p>
        </p:txBody>
      </p:sp>
      <p:sp>
        <p:nvSpPr>
          <p:cNvPr id="3" name="Espaço Reservado para Conteúdo 2"/>
          <p:cNvSpPr>
            <a:spLocks noGrp="1"/>
          </p:cNvSpPr>
          <p:nvPr>
            <p:ph idx="1"/>
          </p:nvPr>
        </p:nvSpPr>
        <p:spPr>
          <a:xfrm>
            <a:off x="0" y="1340768"/>
            <a:ext cx="4932040" cy="5184576"/>
          </a:xfrm>
        </p:spPr>
        <p:txBody>
          <a:bodyPr>
            <a:normAutofit fontScale="70000" lnSpcReduction="20000"/>
          </a:bodyPr>
          <a:lstStyle/>
          <a:p>
            <a:r>
              <a:rPr lang="pt-BR" dirty="0" smtClean="0"/>
              <a:t>Princípio de funcionamento</a:t>
            </a:r>
          </a:p>
          <a:p>
            <a:pPr lvl="1"/>
            <a:r>
              <a:rPr lang="pt-BR" dirty="0" smtClean="0"/>
              <a:t>Em sua forma mais simples, o comutador apresenta duas placas de cobre encurvadas e fixadas (isoladamente) no eixo do rotor; os terminais do enrolamento da bobina são soldados nessas placas. A corrente elétrica “chega” por uma das escovas (+), “entra” pela placa do comutador, “passa” pela bobina do rotor, “sai” pela outra placa do comutador e “retorna” à fonte pela outra escova (-). Nessa etapa o rotor realiza sua primeira meia-volta. Nessa meia-volta, as placas do comutador trocam seus contatos com as escovas e a corrente inverte seu sentido de percurso na bobina do rotor. E o motor CC continua girando, sempre com o mesmo sentido de rotação.</a:t>
            </a:r>
            <a:endParaRPr lang="pt-BR" dirty="0"/>
          </a:p>
        </p:txBody>
      </p:sp>
      <p:sp>
        <p:nvSpPr>
          <p:cNvPr id="4" name="Espaço Reservado para Número de Slide 3"/>
          <p:cNvSpPr>
            <a:spLocks noGrp="1"/>
          </p:cNvSpPr>
          <p:nvPr>
            <p:ph type="sldNum" sz="quarter" idx="12"/>
          </p:nvPr>
        </p:nvSpPr>
        <p:spPr/>
        <p:txBody>
          <a:bodyPr/>
          <a:lstStyle/>
          <a:p>
            <a:fld id="{7B5ED9E9-CA59-4F78-BF8F-2B5C7B6DB40C}" type="slidenum">
              <a:rPr lang="pt-BR" smtClean="0"/>
              <a:pPr/>
              <a:t>9</a:t>
            </a:fld>
            <a:endParaRPr lang="pt-BR"/>
          </a:p>
        </p:txBody>
      </p:sp>
      <p:pic>
        <p:nvPicPr>
          <p:cNvPr id="22530" name="Picture 2"/>
          <p:cNvPicPr>
            <a:picLocks noChangeAspect="1" noChangeArrowheads="1"/>
          </p:cNvPicPr>
          <p:nvPr/>
        </p:nvPicPr>
        <p:blipFill>
          <a:blip r:embed="rId2" cstate="print"/>
          <a:srcRect/>
          <a:stretch>
            <a:fillRect/>
          </a:stretch>
        </p:blipFill>
        <p:spPr bwMode="auto">
          <a:xfrm>
            <a:off x="5076056" y="1556792"/>
            <a:ext cx="3852428" cy="3668979"/>
          </a:xfrm>
          <a:prstGeom prst="rect">
            <a:avLst/>
          </a:prstGeom>
          <a:noFill/>
          <a:ln w="9525">
            <a:noFill/>
            <a:miter lim="800000"/>
            <a:headEnd/>
            <a:tailEnd/>
          </a:ln>
        </p:spPr>
      </p:pic>
      <p:pic>
        <p:nvPicPr>
          <p:cNvPr id="7" name="Imagem 6" descr="claquete.jpg">
            <a:hlinkClick r:id="rId3" action="ppaction://hlinkfile"/>
          </p:cNvPr>
          <p:cNvPicPr>
            <a:picLocks noChangeAspect="1"/>
          </p:cNvPicPr>
          <p:nvPr/>
        </p:nvPicPr>
        <p:blipFill>
          <a:blip r:embed="rId4" cstate="print"/>
          <a:stretch>
            <a:fillRect/>
          </a:stretch>
        </p:blipFill>
        <p:spPr>
          <a:xfrm>
            <a:off x="7452321" y="5716410"/>
            <a:ext cx="720080" cy="73808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écnica">
  <a:themeElements>
    <a:clrScheme name="Técnic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849</TotalTime>
  <Words>1806</Words>
  <Application>Microsoft Office PowerPoint</Application>
  <PresentationFormat>Apresentação na tela (4:3)</PresentationFormat>
  <Paragraphs>136</Paragraphs>
  <Slides>24</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24</vt:i4>
      </vt:variant>
    </vt:vector>
  </HeadingPairs>
  <TitlesOfParts>
    <vt:vector size="26" baseType="lpstr">
      <vt:lpstr>Técnica</vt:lpstr>
      <vt:lpstr>Equação</vt:lpstr>
      <vt:lpstr>Motores Elétricos</vt:lpstr>
      <vt:lpstr>Motor Elétrico</vt:lpstr>
      <vt:lpstr>Motor CC</vt:lpstr>
      <vt:lpstr>Motor CA</vt:lpstr>
      <vt:lpstr>Motores - classificação</vt:lpstr>
      <vt:lpstr>Motor CC</vt:lpstr>
      <vt:lpstr>Motor CC</vt:lpstr>
      <vt:lpstr>Motor CC</vt:lpstr>
      <vt:lpstr>Motor CC</vt:lpstr>
      <vt:lpstr>Motores CC</vt:lpstr>
      <vt:lpstr>Motores CA</vt:lpstr>
      <vt:lpstr>Motores CA</vt:lpstr>
      <vt:lpstr>Motores CA</vt:lpstr>
      <vt:lpstr>Motores CA</vt:lpstr>
      <vt:lpstr>Motores CA</vt:lpstr>
      <vt:lpstr>Motores CA</vt:lpstr>
      <vt:lpstr>Motores CA</vt:lpstr>
      <vt:lpstr>Motores CA</vt:lpstr>
      <vt:lpstr>Motores CA</vt:lpstr>
      <vt:lpstr>Motores CA</vt:lpstr>
      <vt:lpstr>Motores CA</vt:lpstr>
      <vt:lpstr>Motores CA</vt:lpstr>
      <vt:lpstr>Motores CA</vt:lpstr>
      <vt:lpstr>Motores CA</vt:lpstr>
    </vt:vector>
  </TitlesOfParts>
  <Company>UFPR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Motores Elétricos</dc:title>
  <dc:creator>Helio Padilha</dc:creator>
  <cp:lastModifiedBy>Helio Padilha</cp:lastModifiedBy>
  <cp:revision>70</cp:revision>
  <dcterms:created xsi:type="dcterms:W3CDTF">2013-10-08T20:22:57Z</dcterms:created>
  <dcterms:modified xsi:type="dcterms:W3CDTF">2014-10-02T19:59:26Z</dcterms:modified>
</cp:coreProperties>
</file>