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57" r:id="rId3"/>
    <p:sldId id="258" r:id="rId4"/>
    <p:sldId id="260" r:id="rId5"/>
    <p:sldId id="261" r:id="rId6"/>
    <p:sldId id="262" r:id="rId7"/>
    <p:sldId id="263" r:id="rId8"/>
    <p:sldId id="264" r:id="rId9"/>
    <p:sldId id="265" r:id="rId10"/>
    <p:sldId id="266" r:id="rId11"/>
    <p:sldId id="267" r:id="rId12"/>
    <p:sldId id="259" r:id="rId13"/>
    <p:sldId id="268" r:id="rId14"/>
    <p:sldId id="270" r:id="rId15"/>
    <p:sldId id="269"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p:scale>
          <a:sx n="83" d="100"/>
          <a:sy n="83" d="100"/>
        </p:scale>
        <p:origin x="-1416"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5FEF5-BC54-46BF-93AF-E37AE82EEF1E}" type="datetimeFigureOut">
              <a:rPr lang="pt-BR" smtClean="0"/>
              <a:pPr/>
              <a:t>29/04/2015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E779FE-27E3-4EED-801D-60F771977346}"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2">
        <a:schemeClr val="bg2"/>
      </p:bgRef>
    </p:bg>
    <p:spTree>
      <p:nvGrpSpPr>
        <p:cNvPr id="1" name=""/>
        <p:cNvGrpSpPr/>
        <p:nvPr/>
      </p:nvGrpSpPr>
      <p:grpSpPr>
        <a:xfrm>
          <a:off x="0" y="0"/>
          <a:ext cx="0" cy="0"/>
          <a:chOff x="0" y="0"/>
          <a:chExt cx="0" cy="0"/>
        </a:xfrm>
      </p:grpSpPr>
      <p:sp>
        <p:nvSpPr>
          <p:cNvPr id="7" name="Forma liv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orma livre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ítulo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30" name="Espaço Reservado para Data 29"/>
          <p:cNvSpPr>
            <a:spLocks noGrp="1"/>
          </p:cNvSpPr>
          <p:nvPr>
            <p:ph type="dt" sz="half" idx="10"/>
          </p:nvPr>
        </p:nvSpPr>
        <p:spPr>
          <a:xfrm>
            <a:off x="457200" y="6422064"/>
            <a:ext cx="2133600" cy="365125"/>
          </a:xfrm>
          <a:prstGeom prst="rect">
            <a:avLst/>
          </a:prstGeom>
        </p:spPr>
        <p:txBody>
          <a:bodyPr/>
          <a:lstStyle/>
          <a:p>
            <a:fld id="{824E2A74-8F34-4200-8DFA-E3C83774B291}" type="datetime1">
              <a:rPr lang="pt-BR" smtClean="0"/>
              <a:pPr/>
              <a:t>29/04/2015</a:t>
            </a:fld>
            <a:endParaRPr lang="pt-BR"/>
          </a:p>
        </p:txBody>
      </p:sp>
      <p:sp>
        <p:nvSpPr>
          <p:cNvPr id="19" name="Espaço Reservado para Rodapé 18"/>
          <p:cNvSpPr>
            <a:spLocks noGrp="1"/>
          </p:cNvSpPr>
          <p:nvPr>
            <p:ph type="ftr" sz="quarter" idx="11"/>
          </p:nvPr>
        </p:nvSpPr>
        <p:spPr>
          <a:xfrm>
            <a:off x="3124200" y="6422064"/>
            <a:ext cx="2895600" cy="365125"/>
          </a:xfrm>
          <a:prstGeom prst="rect">
            <a:avLst/>
          </a:prstGeom>
        </p:spPr>
        <p:txBody>
          <a:bodyPr/>
          <a:lstStyle/>
          <a:p>
            <a:endParaRPr lang="pt-BR"/>
          </a:p>
        </p:txBody>
      </p:sp>
      <p:sp>
        <p:nvSpPr>
          <p:cNvPr id="27" name="Espaço Reservado para Número de Slide 26"/>
          <p:cNvSpPr>
            <a:spLocks noGrp="1"/>
          </p:cNvSpPr>
          <p:nvPr>
            <p:ph type="sldNum" sz="quarter" idx="12"/>
          </p:nvPr>
        </p:nvSpPr>
        <p:spPr/>
        <p:txBody>
          <a:bodyPr/>
          <a:lstStyle/>
          <a:p>
            <a:fld id="{7B5ED9E9-CA59-4F78-BF8F-2B5C7B6DB40C}"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a:xfrm>
            <a:off x="457200" y="6422064"/>
            <a:ext cx="2133600" cy="365125"/>
          </a:xfrm>
          <a:prstGeom prst="rect">
            <a:avLst/>
          </a:prstGeom>
        </p:spPr>
        <p:txBody>
          <a:bodyPr/>
          <a:lstStyle/>
          <a:p>
            <a:fld id="{EA5E5039-EF9D-4094-A844-F0713A145BF0}" type="datetime1">
              <a:rPr lang="pt-BR" smtClean="0"/>
              <a:pPr/>
              <a:t>29/04/2015</a:t>
            </a:fld>
            <a:endParaRPr lang="pt-BR"/>
          </a:p>
        </p:txBody>
      </p:sp>
      <p:sp>
        <p:nvSpPr>
          <p:cNvPr id="5" name="Espaço Reservado para Rodapé 4"/>
          <p:cNvSpPr>
            <a:spLocks noGrp="1"/>
          </p:cNvSpPr>
          <p:nvPr>
            <p:ph type="ftr" sz="quarter" idx="11"/>
          </p:nvPr>
        </p:nvSpPr>
        <p:spPr>
          <a:xfrm>
            <a:off x="3124200" y="6422064"/>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p:txBody>
          <a:bodyPr/>
          <a:lstStyle/>
          <a:p>
            <a:fld id="{7B5ED9E9-CA59-4F78-BF8F-2B5C7B6DB40C}"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a:xfrm>
            <a:off x="457200" y="6422064"/>
            <a:ext cx="2133600" cy="365125"/>
          </a:xfrm>
          <a:prstGeom prst="rect">
            <a:avLst/>
          </a:prstGeom>
        </p:spPr>
        <p:txBody>
          <a:bodyPr/>
          <a:lstStyle/>
          <a:p>
            <a:fld id="{49CB4912-616E-4836-A7C6-C2B97D379353}" type="datetime1">
              <a:rPr lang="pt-BR" smtClean="0"/>
              <a:pPr/>
              <a:t>29/04/2015</a:t>
            </a:fld>
            <a:endParaRPr lang="pt-BR"/>
          </a:p>
        </p:txBody>
      </p:sp>
      <p:sp>
        <p:nvSpPr>
          <p:cNvPr id="5" name="Espaço Reservado para Rodapé 4"/>
          <p:cNvSpPr>
            <a:spLocks noGrp="1"/>
          </p:cNvSpPr>
          <p:nvPr>
            <p:ph type="ftr" sz="quarter" idx="11"/>
          </p:nvPr>
        </p:nvSpPr>
        <p:spPr>
          <a:xfrm>
            <a:off x="3124200" y="6422064"/>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p:txBody>
          <a:bodyPr/>
          <a:lstStyle/>
          <a:p>
            <a:fld id="{7B5ED9E9-CA59-4F78-BF8F-2B5C7B6DB40C}"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lgn="l">
              <a:defRPr/>
            </a:lvl1pPr>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a:xfrm>
            <a:off x="457200" y="6422064"/>
            <a:ext cx="2133600" cy="365125"/>
          </a:xfrm>
          <a:prstGeom prst="rect">
            <a:avLst/>
          </a:prstGeom>
        </p:spPr>
        <p:txBody>
          <a:bodyPr/>
          <a:lstStyle/>
          <a:p>
            <a:fld id="{436F26AE-8B72-4263-88A4-B394C8476F32}" type="datetime1">
              <a:rPr lang="pt-BR" smtClean="0"/>
              <a:pPr/>
              <a:t>29/04/2015</a:t>
            </a:fld>
            <a:endParaRPr lang="pt-BR"/>
          </a:p>
        </p:txBody>
      </p:sp>
      <p:sp>
        <p:nvSpPr>
          <p:cNvPr id="5" name="Espaço Reservado para Rodapé 4"/>
          <p:cNvSpPr>
            <a:spLocks noGrp="1"/>
          </p:cNvSpPr>
          <p:nvPr>
            <p:ph type="ftr" sz="quarter" idx="11"/>
          </p:nvPr>
        </p:nvSpPr>
        <p:spPr>
          <a:xfrm>
            <a:off x="3124200" y="6422064"/>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p:txBody>
          <a:bodyPr/>
          <a:lstStyle/>
          <a:p>
            <a:fld id="{7B5ED9E9-CA59-4F78-BF8F-2B5C7B6DB40C}"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2">
        <a:schemeClr val="bg2"/>
      </p:bgRef>
    </p:bg>
    <p:spTree>
      <p:nvGrpSpPr>
        <p:cNvPr id="1" name=""/>
        <p:cNvGrpSpPr/>
        <p:nvPr/>
      </p:nvGrpSpPr>
      <p:grpSpPr>
        <a:xfrm>
          <a:off x="0" y="0"/>
          <a:ext cx="0" cy="0"/>
          <a:chOff x="0" y="0"/>
          <a:chExt cx="0" cy="0"/>
        </a:xfrm>
      </p:grpSpPr>
      <p:sp>
        <p:nvSpPr>
          <p:cNvPr id="7" name="Forma liv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orma livre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ítulo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a:xfrm>
            <a:off x="457200" y="6422064"/>
            <a:ext cx="2133600" cy="365125"/>
          </a:xfrm>
          <a:prstGeom prst="rect">
            <a:avLst/>
          </a:prstGeom>
        </p:spPr>
        <p:txBody>
          <a:bodyPr/>
          <a:lstStyle/>
          <a:p>
            <a:fld id="{36583A5E-D303-4C66-B47A-D3E84C7B888F}" type="datetime1">
              <a:rPr lang="pt-BR" smtClean="0"/>
              <a:pPr/>
              <a:t>29/04/2015</a:t>
            </a:fld>
            <a:endParaRPr lang="pt-BR"/>
          </a:p>
        </p:txBody>
      </p:sp>
      <p:sp>
        <p:nvSpPr>
          <p:cNvPr id="5" name="Espaço Reservado para Rodapé 4"/>
          <p:cNvSpPr>
            <a:spLocks noGrp="1"/>
          </p:cNvSpPr>
          <p:nvPr>
            <p:ph type="ftr" sz="quarter" idx="11"/>
          </p:nvPr>
        </p:nvSpPr>
        <p:spPr>
          <a:xfrm>
            <a:off x="3124200" y="6422064"/>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p:txBody>
          <a:bodyPr/>
          <a:lstStyle/>
          <a:p>
            <a:fld id="{7B5ED9E9-CA59-4F78-BF8F-2B5C7B6DB40C}"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467600" cy="1143000"/>
          </a:xfrm>
        </p:spPr>
        <p:txBody>
          <a:bodyPr/>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a:xfrm>
            <a:off x="457200" y="6422064"/>
            <a:ext cx="2133600" cy="365125"/>
          </a:xfrm>
          <a:prstGeom prst="rect">
            <a:avLst/>
          </a:prstGeom>
        </p:spPr>
        <p:txBody>
          <a:bodyPr/>
          <a:lstStyle/>
          <a:p>
            <a:fld id="{1FBE5A83-0935-4BBB-BE2F-F8BC75518725}" type="datetime1">
              <a:rPr lang="pt-BR" smtClean="0"/>
              <a:pPr/>
              <a:t>29/04/2015</a:t>
            </a:fld>
            <a:endParaRPr lang="pt-BR"/>
          </a:p>
        </p:txBody>
      </p:sp>
      <p:sp>
        <p:nvSpPr>
          <p:cNvPr id="6" name="Espaço Reservado para Rodapé 5"/>
          <p:cNvSpPr>
            <a:spLocks noGrp="1"/>
          </p:cNvSpPr>
          <p:nvPr>
            <p:ph type="ftr" sz="quarter" idx="11"/>
          </p:nvPr>
        </p:nvSpPr>
        <p:spPr>
          <a:xfrm>
            <a:off x="3124200" y="6422064"/>
            <a:ext cx="28956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p:txBody>
          <a:bodyPr/>
          <a:lstStyle/>
          <a:p>
            <a:fld id="{7B5ED9E9-CA59-4F78-BF8F-2B5C7B6DB40C}"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1143000"/>
          </a:xfrm>
        </p:spPr>
        <p:txBody>
          <a:bodyPr anchor="ctr"/>
          <a:lstStyle>
            <a:lvl1pPr>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a:xfrm>
            <a:off x="457200" y="6422064"/>
            <a:ext cx="2133600" cy="365125"/>
          </a:xfrm>
          <a:prstGeom prst="rect">
            <a:avLst/>
          </a:prstGeom>
        </p:spPr>
        <p:txBody>
          <a:bodyPr/>
          <a:lstStyle/>
          <a:p>
            <a:fld id="{B03E3E97-2DE9-45F4-B5E2-556AEB3AFA08}" type="datetime1">
              <a:rPr lang="pt-BR" smtClean="0"/>
              <a:pPr/>
              <a:t>29/04/2015</a:t>
            </a:fld>
            <a:endParaRPr lang="pt-BR"/>
          </a:p>
        </p:txBody>
      </p:sp>
      <p:sp>
        <p:nvSpPr>
          <p:cNvPr id="8" name="Espaço Reservado para Rodapé 7"/>
          <p:cNvSpPr>
            <a:spLocks noGrp="1"/>
          </p:cNvSpPr>
          <p:nvPr>
            <p:ph type="ftr" sz="quarter" idx="11"/>
          </p:nvPr>
        </p:nvSpPr>
        <p:spPr>
          <a:xfrm>
            <a:off x="3124200" y="6422064"/>
            <a:ext cx="2895600" cy="365125"/>
          </a:xfrm>
          <a:prstGeom prst="rect">
            <a:avLst/>
          </a:prstGeom>
        </p:spPr>
        <p:txBody>
          <a:bodyPr/>
          <a:lstStyle/>
          <a:p>
            <a:endParaRPr lang="pt-BR"/>
          </a:p>
        </p:txBody>
      </p:sp>
      <p:sp>
        <p:nvSpPr>
          <p:cNvPr id="9" name="Espaço Reservado para Número de Slide 8"/>
          <p:cNvSpPr>
            <a:spLocks noGrp="1"/>
          </p:cNvSpPr>
          <p:nvPr>
            <p:ph type="sldNum" sz="quarter" idx="12"/>
          </p:nvPr>
        </p:nvSpPr>
        <p:spPr/>
        <p:txBody>
          <a:bodyPr/>
          <a:lstStyle/>
          <a:p>
            <a:fld id="{7B5ED9E9-CA59-4F78-BF8F-2B5C7B6DB40C}"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320"/>
            <a:ext cx="7470648" cy="1143000"/>
          </a:xfrm>
        </p:spPr>
        <p:txBody>
          <a:bodyPr anchor="ctr"/>
          <a:lstStyle>
            <a:lvl1pPr algn="l">
              <a:defRPr sz="4600"/>
            </a:lvl1pPr>
          </a:lstStyle>
          <a:p>
            <a:r>
              <a:rPr kumimoji="0" lang="pt-BR" smtClean="0"/>
              <a:t>Clique para editar o estilo do título mestre</a:t>
            </a:r>
            <a:endParaRPr kumimoji="0" lang="en-US"/>
          </a:p>
        </p:txBody>
      </p:sp>
      <p:sp>
        <p:nvSpPr>
          <p:cNvPr id="7" name="Espaço Reservado para Data 6"/>
          <p:cNvSpPr>
            <a:spLocks noGrp="1"/>
          </p:cNvSpPr>
          <p:nvPr>
            <p:ph type="dt" sz="half" idx="10"/>
          </p:nvPr>
        </p:nvSpPr>
        <p:spPr>
          <a:xfrm>
            <a:off x="457200" y="6422064"/>
            <a:ext cx="2133600" cy="365125"/>
          </a:xfrm>
          <a:prstGeom prst="rect">
            <a:avLst/>
          </a:prstGeom>
        </p:spPr>
        <p:txBody>
          <a:bodyPr/>
          <a:lstStyle/>
          <a:p>
            <a:fld id="{40866FF1-62B1-41A9-8053-67CCB2BD9107}" type="datetime1">
              <a:rPr lang="pt-BR" smtClean="0"/>
              <a:pPr/>
              <a:t>29/04/2015</a:t>
            </a:fld>
            <a:endParaRPr lang="pt-BR"/>
          </a:p>
        </p:txBody>
      </p:sp>
      <p:sp>
        <p:nvSpPr>
          <p:cNvPr id="8" name="Espaço Reservado para Número de Slide 7"/>
          <p:cNvSpPr>
            <a:spLocks noGrp="1"/>
          </p:cNvSpPr>
          <p:nvPr>
            <p:ph type="sldNum" sz="quarter" idx="11"/>
          </p:nvPr>
        </p:nvSpPr>
        <p:spPr/>
        <p:txBody>
          <a:bodyPr/>
          <a:lstStyle/>
          <a:p>
            <a:fld id="{7B5ED9E9-CA59-4F78-BF8F-2B5C7B6DB40C}" type="slidenum">
              <a:rPr lang="pt-BR" smtClean="0"/>
              <a:pPr/>
              <a:t>‹nº›</a:t>
            </a:fld>
            <a:endParaRPr lang="pt-BR"/>
          </a:p>
        </p:txBody>
      </p:sp>
      <p:sp>
        <p:nvSpPr>
          <p:cNvPr id="9" name="Espaço Reservado para Rodapé 8"/>
          <p:cNvSpPr>
            <a:spLocks noGrp="1"/>
          </p:cNvSpPr>
          <p:nvPr>
            <p:ph type="ftr" sz="quarter" idx="12"/>
          </p:nvPr>
        </p:nvSpPr>
        <p:spPr>
          <a:xfrm>
            <a:off x="3124200" y="6422064"/>
            <a:ext cx="2895600" cy="365125"/>
          </a:xfrm>
          <a:prstGeom prst="rect">
            <a:avLst/>
          </a:prstGeom>
        </p:spPr>
        <p:txBody>
          <a:bodyPr/>
          <a:lstStyle/>
          <a:p>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457200" y="6422064"/>
            <a:ext cx="2133600" cy="365125"/>
          </a:xfrm>
          <a:prstGeom prst="rect">
            <a:avLst/>
          </a:prstGeom>
        </p:spPr>
        <p:txBody>
          <a:bodyPr/>
          <a:lstStyle/>
          <a:p>
            <a:fld id="{B78067B6-4816-45DB-BF5D-BDEFEF92157C}" type="datetime1">
              <a:rPr lang="pt-BR" smtClean="0"/>
              <a:pPr/>
              <a:t>29/04/2015</a:t>
            </a:fld>
            <a:endParaRPr lang="pt-BR"/>
          </a:p>
        </p:txBody>
      </p:sp>
      <p:sp>
        <p:nvSpPr>
          <p:cNvPr id="3" name="Espaço Reservado para Rodapé 2"/>
          <p:cNvSpPr>
            <a:spLocks noGrp="1"/>
          </p:cNvSpPr>
          <p:nvPr>
            <p:ph type="ftr" sz="quarter" idx="11"/>
          </p:nvPr>
        </p:nvSpPr>
        <p:spPr>
          <a:xfrm>
            <a:off x="3124200" y="6422064"/>
            <a:ext cx="2895600" cy="365125"/>
          </a:xfrm>
          <a:prstGeom prst="rect">
            <a:avLst/>
          </a:prstGeom>
        </p:spPr>
        <p:txBody>
          <a:bodyPr/>
          <a:lstStyle/>
          <a:p>
            <a:endParaRPr lang="pt-BR"/>
          </a:p>
        </p:txBody>
      </p:sp>
      <p:sp>
        <p:nvSpPr>
          <p:cNvPr id="4" name="Espaço Reservado para Número de Slide 3"/>
          <p:cNvSpPr>
            <a:spLocks noGrp="1"/>
          </p:cNvSpPr>
          <p:nvPr>
            <p:ph type="sldNum" sz="quarter" idx="12"/>
          </p:nvPr>
        </p:nvSpPr>
        <p:spPr/>
        <p:txBody>
          <a:bodyPr/>
          <a:lstStyle/>
          <a:p>
            <a:fld id="{7B5ED9E9-CA59-4F78-BF8F-2B5C7B6DB40C}"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a:xfrm>
            <a:off x="457200" y="6422064"/>
            <a:ext cx="2133600" cy="365125"/>
          </a:xfrm>
          <a:prstGeom prst="rect">
            <a:avLst/>
          </a:prstGeom>
        </p:spPr>
        <p:txBody>
          <a:bodyPr/>
          <a:lstStyle/>
          <a:p>
            <a:fld id="{66C803D2-7CCD-4467-B3AC-56B167984404}" type="datetime1">
              <a:rPr lang="pt-BR" smtClean="0"/>
              <a:pPr/>
              <a:t>29/04/2015</a:t>
            </a:fld>
            <a:endParaRPr lang="pt-BR"/>
          </a:p>
        </p:txBody>
      </p:sp>
      <p:sp>
        <p:nvSpPr>
          <p:cNvPr id="6" name="Espaço Reservado para Rodapé 5"/>
          <p:cNvSpPr>
            <a:spLocks noGrp="1"/>
          </p:cNvSpPr>
          <p:nvPr>
            <p:ph type="ftr" sz="quarter" idx="11"/>
          </p:nvPr>
        </p:nvSpPr>
        <p:spPr>
          <a:xfrm>
            <a:off x="3124200" y="6422064"/>
            <a:ext cx="28956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8156448" y="6422064"/>
            <a:ext cx="762000" cy="365125"/>
          </a:xfrm>
        </p:spPr>
        <p:txBody>
          <a:bodyPr/>
          <a:lstStyle/>
          <a:p>
            <a:fld id="{7B5ED9E9-CA59-4F78-BF8F-2B5C7B6DB40C}"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pt-BR" smtClean="0"/>
              <a:t>Clique para editar o estilo do título mestre</a:t>
            </a:r>
            <a:endParaRPr kumimoji="0" lang="en-US"/>
          </a:p>
        </p:txBody>
      </p:sp>
      <p:sp>
        <p:nvSpPr>
          <p:cNvPr id="3" name="Espaço Reservado para Imagem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pt-BR" smtClean="0"/>
              <a:t>Clique no ícone para adicionar uma imagem</a:t>
            </a:r>
            <a:endParaRPr kumimoji="0" lang="en-US" dirty="0"/>
          </a:p>
        </p:txBody>
      </p:sp>
      <p:sp>
        <p:nvSpPr>
          <p:cNvPr id="4" name="Espaço Reservado para Texto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a:xfrm>
            <a:off x="457200" y="6422064"/>
            <a:ext cx="2133600" cy="365125"/>
          </a:xfrm>
          <a:prstGeom prst="rect">
            <a:avLst/>
          </a:prstGeom>
        </p:spPr>
        <p:txBody>
          <a:bodyPr/>
          <a:lstStyle/>
          <a:p>
            <a:fld id="{F591968D-D35B-4485-8C7E-E3620B3F573F}" type="datetime1">
              <a:rPr lang="pt-BR" smtClean="0"/>
              <a:pPr/>
              <a:t>29/04/2015</a:t>
            </a:fld>
            <a:endParaRPr lang="pt-BR"/>
          </a:p>
        </p:txBody>
      </p:sp>
      <p:sp>
        <p:nvSpPr>
          <p:cNvPr id="6" name="Espaço Reservado para Rodapé 5"/>
          <p:cNvSpPr>
            <a:spLocks noGrp="1"/>
          </p:cNvSpPr>
          <p:nvPr>
            <p:ph type="ftr" sz="quarter" idx="11"/>
          </p:nvPr>
        </p:nvSpPr>
        <p:spPr>
          <a:xfrm>
            <a:off x="3124200" y="6422064"/>
            <a:ext cx="28956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p:txBody>
          <a:bodyPr/>
          <a:lstStyle/>
          <a:p>
            <a:fld id="{7B5ED9E9-CA59-4F78-BF8F-2B5C7B6DB40C}"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orma livre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orma livre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Espaço Reservado para Título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pt-BR" dirty="0" smtClean="0"/>
              <a:t>Clique para editar o estilo do título mestre</a:t>
            </a:r>
            <a:endParaRPr kumimoji="0" lang="en-US" dirty="0"/>
          </a:p>
        </p:txBody>
      </p:sp>
      <p:sp>
        <p:nvSpPr>
          <p:cNvPr id="30" name="Espaço Reservado para Texto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8" name="Espaço Reservado para Número de Slide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B5ED9E9-CA59-4F78-BF8F-2B5C7B6DB40C}" type="slidenum">
              <a:rPr lang="pt-BR" smtClean="0"/>
              <a:pPr/>
              <a:t>‹nº›</a:t>
            </a:fld>
            <a:endParaRPr lang="pt-B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600"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effectLst>
            <a:outerShdw blurRad="38100" dist="38100" dir="2700000" algn="tl">
              <a:srgbClr val="000000">
                <a:alpha val="43137"/>
              </a:srgbClr>
            </a:outerShdw>
          </a:effectLst>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effectLst>
            <a:outerShdw blurRad="38100" dist="38100" dir="2700000" algn="tl">
              <a:srgbClr val="000000">
                <a:alpha val="43137"/>
              </a:srgbClr>
            </a:outerShdw>
          </a:effectLst>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effectLst>
            <a:outerShdw blurRad="38100" dist="38100" dir="2700000" algn="tl">
              <a:srgbClr val="000000">
                <a:alpha val="43137"/>
              </a:srgbClr>
            </a:outerShdw>
          </a:effectLst>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effectLst>
            <a:outerShdw blurRad="38100" dist="38100" dir="2700000" algn="tl">
              <a:srgbClr val="000000">
                <a:alpha val="43137"/>
              </a:srgbClr>
            </a:outerShdw>
          </a:effectLst>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87624" y="2636912"/>
            <a:ext cx="6480048" cy="2301240"/>
          </a:xfrm>
        </p:spPr>
        <p:txBody>
          <a:bodyPr>
            <a:normAutofit/>
          </a:bodyPr>
          <a:lstStyle/>
          <a:p>
            <a:r>
              <a:rPr lang="pt-BR" dirty="0" smtClean="0"/>
              <a:t>ASPECTOS TÉCNICOS DA INSTALAÇÃO DE Motores Elétricos</a:t>
            </a:r>
            <a:endParaRPr lang="pt-BR" dirty="0"/>
          </a:p>
        </p:txBody>
      </p:sp>
      <p:sp>
        <p:nvSpPr>
          <p:cNvPr id="3" name="Subtítulo 2"/>
          <p:cNvSpPr>
            <a:spLocks noGrp="1"/>
          </p:cNvSpPr>
          <p:nvPr>
            <p:ph type="subTitle" idx="1"/>
          </p:nvPr>
        </p:nvSpPr>
        <p:spPr>
          <a:xfrm>
            <a:off x="4788024" y="5301208"/>
            <a:ext cx="2984376" cy="337592"/>
          </a:xfrm>
        </p:spPr>
        <p:txBody>
          <a:bodyPr>
            <a:normAutofit/>
          </a:bodyPr>
          <a:lstStyle/>
          <a:p>
            <a:r>
              <a:rPr lang="pt-BR" dirty="0" smtClean="0"/>
              <a:t>Hélio Padilha</a:t>
            </a:r>
            <a:endParaRPr lang="pt-BR" dirty="0"/>
          </a:p>
        </p:txBody>
      </p:sp>
      <p:sp>
        <p:nvSpPr>
          <p:cNvPr id="4" name="Espaço Reservado para Número de Slide 3"/>
          <p:cNvSpPr>
            <a:spLocks noGrp="1"/>
          </p:cNvSpPr>
          <p:nvPr>
            <p:ph type="sldNum" sz="quarter" idx="12"/>
          </p:nvPr>
        </p:nvSpPr>
        <p:spPr/>
        <p:txBody>
          <a:bodyPr/>
          <a:lstStyle/>
          <a:p>
            <a:fld id="{7B5ED9E9-CA59-4F78-BF8F-2B5C7B6DB40C}" type="slidenum">
              <a:rPr lang="pt-BR" smtClean="0"/>
              <a:pPr/>
              <a:t>1</a:t>
            </a:fld>
            <a:endParaRPr lang="pt-B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Classe de isolamento</a:t>
            </a:r>
            <a:endParaRPr lang="pt-BR" dirty="0"/>
          </a:p>
        </p:txBody>
      </p:sp>
      <p:sp>
        <p:nvSpPr>
          <p:cNvPr id="3" name="Espaço Reservado para Conteúdo 2"/>
          <p:cNvSpPr>
            <a:spLocks noGrp="1"/>
          </p:cNvSpPr>
          <p:nvPr>
            <p:ph idx="1"/>
          </p:nvPr>
        </p:nvSpPr>
        <p:spPr>
          <a:xfrm>
            <a:off x="251520" y="1600200"/>
            <a:ext cx="4536504" cy="5069160"/>
          </a:xfrm>
        </p:spPr>
        <p:txBody>
          <a:bodyPr>
            <a:normAutofit fontScale="77500" lnSpcReduction="20000"/>
          </a:bodyPr>
          <a:lstStyle/>
          <a:p>
            <a:r>
              <a:rPr lang="pt-BR" dirty="0" smtClean="0"/>
              <a:t>O calor gerado pelas perdas no interior do motor é dissipado para o ar ambiente através da superfície externa da carcaça. Em motores fechados essa dissipação é normalmente auxiliada pelo ventilador montado no próprio eixo do motor. Uma boa dissipação depende:</a:t>
            </a:r>
          </a:p>
          <a:p>
            <a:pPr lvl="1"/>
            <a:r>
              <a:rPr lang="pt-BR" dirty="0" smtClean="0"/>
              <a:t>da eficiência do sistema de ventilação;</a:t>
            </a:r>
          </a:p>
          <a:p>
            <a:pPr lvl="1"/>
            <a:r>
              <a:rPr lang="pt-BR" dirty="0" smtClean="0"/>
              <a:t>da área total de dissipação da carcaça;</a:t>
            </a:r>
          </a:p>
          <a:p>
            <a:pPr lvl="1"/>
            <a:r>
              <a:rPr lang="pt-BR" dirty="0" smtClean="0"/>
              <a:t>da diferença de temperatura entre a superfície externa da carcaça e do ar ambiente (</a:t>
            </a:r>
            <a:r>
              <a:rPr lang="pt-BR" dirty="0" err="1" smtClean="0"/>
              <a:t>t</a:t>
            </a:r>
            <a:r>
              <a:rPr lang="pt-BR" baseline="-25000" dirty="0" err="1" smtClean="0"/>
              <a:t>ext</a:t>
            </a:r>
            <a:r>
              <a:rPr lang="pt-BR" dirty="0" err="1" smtClean="0"/>
              <a:t>-t</a:t>
            </a:r>
            <a:r>
              <a:rPr lang="pt-BR" baseline="-25000" dirty="0" err="1" smtClean="0"/>
              <a:t>a</a:t>
            </a:r>
            <a:r>
              <a:rPr lang="pt-BR" dirty="0" smtClean="0"/>
              <a:t>).</a:t>
            </a:r>
            <a:endParaRPr lang="pt-BR" dirty="0"/>
          </a:p>
        </p:txBody>
      </p:sp>
      <p:sp>
        <p:nvSpPr>
          <p:cNvPr id="4" name="Espaço Reservado para Número de Slide 3"/>
          <p:cNvSpPr>
            <a:spLocks noGrp="1"/>
          </p:cNvSpPr>
          <p:nvPr>
            <p:ph type="sldNum" sz="quarter" idx="12"/>
          </p:nvPr>
        </p:nvSpPr>
        <p:spPr/>
        <p:txBody>
          <a:bodyPr/>
          <a:lstStyle/>
          <a:p>
            <a:fld id="{7B5ED9E9-CA59-4F78-BF8F-2B5C7B6DB40C}" type="slidenum">
              <a:rPr lang="pt-BR" smtClean="0"/>
              <a:pPr/>
              <a:t>10</a:t>
            </a:fld>
            <a:endParaRPr lang="pt-BR"/>
          </a:p>
        </p:txBody>
      </p:sp>
      <p:pic>
        <p:nvPicPr>
          <p:cNvPr id="66562" name="Picture 2"/>
          <p:cNvPicPr>
            <a:picLocks noChangeAspect="1" noChangeArrowheads="1"/>
          </p:cNvPicPr>
          <p:nvPr/>
        </p:nvPicPr>
        <p:blipFill>
          <a:blip r:embed="rId2" cstate="print"/>
          <a:srcRect/>
          <a:stretch>
            <a:fillRect/>
          </a:stretch>
        </p:blipFill>
        <p:spPr bwMode="auto">
          <a:xfrm>
            <a:off x="4932040" y="1988840"/>
            <a:ext cx="3888432" cy="3419826"/>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Classes de isolamento</a:t>
            </a:r>
            <a:endParaRPr lang="pt-BR" dirty="0"/>
          </a:p>
        </p:txBody>
      </p:sp>
      <p:sp>
        <p:nvSpPr>
          <p:cNvPr id="3" name="Espaço Reservado para Conteúdo 2"/>
          <p:cNvSpPr>
            <a:spLocks noGrp="1"/>
          </p:cNvSpPr>
          <p:nvPr>
            <p:ph idx="1"/>
          </p:nvPr>
        </p:nvSpPr>
        <p:spPr>
          <a:xfrm>
            <a:off x="251520" y="1600200"/>
            <a:ext cx="8352928" cy="4925144"/>
          </a:xfrm>
        </p:spPr>
        <p:txBody>
          <a:bodyPr>
            <a:normAutofit fontScale="62500" lnSpcReduction="20000"/>
          </a:bodyPr>
          <a:lstStyle/>
          <a:p>
            <a:pPr>
              <a:lnSpc>
                <a:spcPct val="120000"/>
              </a:lnSpc>
            </a:pPr>
            <a:r>
              <a:rPr lang="pt-BR" dirty="0" smtClean="0"/>
              <a:t>O limite de temperatura depende do tipo de material empregado. Para fins de normalização, os materiais isolantes e os sistemas de isolamento (cada um formado pela combinação de vários materiais) são agrupados em CLASSES DE ISOLAMENTO, cada qual definida pelo respectivo limite de temperatura, ou seja, pela maior temperatura que o material pode suportar continuamente sem que seja afetada sua vida útil.</a:t>
            </a:r>
          </a:p>
          <a:p>
            <a:pPr>
              <a:lnSpc>
                <a:spcPct val="120000"/>
              </a:lnSpc>
            </a:pPr>
            <a:r>
              <a:rPr lang="pt-BR" dirty="0" smtClean="0"/>
              <a:t>As classes de isolamento utilizadas em máquinas elétricas e os respectivos limites de temperatura conforme NBR-7034, são as seguintes:</a:t>
            </a:r>
          </a:p>
          <a:p>
            <a:pPr lvl="1">
              <a:lnSpc>
                <a:spcPct val="120000"/>
              </a:lnSpc>
            </a:pPr>
            <a:r>
              <a:rPr lang="pt-BR" dirty="0" smtClean="0"/>
              <a:t>Classe A (105 ºC)</a:t>
            </a:r>
          </a:p>
          <a:p>
            <a:pPr lvl="1">
              <a:lnSpc>
                <a:spcPct val="120000"/>
              </a:lnSpc>
            </a:pPr>
            <a:r>
              <a:rPr lang="pt-BR" dirty="0" smtClean="0"/>
              <a:t>Classe E (120 ºC)</a:t>
            </a:r>
          </a:p>
          <a:p>
            <a:pPr lvl="1">
              <a:lnSpc>
                <a:spcPct val="120000"/>
              </a:lnSpc>
            </a:pPr>
            <a:r>
              <a:rPr lang="pt-BR" dirty="0" smtClean="0"/>
              <a:t>Classe B (130 ºC)</a:t>
            </a:r>
          </a:p>
          <a:p>
            <a:pPr lvl="1">
              <a:lnSpc>
                <a:spcPct val="120000"/>
              </a:lnSpc>
            </a:pPr>
            <a:r>
              <a:rPr lang="pt-BR" dirty="0" smtClean="0"/>
              <a:t>Classe F (155 ºC)</a:t>
            </a:r>
          </a:p>
          <a:p>
            <a:pPr lvl="1">
              <a:lnSpc>
                <a:spcPct val="120000"/>
              </a:lnSpc>
            </a:pPr>
            <a:r>
              <a:rPr lang="pt-BR" dirty="0" smtClean="0"/>
              <a:t>Classe H (180 ºC)</a:t>
            </a:r>
          </a:p>
          <a:p>
            <a:pPr>
              <a:lnSpc>
                <a:spcPct val="120000"/>
              </a:lnSpc>
            </a:pPr>
            <a:r>
              <a:rPr lang="pt-BR" dirty="0" smtClean="0"/>
              <a:t>As classes B e F são as comumente utilizadas em motores normais.</a:t>
            </a:r>
            <a:endParaRPr lang="pt-BR" dirty="0"/>
          </a:p>
        </p:txBody>
      </p:sp>
      <p:sp>
        <p:nvSpPr>
          <p:cNvPr id="4" name="Espaço Reservado para Número de Slide 3"/>
          <p:cNvSpPr>
            <a:spLocks noGrp="1"/>
          </p:cNvSpPr>
          <p:nvPr>
            <p:ph type="sldNum" sz="quarter" idx="12"/>
          </p:nvPr>
        </p:nvSpPr>
        <p:spPr/>
        <p:txBody>
          <a:bodyPr/>
          <a:lstStyle/>
          <a:p>
            <a:fld id="{7B5ED9E9-CA59-4F78-BF8F-2B5C7B6DB40C}" type="slidenum">
              <a:rPr lang="pt-BR" smtClean="0"/>
              <a:pPr/>
              <a:t>11</a:t>
            </a:fld>
            <a:endParaRPr lang="pt-B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pt-BR" dirty="0" smtClean="0"/>
              <a:t>Regime de serviço</a:t>
            </a:r>
            <a:endParaRPr lang="pt-BR" dirty="0"/>
          </a:p>
        </p:txBody>
      </p:sp>
      <p:sp>
        <p:nvSpPr>
          <p:cNvPr id="7" name="Espaço Reservado para Conteúdo 6"/>
          <p:cNvSpPr>
            <a:spLocks noGrp="1"/>
          </p:cNvSpPr>
          <p:nvPr>
            <p:ph idx="1"/>
          </p:nvPr>
        </p:nvSpPr>
        <p:spPr>
          <a:xfrm>
            <a:off x="457200" y="1600200"/>
            <a:ext cx="7787208" cy="4525963"/>
          </a:xfrm>
        </p:spPr>
        <p:txBody>
          <a:bodyPr>
            <a:noAutofit/>
          </a:bodyPr>
          <a:lstStyle/>
          <a:p>
            <a:r>
              <a:rPr lang="pt-BR" sz="2200" dirty="0" smtClean="0"/>
              <a:t>É o grau de regularidade da carga a que o motor é submetido. Os  motores normais são projetados para regime contínuo, (a carga é constante), por tempo indefinido, e igual a potência nominal do motor.</a:t>
            </a:r>
          </a:p>
          <a:p>
            <a:r>
              <a:rPr lang="pt-BR" sz="2200" dirty="0" smtClean="0"/>
              <a:t>A indicação do regime do motor deve ser feita pelo comprador, da forma mais exata possível. Nos casos em que a carga não varia ou nos quais varia de forma previsível, o regime poderá ser indicado numericamente ou por meio de gráficos que representam a variação em função do tempo das grandezas variáveis. Quando a sequência real dos valores no tempo for indeterminada, deverá ser indicada uma sequência fictícia não menos severa que a real.</a:t>
            </a:r>
            <a:endParaRPr lang="pt-BR" sz="2200" dirty="0"/>
          </a:p>
        </p:txBody>
      </p:sp>
      <p:sp>
        <p:nvSpPr>
          <p:cNvPr id="5" name="Espaço Reservado para Número de Slide 4"/>
          <p:cNvSpPr>
            <a:spLocks noGrp="1"/>
          </p:cNvSpPr>
          <p:nvPr>
            <p:ph type="sldNum" sz="quarter" idx="12"/>
          </p:nvPr>
        </p:nvSpPr>
        <p:spPr/>
        <p:txBody>
          <a:bodyPr/>
          <a:lstStyle/>
          <a:p>
            <a:fld id="{7B5ED9E9-CA59-4F78-BF8F-2B5C7B6DB40C}" type="slidenum">
              <a:rPr lang="pt-BR" smtClean="0"/>
              <a:pPr/>
              <a:t>12</a:t>
            </a:fld>
            <a:endParaRPr lang="pt-B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Regime de serviço</a:t>
            </a:r>
            <a:endParaRPr lang="pt-BR" dirty="0"/>
          </a:p>
        </p:txBody>
      </p:sp>
      <p:sp>
        <p:nvSpPr>
          <p:cNvPr id="3" name="Espaço Reservado para Conteúdo 2"/>
          <p:cNvSpPr>
            <a:spLocks noGrp="1"/>
          </p:cNvSpPr>
          <p:nvPr>
            <p:ph idx="1"/>
          </p:nvPr>
        </p:nvSpPr>
        <p:spPr>
          <a:xfrm>
            <a:off x="323528" y="1600200"/>
            <a:ext cx="8136904" cy="4525963"/>
          </a:xfrm>
        </p:spPr>
        <p:txBody>
          <a:bodyPr>
            <a:normAutofit fontScale="85000" lnSpcReduction="10000"/>
          </a:bodyPr>
          <a:lstStyle/>
          <a:p>
            <a:r>
              <a:rPr lang="pt-BR" dirty="0" smtClean="0"/>
              <a:t>Os regimes padronizados estão definidos a seguir:</a:t>
            </a:r>
          </a:p>
          <a:p>
            <a:pPr lvl="1"/>
            <a:r>
              <a:rPr lang="pt-BR" dirty="0" smtClean="0"/>
              <a:t>regime contínuo (S1)</a:t>
            </a:r>
          </a:p>
          <a:p>
            <a:pPr lvl="1"/>
            <a:r>
              <a:rPr lang="pt-BR" dirty="0" smtClean="0"/>
              <a:t>regime de tempo limitado (S2)</a:t>
            </a:r>
          </a:p>
          <a:p>
            <a:pPr lvl="1"/>
            <a:r>
              <a:rPr lang="pt-BR" dirty="0" smtClean="0"/>
              <a:t>regime intermitente periódico (S3)</a:t>
            </a:r>
          </a:p>
          <a:p>
            <a:pPr lvl="1"/>
            <a:r>
              <a:rPr lang="pt-BR" dirty="0" smtClean="0"/>
              <a:t>regime intermitente periódico com partidas (S4)</a:t>
            </a:r>
          </a:p>
          <a:p>
            <a:pPr lvl="1"/>
            <a:r>
              <a:rPr lang="pt-BR" dirty="0" smtClean="0"/>
              <a:t>regime intermitente periódico com frenagem elétrica (S5)</a:t>
            </a:r>
          </a:p>
          <a:p>
            <a:pPr lvl="1"/>
            <a:r>
              <a:rPr lang="pt-BR" dirty="0" smtClean="0"/>
              <a:t>regime contínuo com carga intermitente (S6)</a:t>
            </a:r>
          </a:p>
          <a:p>
            <a:pPr lvl="1"/>
            <a:r>
              <a:rPr lang="pt-BR" dirty="0" smtClean="0"/>
              <a:t>regime contínuo com frenagem elétrica (S7)</a:t>
            </a:r>
          </a:p>
          <a:p>
            <a:pPr lvl="1"/>
            <a:r>
              <a:rPr lang="pt-BR" dirty="0" smtClean="0"/>
              <a:t>regime contínuo com mudança periódica na relação carga/velocidade de rotação (S8)</a:t>
            </a:r>
          </a:p>
          <a:p>
            <a:pPr lvl="1"/>
            <a:r>
              <a:rPr lang="pt-BR" dirty="0" smtClean="0"/>
              <a:t>regimes especiais.</a:t>
            </a:r>
            <a:endParaRPr lang="pt-BR" dirty="0"/>
          </a:p>
        </p:txBody>
      </p:sp>
      <p:sp>
        <p:nvSpPr>
          <p:cNvPr id="4" name="Espaço Reservado para Número de Slide 3"/>
          <p:cNvSpPr>
            <a:spLocks noGrp="1"/>
          </p:cNvSpPr>
          <p:nvPr>
            <p:ph type="sldNum" sz="quarter" idx="12"/>
          </p:nvPr>
        </p:nvSpPr>
        <p:spPr/>
        <p:txBody>
          <a:bodyPr/>
          <a:lstStyle/>
          <a:p>
            <a:fld id="{7B5ED9E9-CA59-4F78-BF8F-2B5C7B6DB40C}" type="slidenum">
              <a:rPr lang="pt-BR" smtClean="0"/>
              <a:pPr/>
              <a:t>13</a:t>
            </a:fld>
            <a:endParaRPr lang="pt-B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Fator de serviço</a:t>
            </a:r>
            <a:endParaRPr lang="pt-BR" dirty="0"/>
          </a:p>
        </p:txBody>
      </p:sp>
      <p:sp>
        <p:nvSpPr>
          <p:cNvPr id="3" name="Espaço Reservado para Conteúdo 2"/>
          <p:cNvSpPr>
            <a:spLocks noGrp="1"/>
          </p:cNvSpPr>
          <p:nvPr>
            <p:ph idx="1"/>
          </p:nvPr>
        </p:nvSpPr>
        <p:spPr>
          <a:xfrm>
            <a:off x="179512" y="1340768"/>
            <a:ext cx="8568952" cy="5517232"/>
          </a:xfrm>
        </p:spPr>
        <p:txBody>
          <a:bodyPr>
            <a:normAutofit fontScale="62500" lnSpcReduction="20000"/>
          </a:bodyPr>
          <a:lstStyle/>
          <a:p>
            <a:pPr>
              <a:lnSpc>
                <a:spcPct val="120000"/>
              </a:lnSpc>
            </a:pPr>
            <a:r>
              <a:rPr lang="pt-BR" dirty="0" smtClean="0"/>
              <a:t>Chama-se fator de serviço (FS) o fator que, aplicado à potência nominal, indica a carga permissível que pode ser aplicada continuamente ao motor, sob condições especificadas. Note que se trata de uma capacidade de sobrecarga contínua, ou seja, uma reserva de potência que dá ao motor uma capacidade de suportar melhor o funcionamento em condições desfavoráveis. </a:t>
            </a:r>
          </a:p>
          <a:p>
            <a:pPr>
              <a:lnSpc>
                <a:spcPct val="120000"/>
              </a:lnSpc>
            </a:pPr>
            <a:r>
              <a:rPr lang="pt-BR" dirty="0" smtClean="0"/>
              <a:t>Em princípio, nenhum motor deve ser instalado para fornecer uma potência superior à nominal. No entanto, sob determinadas condições, isso pode vir a ocorrer, acarretando um aumento de corrente e de temperatura, que dependendo da duração e da intensidade da sobrecarga, pode levar à redução da vida útil do motor ou até mesmo a sua queima.</a:t>
            </a:r>
          </a:p>
          <a:p>
            <a:pPr>
              <a:lnSpc>
                <a:spcPct val="120000"/>
              </a:lnSpc>
            </a:pPr>
            <a:r>
              <a:rPr lang="pt-BR" dirty="0" smtClean="0"/>
              <a:t>Portanto, é definido o fator de serviço de um motor como sendo o fator que aplicado à potência nominal, indica a sobrecarga admissível que pode ser utilizada continuamente. Assim, por exemplo, um motor de 50 cv e fator de serviço 1,1 pode fornecer continuamente a uma carga, a potência de 55 cv.</a:t>
            </a:r>
          </a:p>
        </p:txBody>
      </p:sp>
      <p:sp>
        <p:nvSpPr>
          <p:cNvPr id="4" name="Espaço Reservado para Número de Slide 3"/>
          <p:cNvSpPr>
            <a:spLocks noGrp="1"/>
          </p:cNvSpPr>
          <p:nvPr>
            <p:ph type="sldNum" sz="quarter" idx="12"/>
          </p:nvPr>
        </p:nvSpPr>
        <p:spPr/>
        <p:txBody>
          <a:bodyPr/>
          <a:lstStyle/>
          <a:p>
            <a:fld id="{7B5ED9E9-CA59-4F78-BF8F-2B5C7B6DB40C}" type="slidenum">
              <a:rPr lang="pt-BR" smtClean="0"/>
              <a:pPr/>
              <a:t>14</a:t>
            </a:fld>
            <a:endParaRPr lang="pt-B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Relação </a:t>
            </a:r>
            <a:r>
              <a:rPr lang="pt-BR" dirty="0" err="1" smtClean="0"/>
              <a:t>Ip</a:t>
            </a:r>
            <a:r>
              <a:rPr lang="pt-BR" dirty="0" smtClean="0"/>
              <a:t>/In</a:t>
            </a:r>
            <a:endParaRPr lang="pt-BR" dirty="0"/>
          </a:p>
        </p:txBody>
      </p:sp>
      <p:sp>
        <p:nvSpPr>
          <p:cNvPr id="3" name="Espaço Reservado para Conteúdo 2"/>
          <p:cNvSpPr>
            <a:spLocks noGrp="1"/>
          </p:cNvSpPr>
          <p:nvPr>
            <p:ph idx="1"/>
          </p:nvPr>
        </p:nvSpPr>
        <p:spPr>
          <a:xfrm>
            <a:off x="457200" y="1600200"/>
            <a:ext cx="8219256" cy="4781128"/>
          </a:xfrm>
        </p:spPr>
        <p:txBody>
          <a:bodyPr>
            <a:normAutofit/>
          </a:bodyPr>
          <a:lstStyle/>
          <a:p>
            <a:pPr>
              <a:lnSpc>
                <a:spcPct val="134000"/>
              </a:lnSpc>
            </a:pPr>
            <a:r>
              <a:rPr lang="pt-BR" sz="2200" dirty="0" smtClean="0"/>
              <a:t>Os motores elétricos solicitam da rede de alimentação, durante a partida, uma corrente de valor elevado, da ordem de 6 a 10 vezes a corrente nominal. Este valor depende das características construtivas do motor e não da carga acionada. A carga influencia apenas no tempo durante o qual a corrente de acionamento circula no motor e na rede de alimentação (tempo de aceleração do motor).</a:t>
            </a:r>
          </a:p>
          <a:p>
            <a:pPr>
              <a:lnSpc>
                <a:spcPct val="134000"/>
              </a:lnSpc>
            </a:pPr>
            <a:r>
              <a:rPr lang="pt-BR" sz="2200" dirty="0" smtClean="0"/>
              <a:t>A corrente é representada na placa de identificação pela sigla </a:t>
            </a:r>
            <a:r>
              <a:rPr lang="pt-BR" sz="2200" dirty="0" err="1" smtClean="0"/>
              <a:t>Ip</a:t>
            </a:r>
            <a:r>
              <a:rPr lang="pt-BR" sz="2200" dirty="0" smtClean="0"/>
              <a:t>/In (corrente de partida / corrente nominal).</a:t>
            </a:r>
            <a:endParaRPr lang="pt-BR" sz="2200" dirty="0"/>
          </a:p>
        </p:txBody>
      </p:sp>
      <p:sp>
        <p:nvSpPr>
          <p:cNvPr id="4" name="Espaço Reservado para Número de Slide 3"/>
          <p:cNvSpPr>
            <a:spLocks noGrp="1"/>
          </p:cNvSpPr>
          <p:nvPr>
            <p:ph type="sldNum" sz="quarter" idx="12"/>
          </p:nvPr>
        </p:nvSpPr>
        <p:spPr/>
        <p:txBody>
          <a:bodyPr/>
          <a:lstStyle/>
          <a:p>
            <a:fld id="{7B5ED9E9-CA59-4F78-BF8F-2B5C7B6DB40C}" type="slidenum">
              <a:rPr lang="pt-BR" smtClean="0"/>
              <a:pPr/>
              <a:t>15</a:t>
            </a:fld>
            <a:endParaRPr lang="pt-B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003232" cy="1143000"/>
          </a:xfrm>
        </p:spPr>
        <p:txBody>
          <a:bodyPr>
            <a:normAutofit fontScale="90000"/>
          </a:bodyPr>
          <a:lstStyle/>
          <a:p>
            <a:r>
              <a:rPr lang="pt-BR" dirty="0" smtClean="0"/>
              <a:t>Dimensionamento de condutores</a:t>
            </a:r>
            <a:endParaRPr lang="pt-BR" dirty="0"/>
          </a:p>
        </p:txBody>
      </p:sp>
      <p:sp>
        <p:nvSpPr>
          <p:cNvPr id="3" name="Espaço Reservado para Conteúdo 2"/>
          <p:cNvSpPr>
            <a:spLocks noGrp="1"/>
          </p:cNvSpPr>
          <p:nvPr>
            <p:ph idx="1"/>
          </p:nvPr>
        </p:nvSpPr>
        <p:spPr>
          <a:xfrm>
            <a:off x="457200" y="1600200"/>
            <a:ext cx="8075240" cy="4525963"/>
          </a:xfrm>
        </p:spPr>
        <p:txBody>
          <a:bodyPr>
            <a:normAutofit/>
          </a:bodyPr>
          <a:lstStyle/>
          <a:p>
            <a:r>
              <a:rPr lang="pt-BR" sz="2200" dirty="0" smtClean="0"/>
              <a:t>Procede-se da seguinte maneira para determinar a seção do condutor de alimentação:</a:t>
            </a:r>
          </a:p>
          <a:p>
            <a:r>
              <a:rPr lang="pt-BR" sz="2200" dirty="0" smtClean="0"/>
              <a:t>Para a determinação da corrente do condutor, conforme a norma ABNT-NBR5410/97, deve ser utilizada a corrente de placa do motor,ou a corrente de placa do motor multiplicada pelo fator de serviço (FS) quando existir, e localizar este valor na tabela correspondente.</a:t>
            </a:r>
          </a:p>
          <a:p>
            <a:r>
              <a:rPr lang="pt-BR" sz="2200" dirty="0" smtClean="0"/>
              <a:t>Quando o regime de utilização do motor não for contínuo, os condutores devem ter uma capacidade de condução igual ou superior ao produto de sua corrente nominal pelo fator de ciclo de serviço na tabela.</a:t>
            </a:r>
          </a:p>
          <a:p>
            <a:endParaRPr lang="pt-BR" sz="2200" dirty="0"/>
          </a:p>
        </p:txBody>
      </p:sp>
      <p:sp>
        <p:nvSpPr>
          <p:cNvPr id="4" name="Espaço Reservado para Número de Slide 3"/>
          <p:cNvSpPr>
            <a:spLocks noGrp="1"/>
          </p:cNvSpPr>
          <p:nvPr>
            <p:ph type="sldNum" sz="quarter" idx="12"/>
          </p:nvPr>
        </p:nvSpPr>
        <p:spPr/>
        <p:txBody>
          <a:bodyPr/>
          <a:lstStyle/>
          <a:p>
            <a:fld id="{7B5ED9E9-CA59-4F78-BF8F-2B5C7B6DB40C}" type="slidenum">
              <a:rPr lang="pt-BR" smtClean="0"/>
              <a:pPr/>
              <a:t>16</a:t>
            </a:fld>
            <a:endParaRPr lang="pt-B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Exemplo 1</a:t>
            </a:r>
            <a:endParaRPr lang="pt-BR" dirty="0"/>
          </a:p>
        </p:txBody>
      </p:sp>
      <p:sp>
        <p:nvSpPr>
          <p:cNvPr id="3" name="Espaço Reservado para Conteúdo 2"/>
          <p:cNvSpPr>
            <a:spLocks noGrp="1"/>
          </p:cNvSpPr>
          <p:nvPr>
            <p:ph idx="1"/>
          </p:nvPr>
        </p:nvSpPr>
        <p:spPr>
          <a:xfrm>
            <a:off x="457200" y="1600200"/>
            <a:ext cx="8075240" cy="4709120"/>
          </a:xfrm>
        </p:spPr>
        <p:txBody>
          <a:bodyPr>
            <a:normAutofit fontScale="77500" lnSpcReduction="20000"/>
          </a:bodyPr>
          <a:lstStyle/>
          <a:p>
            <a:pPr>
              <a:lnSpc>
                <a:spcPct val="120000"/>
              </a:lnSpc>
            </a:pPr>
            <a:r>
              <a:rPr lang="pt-BR" dirty="0" smtClean="0"/>
              <a:t>Dimensionar os condutores para um motor de 15cv, IV pólos, trifásico, 220V, corrente nominal de 40A FS 1,15, localizado a 60m da rede de alimentação e operando em regime de serviço contínuo (S1), com instalação dos condutores em eletrodutos não metálicos.</a:t>
            </a:r>
          </a:p>
          <a:p>
            <a:pPr>
              <a:lnSpc>
                <a:spcPct val="120000"/>
              </a:lnSpc>
            </a:pPr>
            <a:r>
              <a:rPr lang="pt-BR" dirty="0" smtClean="0"/>
              <a:t>Solução:</a:t>
            </a:r>
          </a:p>
          <a:p>
            <a:pPr lvl="1">
              <a:lnSpc>
                <a:spcPct val="120000"/>
              </a:lnSpc>
            </a:pPr>
            <a:r>
              <a:rPr lang="pt-BR" dirty="0" smtClean="0"/>
              <a:t>a) Corrente a ser localizada: 40 x 1,15= 46A</a:t>
            </a:r>
          </a:p>
          <a:p>
            <a:pPr lvl="1">
              <a:lnSpc>
                <a:spcPct val="120000"/>
              </a:lnSpc>
            </a:pPr>
            <a:r>
              <a:rPr lang="pt-BR" dirty="0" smtClean="0"/>
              <a:t>b) Valor na tabela 14.3 para 56A (primeiro valor superior a 46A)</a:t>
            </a:r>
          </a:p>
          <a:p>
            <a:pPr lvl="1">
              <a:lnSpc>
                <a:spcPct val="120000"/>
              </a:lnSpc>
            </a:pPr>
            <a:r>
              <a:rPr lang="pt-BR" dirty="0" smtClean="0"/>
              <a:t>c) Bitola mínima: 25 mm2.</a:t>
            </a:r>
          </a:p>
          <a:p>
            <a:pPr lvl="1">
              <a:lnSpc>
                <a:spcPct val="120000"/>
              </a:lnSpc>
            </a:pPr>
            <a:r>
              <a:rPr lang="pt-BR" dirty="0" smtClean="0"/>
              <a:t>Com estes valores da distância de 60m e corrente de 50A, levados na tabela 14.3 encontra-se como bitola do condutor o valor de 16 mm2.</a:t>
            </a:r>
            <a:endParaRPr lang="pt-BR" dirty="0"/>
          </a:p>
        </p:txBody>
      </p:sp>
      <p:sp>
        <p:nvSpPr>
          <p:cNvPr id="4" name="Espaço Reservado para Número de Slide 3"/>
          <p:cNvSpPr>
            <a:spLocks noGrp="1"/>
          </p:cNvSpPr>
          <p:nvPr>
            <p:ph type="sldNum" sz="quarter" idx="12"/>
          </p:nvPr>
        </p:nvSpPr>
        <p:spPr/>
        <p:txBody>
          <a:bodyPr/>
          <a:lstStyle/>
          <a:p>
            <a:fld id="{7B5ED9E9-CA59-4F78-BF8F-2B5C7B6DB40C}" type="slidenum">
              <a:rPr lang="pt-BR" smtClean="0"/>
              <a:pPr/>
              <a:t>17</a:t>
            </a:fld>
            <a:endParaRPr lang="pt-B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7B5ED9E9-CA59-4F78-BF8F-2B5C7B6DB40C}" type="slidenum">
              <a:rPr lang="pt-BR" smtClean="0"/>
              <a:pPr/>
              <a:t>18</a:t>
            </a:fld>
            <a:endParaRPr lang="pt-BR"/>
          </a:p>
        </p:txBody>
      </p:sp>
      <p:pic>
        <p:nvPicPr>
          <p:cNvPr id="67586" name="Picture 2"/>
          <p:cNvPicPr>
            <a:picLocks noChangeAspect="1" noChangeArrowheads="1"/>
          </p:cNvPicPr>
          <p:nvPr/>
        </p:nvPicPr>
        <p:blipFill>
          <a:blip r:embed="rId2" cstate="print"/>
          <a:srcRect/>
          <a:stretch>
            <a:fillRect/>
          </a:stretch>
        </p:blipFill>
        <p:spPr bwMode="auto">
          <a:xfrm>
            <a:off x="164109" y="1052736"/>
            <a:ext cx="8787477" cy="5468438"/>
          </a:xfrm>
          <a:prstGeom prst="rect">
            <a:avLst/>
          </a:prstGeom>
          <a:noFill/>
          <a:ln w="9525">
            <a:noFill/>
            <a:miter lim="800000"/>
            <a:headEnd/>
            <a:tailEnd/>
          </a:ln>
        </p:spPr>
      </p:pic>
      <p:sp>
        <p:nvSpPr>
          <p:cNvPr id="6" name="Retângulo 5"/>
          <p:cNvSpPr/>
          <p:nvPr/>
        </p:nvSpPr>
        <p:spPr>
          <a:xfrm>
            <a:off x="539552" y="1583687"/>
            <a:ext cx="3024336"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539547" y="3609772"/>
            <a:ext cx="3024336" cy="14401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rot="5400000">
            <a:off x="2397639" y="2577774"/>
            <a:ext cx="2160494" cy="178454"/>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lipse 8"/>
          <p:cNvSpPr/>
          <p:nvPr/>
        </p:nvSpPr>
        <p:spPr>
          <a:xfrm>
            <a:off x="3346704" y="3584448"/>
            <a:ext cx="274320" cy="2011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Exemplo 2</a:t>
            </a:r>
            <a:endParaRPr lang="pt-BR" dirty="0"/>
          </a:p>
        </p:txBody>
      </p:sp>
      <p:sp>
        <p:nvSpPr>
          <p:cNvPr id="3" name="Espaço Reservado para Conteúdo 2"/>
          <p:cNvSpPr>
            <a:spLocks noGrp="1"/>
          </p:cNvSpPr>
          <p:nvPr>
            <p:ph idx="1"/>
          </p:nvPr>
        </p:nvSpPr>
        <p:spPr>
          <a:xfrm>
            <a:off x="292608" y="1307592"/>
            <a:ext cx="8403336" cy="5431536"/>
          </a:xfrm>
        </p:spPr>
        <p:txBody>
          <a:bodyPr>
            <a:normAutofit fontScale="70000" lnSpcReduction="20000"/>
          </a:bodyPr>
          <a:lstStyle/>
          <a:p>
            <a:pPr>
              <a:lnSpc>
                <a:spcPct val="120000"/>
              </a:lnSpc>
            </a:pPr>
            <a:r>
              <a:rPr lang="pt-BR" dirty="0" smtClean="0"/>
              <a:t>Tem-se três motores trifásicos, IV pólos com frequência de 60Hz, de 10cv, 30cv e 50cv, que apresentam corrente nominal em 220V de 27A, 74A, 123A, respectivamente os motores10 e 30cv tem fator de serviço 1,15 e o motor de 50cv não tem fator de serviço informado, ou seja, é igual a 1,0. Estes motores serão instalados a 20m, 45m e 60m do ramal. Qual deve ser a bitola do condutor a ser utilizado para alimentar os motores para o caso de instalação aérea sabendo que este opera em regime de serviço contínuo (S1)?</a:t>
            </a:r>
          </a:p>
          <a:p>
            <a:pPr>
              <a:lnSpc>
                <a:spcPct val="120000"/>
              </a:lnSpc>
            </a:pPr>
            <a:r>
              <a:rPr lang="pt-BR" dirty="0" smtClean="0"/>
              <a:t>Solução:</a:t>
            </a:r>
          </a:p>
          <a:p>
            <a:pPr lvl="1">
              <a:lnSpc>
                <a:spcPct val="120000"/>
              </a:lnSpc>
            </a:pPr>
            <a:r>
              <a:rPr lang="pt-BR" dirty="0" smtClean="0"/>
              <a:t>Fazendo o cálculo da corrente : (27 x 1,15 +74 x 1,15 + 123= 239,15A) e verificando na tabela 14.2, chega-se ao valor de corrente mais próximo, acima do calculado, de 264A. </a:t>
            </a:r>
          </a:p>
          <a:p>
            <a:pPr lvl="1">
              <a:lnSpc>
                <a:spcPct val="120000"/>
              </a:lnSpc>
            </a:pPr>
            <a:r>
              <a:rPr lang="pt-BR" dirty="0" smtClean="0"/>
              <a:t>A distância a ser considerada deve ser a maior entre as citadas, ou seja, 60m. Portanto para a tensão de 220V, I = 264A e a distância de 60m, fazendo-se a intersecção de tensão/distância com a linha correspondente de I = 264A, encontramos a bitola mínima de 120 mm</a:t>
            </a:r>
            <a:r>
              <a:rPr lang="pt-BR" baseline="30000" dirty="0" smtClean="0"/>
              <a:t>2</a:t>
            </a:r>
            <a:r>
              <a:rPr lang="pt-BR" dirty="0" smtClean="0"/>
              <a:t>.</a:t>
            </a:r>
            <a:endParaRPr lang="pt-BR" dirty="0"/>
          </a:p>
        </p:txBody>
      </p:sp>
      <p:sp>
        <p:nvSpPr>
          <p:cNvPr id="4" name="Espaço Reservado para Número de Slide 3"/>
          <p:cNvSpPr>
            <a:spLocks noGrp="1"/>
          </p:cNvSpPr>
          <p:nvPr>
            <p:ph type="sldNum" sz="quarter" idx="12"/>
          </p:nvPr>
        </p:nvSpPr>
        <p:spPr/>
        <p:txBody>
          <a:bodyPr/>
          <a:lstStyle/>
          <a:p>
            <a:fld id="{7B5ED9E9-CA59-4F78-BF8F-2B5C7B6DB40C}" type="slidenum">
              <a:rPr lang="pt-BR" smtClean="0"/>
              <a:pPr/>
              <a:t>19</a:t>
            </a:fld>
            <a:endParaRPr lang="pt-B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Aspectos elétricos</a:t>
            </a:r>
            <a:endParaRPr lang="pt-BR" dirty="0"/>
          </a:p>
        </p:txBody>
      </p:sp>
      <p:sp>
        <p:nvSpPr>
          <p:cNvPr id="3" name="Espaço Reservado para Conteúdo 2"/>
          <p:cNvSpPr>
            <a:spLocks noGrp="1"/>
          </p:cNvSpPr>
          <p:nvPr>
            <p:ph idx="1"/>
          </p:nvPr>
        </p:nvSpPr>
        <p:spPr>
          <a:xfrm>
            <a:off x="457200" y="1600200"/>
            <a:ext cx="4690864" cy="4925144"/>
          </a:xfrm>
        </p:spPr>
        <p:txBody>
          <a:bodyPr>
            <a:normAutofit/>
          </a:bodyPr>
          <a:lstStyle/>
          <a:p>
            <a:r>
              <a:rPr lang="pt-BR" sz="2400" dirty="0" smtClean="0"/>
              <a:t>É de grande importância observar a correta alimentação de energia elétrica. A seleção dos condutores, sejam os dos circuitos de alimentação dos motores, sejam os dos circuitos terminais ou dos de distribuição, deve ser baseada na corrente nominal dos motores, conforme norma ABNT – NBR 5410.</a:t>
            </a:r>
            <a:endParaRPr lang="pt-BR" sz="2400" dirty="0"/>
          </a:p>
        </p:txBody>
      </p:sp>
      <p:sp>
        <p:nvSpPr>
          <p:cNvPr id="4" name="Espaço Reservado para Número de Slide 3"/>
          <p:cNvSpPr>
            <a:spLocks noGrp="1"/>
          </p:cNvSpPr>
          <p:nvPr>
            <p:ph type="sldNum" sz="quarter" idx="12"/>
          </p:nvPr>
        </p:nvSpPr>
        <p:spPr/>
        <p:txBody>
          <a:bodyPr/>
          <a:lstStyle/>
          <a:p>
            <a:fld id="{7B5ED9E9-CA59-4F78-BF8F-2B5C7B6DB40C}" type="slidenum">
              <a:rPr lang="pt-BR" smtClean="0"/>
              <a:pPr/>
              <a:t>2</a:t>
            </a:fld>
            <a:endParaRPr lang="pt-BR"/>
          </a:p>
        </p:txBody>
      </p:sp>
      <p:pic>
        <p:nvPicPr>
          <p:cNvPr id="5" name="Imagem 4" descr="identificação motor.jpg"/>
          <p:cNvPicPr>
            <a:picLocks noChangeAspect="1"/>
          </p:cNvPicPr>
          <p:nvPr/>
        </p:nvPicPr>
        <p:blipFill>
          <a:blip r:embed="rId2" cstate="print"/>
          <a:srcRect l="26132" r="14567"/>
          <a:stretch>
            <a:fillRect/>
          </a:stretch>
        </p:blipFill>
        <p:spPr>
          <a:xfrm>
            <a:off x="5364088" y="1484784"/>
            <a:ext cx="3508317" cy="443711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7B5ED9E9-CA59-4F78-BF8F-2B5C7B6DB40C}" type="slidenum">
              <a:rPr lang="pt-BR" smtClean="0"/>
              <a:pPr/>
              <a:t>20</a:t>
            </a:fld>
            <a:endParaRPr lang="pt-BR"/>
          </a:p>
        </p:txBody>
      </p:sp>
      <p:pic>
        <p:nvPicPr>
          <p:cNvPr id="68610" name="Picture 2"/>
          <p:cNvPicPr>
            <a:picLocks noChangeAspect="1" noChangeArrowheads="1"/>
          </p:cNvPicPr>
          <p:nvPr/>
        </p:nvPicPr>
        <p:blipFill>
          <a:blip r:embed="rId2" cstate="print"/>
          <a:srcRect/>
          <a:stretch>
            <a:fillRect/>
          </a:stretch>
        </p:blipFill>
        <p:spPr bwMode="auto">
          <a:xfrm>
            <a:off x="110752" y="621792"/>
            <a:ext cx="8937027" cy="5623560"/>
          </a:xfrm>
          <a:prstGeom prst="rect">
            <a:avLst/>
          </a:prstGeom>
          <a:noFill/>
          <a:ln w="9525">
            <a:noFill/>
            <a:miter lim="800000"/>
            <a:headEnd/>
            <a:tailEnd/>
          </a:ln>
        </p:spPr>
      </p:pic>
      <p:sp>
        <p:nvSpPr>
          <p:cNvPr id="6" name="Retângulo 5"/>
          <p:cNvSpPr/>
          <p:nvPr/>
        </p:nvSpPr>
        <p:spPr>
          <a:xfrm>
            <a:off x="512064" y="1133856"/>
            <a:ext cx="3282696" cy="1645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493776" y="4069080"/>
            <a:ext cx="3310127" cy="15105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rot="5400000">
            <a:off x="2156102" y="2576727"/>
            <a:ext cx="3090669" cy="204933"/>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lipse 8"/>
          <p:cNvSpPr/>
          <p:nvPr/>
        </p:nvSpPr>
        <p:spPr>
          <a:xfrm>
            <a:off x="3557016" y="4059936"/>
            <a:ext cx="274320" cy="2011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Exemplo 3</a:t>
            </a:r>
            <a:endParaRPr lang="pt-BR" dirty="0"/>
          </a:p>
        </p:txBody>
      </p:sp>
      <p:sp>
        <p:nvSpPr>
          <p:cNvPr id="3" name="Espaço Reservado para Conteúdo 2"/>
          <p:cNvSpPr>
            <a:spLocks noGrp="1"/>
          </p:cNvSpPr>
          <p:nvPr>
            <p:ph idx="1"/>
          </p:nvPr>
        </p:nvSpPr>
        <p:spPr>
          <a:xfrm>
            <a:off x="320040" y="1435608"/>
            <a:ext cx="8375904" cy="5102352"/>
          </a:xfrm>
        </p:spPr>
        <p:txBody>
          <a:bodyPr>
            <a:normAutofit fontScale="70000" lnSpcReduction="20000"/>
          </a:bodyPr>
          <a:lstStyle/>
          <a:p>
            <a:pPr>
              <a:lnSpc>
                <a:spcPct val="120000"/>
              </a:lnSpc>
            </a:pPr>
            <a:r>
              <a:rPr lang="pt-BR" dirty="0" smtClean="0"/>
              <a:t>Um elevador apresenta tempo de serviço normal de 15min e utiliza um motor de 15cv, 220V, IV pólos, com corrente nominal de 38A. A distância deste motor ao quadro de comando é de 50m. Qual o condutor a ser utilizado, considerando condutor em eletroduto não metálico?</a:t>
            </a:r>
          </a:p>
          <a:p>
            <a:pPr>
              <a:lnSpc>
                <a:spcPct val="120000"/>
              </a:lnSpc>
            </a:pPr>
            <a:r>
              <a:rPr lang="pt-BR" dirty="0" smtClean="0"/>
              <a:t>Solução:</a:t>
            </a:r>
          </a:p>
          <a:p>
            <a:pPr lvl="1">
              <a:lnSpc>
                <a:spcPct val="120000"/>
              </a:lnSpc>
            </a:pPr>
            <a:r>
              <a:rPr lang="pt-BR" dirty="0" smtClean="0"/>
              <a:t>O serviço é do tipo intermitente, com tempo de serviço de 15 minutos. Deve-se então multiplicar o valor da corrente pelo fator de serviço 0,85.</a:t>
            </a:r>
          </a:p>
          <a:p>
            <a:pPr lvl="2">
              <a:lnSpc>
                <a:spcPct val="120000"/>
              </a:lnSpc>
            </a:pPr>
            <a:r>
              <a:rPr lang="pt-BR" dirty="0" smtClean="0"/>
              <a:t>I = In x 0,85</a:t>
            </a:r>
          </a:p>
          <a:p>
            <a:pPr lvl="2">
              <a:lnSpc>
                <a:spcPct val="120000"/>
              </a:lnSpc>
            </a:pPr>
            <a:r>
              <a:rPr lang="pt-BR" dirty="0" smtClean="0"/>
              <a:t>I = 38 x 0,85</a:t>
            </a:r>
          </a:p>
          <a:p>
            <a:pPr lvl="2">
              <a:lnSpc>
                <a:spcPct val="120000"/>
              </a:lnSpc>
            </a:pPr>
            <a:r>
              <a:rPr lang="pt-BR" dirty="0" smtClean="0"/>
              <a:t>I = 32,3 A</a:t>
            </a:r>
          </a:p>
          <a:p>
            <a:pPr lvl="1">
              <a:lnSpc>
                <a:spcPct val="120000"/>
              </a:lnSpc>
            </a:pPr>
            <a:r>
              <a:rPr lang="pt-BR" dirty="0" smtClean="0"/>
              <a:t>O valor correspondente na tabela 14.3 é o valor mais próximo acima do calculado, ou seja, 42A. Assim, para a tensão de 220V, 50m, I = 42A fazendo-se a intersecção de tensão/distância com a linha correspondente de I= 42A encontra-se a bitola mínima de 16 mm</a:t>
            </a:r>
            <a:r>
              <a:rPr lang="pt-BR" baseline="30000" dirty="0" smtClean="0"/>
              <a:t>2</a:t>
            </a:r>
            <a:r>
              <a:rPr lang="pt-BR" dirty="0" smtClean="0"/>
              <a:t>.</a:t>
            </a:r>
            <a:endParaRPr lang="pt-BR" dirty="0"/>
          </a:p>
        </p:txBody>
      </p:sp>
      <p:sp>
        <p:nvSpPr>
          <p:cNvPr id="4" name="Espaço Reservado para Número de Slide 3"/>
          <p:cNvSpPr>
            <a:spLocks noGrp="1"/>
          </p:cNvSpPr>
          <p:nvPr>
            <p:ph type="sldNum" sz="quarter" idx="12"/>
          </p:nvPr>
        </p:nvSpPr>
        <p:spPr/>
        <p:txBody>
          <a:bodyPr/>
          <a:lstStyle/>
          <a:p>
            <a:fld id="{7B5ED9E9-CA59-4F78-BF8F-2B5C7B6DB40C}" type="slidenum">
              <a:rPr lang="pt-BR" smtClean="0"/>
              <a:pPr/>
              <a:t>21</a:t>
            </a:fld>
            <a:endParaRPr lang="pt-B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7B5ED9E9-CA59-4F78-BF8F-2B5C7B6DB40C}" type="slidenum">
              <a:rPr lang="pt-BR" smtClean="0"/>
              <a:pPr/>
              <a:t>22</a:t>
            </a:fld>
            <a:endParaRPr lang="pt-BR"/>
          </a:p>
        </p:txBody>
      </p:sp>
      <p:pic>
        <p:nvPicPr>
          <p:cNvPr id="69634" name="Picture 2"/>
          <p:cNvPicPr>
            <a:picLocks noChangeAspect="1" noChangeArrowheads="1"/>
          </p:cNvPicPr>
          <p:nvPr/>
        </p:nvPicPr>
        <p:blipFill>
          <a:blip r:embed="rId2" cstate="print"/>
          <a:srcRect/>
          <a:stretch>
            <a:fillRect/>
          </a:stretch>
        </p:blipFill>
        <p:spPr bwMode="auto">
          <a:xfrm>
            <a:off x="77375" y="649224"/>
            <a:ext cx="9004033" cy="5568696"/>
          </a:xfrm>
          <a:prstGeom prst="rect">
            <a:avLst/>
          </a:prstGeom>
          <a:noFill/>
          <a:ln w="9525">
            <a:noFill/>
            <a:miter lim="800000"/>
            <a:headEnd/>
            <a:tailEnd/>
          </a:ln>
        </p:spPr>
      </p:pic>
      <p:sp>
        <p:nvSpPr>
          <p:cNvPr id="6" name="Retângulo 5"/>
          <p:cNvSpPr/>
          <p:nvPr/>
        </p:nvSpPr>
        <p:spPr>
          <a:xfrm>
            <a:off x="393192" y="1161288"/>
            <a:ext cx="2660904" cy="1737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438913" y="3099816"/>
            <a:ext cx="2615184" cy="18288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rot="5400000">
            <a:off x="1863493" y="2092095"/>
            <a:ext cx="2121405" cy="25979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lipse 8"/>
          <p:cNvSpPr/>
          <p:nvPr/>
        </p:nvSpPr>
        <p:spPr>
          <a:xfrm>
            <a:off x="2816352" y="3090672"/>
            <a:ext cx="274320" cy="2011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smtClean="0"/>
          </a:p>
          <a:p>
            <a:pPr algn="ctr"/>
            <a:endParaRPr lang="pt-BR" dirty="0" smtClean="0"/>
          </a:p>
          <a:p>
            <a:pPr algn="ctr"/>
            <a:endParaRPr lang="pt-BR" dirty="0" smtClean="0"/>
          </a:p>
          <a:p>
            <a:pPr algn="ctr"/>
            <a:endParaRPr lang="pt-BR" dirty="0" smtClean="0"/>
          </a:p>
          <a:p>
            <a:pPr algn="ctr"/>
            <a:endParaRPr lang="pt-BR" dirty="0" smtClean="0"/>
          </a:p>
          <a:p>
            <a:pPr algn="ctr"/>
            <a:endParaRPr lang="pt-BR" dirty="0" smtClean="0"/>
          </a:p>
          <a:p>
            <a:pPr algn="ctr"/>
            <a:endParaRPr lang="pt-BR" dirty="0" smtClean="0"/>
          </a:p>
          <a:p>
            <a:pPr algn="ctr"/>
            <a:endParaRPr lang="pt-BR" dirty="0" smtClean="0"/>
          </a:p>
          <a:p>
            <a:pPr algn="ctr"/>
            <a:endParaRPr lang="pt-BR" dirty="0" smtClean="0"/>
          </a:p>
          <a:p>
            <a:pPr algn="ctr"/>
            <a:endParaRPr lang="pt-BR" dirty="0" smtClean="0"/>
          </a:p>
          <a:p>
            <a:pPr algn="ct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Exemplo 4</a:t>
            </a:r>
            <a:endParaRPr lang="pt-BR" dirty="0"/>
          </a:p>
        </p:txBody>
      </p:sp>
      <p:sp>
        <p:nvSpPr>
          <p:cNvPr id="3" name="Espaço Reservado para Conteúdo 2"/>
          <p:cNvSpPr>
            <a:spLocks noGrp="1"/>
          </p:cNvSpPr>
          <p:nvPr>
            <p:ph idx="1"/>
          </p:nvPr>
        </p:nvSpPr>
        <p:spPr>
          <a:xfrm>
            <a:off x="457200" y="1600200"/>
            <a:ext cx="8092440" cy="4700016"/>
          </a:xfrm>
        </p:spPr>
        <p:txBody>
          <a:bodyPr>
            <a:normAutofit fontScale="70000" lnSpcReduction="20000"/>
          </a:bodyPr>
          <a:lstStyle/>
          <a:p>
            <a:pPr>
              <a:lnSpc>
                <a:spcPct val="120000"/>
              </a:lnSpc>
            </a:pPr>
            <a:r>
              <a:rPr lang="pt-BR" dirty="0" smtClean="0"/>
              <a:t>Tem-se um motor trifásico 60cv, VIII pólos, 220/380V, com corrente nominal de 156A em 220V, instalados a 80m do ponto de tomada de energia da rede. Qual deverá ser o condutor usado para alimentar este motor sabendo-se que a instalação será feita por condutores aéreos e este está operando em regime de serviço contínuo (S1)?</a:t>
            </a:r>
          </a:p>
          <a:p>
            <a:pPr>
              <a:lnSpc>
                <a:spcPct val="120000"/>
              </a:lnSpc>
            </a:pPr>
            <a:endParaRPr lang="pt-BR" dirty="0" smtClean="0"/>
          </a:p>
          <a:p>
            <a:pPr>
              <a:lnSpc>
                <a:spcPct val="120000"/>
              </a:lnSpc>
            </a:pPr>
            <a:r>
              <a:rPr lang="pt-BR" dirty="0" smtClean="0"/>
              <a:t>Solução:</a:t>
            </a:r>
          </a:p>
          <a:p>
            <a:pPr lvl="1">
              <a:lnSpc>
                <a:spcPct val="120000"/>
              </a:lnSpc>
            </a:pPr>
            <a:r>
              <a:rPr lang="pt-BR" dirty="0" smtClean="0"/>
              <a:t>I = 156 x 1,0 =156A</a:t>
            </a:r>
          </a:p>
          <a:p>
            <a:pPr lvl="1">
              <a:lnSpc>
                <a:spcPct val="120000"/>
              </a:lnSpc>
            </a:pPr>
            <a:r>
              <a:rPr lang="pt-BR" dirty="0" smtClean="0"/>
              <a:t>Assim temos: I = 156A, d = 80m , devemos então ir até a tabela 14.2, localizando primeiro o ponto da tensão e a distância, em seguida localizar o valor da corrente mais próximo do calculado, que neste caso, é 167A. Indo para a direita e cruzando com a coluna, distância e tensão, chegaremos ao condutor que é de 95mm</a:t>
            </a:r>
            <a:r>
              <a:rPr lang="pt-BR" baseline="30000" dirty="0" smtClean="0"/>
              <a:t>2</a:t>
            </a:r>
            <a:r>
              <a:rPr lang="pt-BR" dirty="0" smtClean="0"/>
              <a:t>.</a:t>
            </a:r>
            <a:endParaRPr lang="pt-BR" dirty="0"/>
          </a:p>
        </p:txBody>
      </p:sp>
      <p:sp>
        <p:nvSpPr>
          <p:cNvPr id="4" name="Espaço Reservado para Número de Slide 3"/>
          <p:cNvSpPr>
            <a:spLocks noGrp="1"/>
          </p:cNvSpPr>
          <p:nvPr>
            <p:ph type="sldNum" sz="quarter" idx="12"/>
          </p:nvPr>
        </p:nvSpPr>
        <p:spPr/>
        <p:txBody>
          <a:bodyPr/>
          <a:lstStyle/>
          <a:p>
            <a:fld id="{7B5ED9E9-CA59-4F78-BF8F-2B5C7B6DB40C}" type="slidenum">
              <a:rPr lang="pt-BR" smtClean="0"/>
              <a:pPr/>
              <a:t>23</a:t>
            </a:fld>
            <a:endParaRPr lang="pt-B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7B5ED9E9-CA59-4F78-BF8F-2B5C7B6DB40C}" type="slidenum">
              <a:rPr lang="pt-BR" smtClean="0"/>
              <a:pPr/>
              <a:t>24</a:t>
            </a:fld>
            <a:endParaRPr lang="pt-BR"/>
          </a:p>
        </p:txBody>
      </p:sp>
      <p:pic>
        <p:nvPicPr>
          <p:cNvPr id="68610" name="Picture 2"/>
          <p:cNvPicPr>
            <a:picLocks noChangeAspect="1" noChangeArrowheads="1"/>
          </p:cNvPicPr>
          <p:nvPr/>
        </p:nvPicPr>
        <p:blipFill>
          <a:blip r:embed="rId2" cstate="print"/>
          <a:srcRect/>
          <a:stretch>
            <a:fillRect/>
          </a:stretch>
        </p:blipFill>
        <p:spPr bwMode="auto">
          <a:xfrm>
            <a:off x="110752" y="621792"/>
            <a:ext cx="8937027" cy="5623560"/>
          </a:xfrm>
          <a:prstGeom prst="rect">
            <a:avLst/>
          </a:prstGeom>
          <a:noFill/>
          <a:ln w="9525">
            <a:noFill/>
            <a:miter lim="800000"/>
            <a:headEnd/>
            <a:tailEnd/>
          </a:ln>
        </p:spPr>
      </p:pic>
      <p:sp>
        <p:nvSpPr>
          <p:cNvPr id="6" name="Retângulo 5"/>
          <p:cNvSpPr/>
          <p:nvPr/>
        </p:nvSpPr>
        <p:spPr>
          <a:xfrm>
            <a:off x="512064" y="1133856"/>
            <a:ext cx="3822192" cy="1645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493776" y="3758184"/>
            <a:ext cx="3840480" cy="16459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rot="5400000">
            <a:off x="2834640" y="2423162"/>
            <a:ext cx="2798061" cy="201167"/>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lipse 8"/>
          <p:cNvSpPr/>
          <p:nvPr/>
        </p:nvSpPr>
        <p:spPr>
          <a:xfrm>
            <a:off x="4096512" y="3749040"/>
            <a:ext cx="274320" cy="2011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0046"/>
            <a:ext cx="7467600" cy="1143000"/>
          </a:xfrm>
        </p:spPr>
        <p:txBody>
          <a:bodyPr/>
          <a:lstStyle/>
          <a:p>
            <a:r>
              <a:rPr lang="pt-BR" dirty="0" smtClean="0"/>
              <a:t>Aspectos mecânicos</a:t>
            </a:r>
            <a:endParaRPr lang="pt-BR" dirty="0"/>
          </a:p>
        </p:txBody>
      </p:sp>
      <p:sp>
        <p:nvSpPr>
          <p:cNvPr id="3" name="Espaço Reservado para Conteúdo 2"/>
          <p:cNvSpPr>
            <a:spLocks noGrp="1"/>
          </p:cNvSpPr>
          <p:nvPr>
            <p:ph idx="1"/>
          </p:nvPr>
        </p:nvSpPr>
        <p:spPr>
          <a:xfrm>
            <a:off x="45720" y="1143000"/>
            <a:ext cx="4800600" cy="5715000"/>
          </a:xfrm>
        </p:spPr>
        <p:txBody>
          <a:bodyPr>
            <a:normAutofit fontScale="70000" lnSpcReduction="20000"/>
          </a:bodyPr>
          <a:lstStyle/>
          <a:p>
            <a:r>
              <a:rPr lang="pt-BR" dirty="0" smtClean="0"/>
              <a:t>Fundações</a:t>
            </a:r>
          </a:p>
          <a:p>
            <a:r>
              <a:rPr lang="pt-BR" dirty="0" smtClean="0"/>
              <a:t>A fundação onde será colocado o motor deverá ser plana e isenta de vibrações. Recomenda-se, portanto, uma fundação de concreto para motores acima de 100 cv. O tipo de fundação dependerá da natureza do solo no local da montagem, ou da resistência dos pisos em edifícios.</a:t>
            </a:r>
          </a:p>
          <a:p>
            <a:r>
              <a:rPr lang="pt-BR" dirty="0" smtClean="0"/>
              <a:t>No dimensionamento da fundação do motor, deverá ser considerado o fato de que o motor pode, ocasionalmente, ser submetido a um torque maior que o torque nominal. Baseado na figura ao lado, os esforços sobre a fundação podem ser calculados pelas equações:</a:t>
            </a:r>
          </a:p>
          <a:p>
            <a:pPr lvl="1"/>
            <a:r>
              <a:rPr lang="en-US" dirty="0" smtClean="0"/>
              <a:t>F1 = 0.5 . g . G - (4 . </a:t>
            </a:r>
            <a:r>
              <a:rPr lang="en-US" dirty="0" err="1" smtClean="0"/>
              <a:t>C</a:t>
            </a:r>
            <a:r>
              <a:rPr lang="en-US" baseline="-25000" dirty="0" err="1" smtClean="0"/>
              <a:t>max</a:t>
            </a:r>
            <a:r>
              <a:rPr lang="en-US" dirty="0" smtClean="0"/>
              <a:t> / A)</a:t>
            </a:r>
          </a:p>
          <a:p>
            <a:pPr lvl="1"/>
            <a:r>
              <a:rPr lang="en-US" dirty="0" smtClean="0"/>
              <a:t>F2 = 0.5 . g . G + (4 . </a:t>
            </a:r>
            <a:r>
              <a:rPr lang="en-US" dirty="0" err="1" smtClean="0"/>
              <a:t>C</a:t>
            </a:r>
            <a:r>
              <a:rPr lang="en-US" baseline="-25000" dirty="0" err="1" smtClean="0"/>
              <a:t>max</a:t>
            </a:r>
            <a:r>
              <a:rPr lang="en-US" dirty="0" smtClean="0"/>
              <a:t> / A)</a:t>
            </a:r>
            <a:endParaRPr lang="pt-BR" dirty="0"/>
          </a:p>
        </p:txBody>
      </p:sp>
      <p:sp>
        <p:nvSpPr>
          <p:cNvPr id="4" name="Espaço Reservado para Número de Slide 3"/>
          <p:cNvSpPr>
            <a:spLocks noGrp="1"/>
          </p:cNvSpPr>
          <p:nvPr>
            <p:ph type="sldNum" sz="quarter" idx="12"/>
          </p:nvPr>
        </p:nvSpPr>
        <p:spPr/>
        <p:txBody>
          <a:bodyPr/>
          <a:lstStyle/>
          <a:p>
            <a:fld id="{7B5ED9E9-CA59-4F78-BF8F-2B5C7B6DB40C}" type="slidenum">
              <a:rPr lang="pt-BR" smtClean="0"/>
              <a:pPr/>
              <a:t>25</a:t>
            </a:fld>
            <a:endParaRPr lang="pt-BR"/>
          </a:p>
        </p:txBody>
      </p:sp>
      <p:pic>
        <p:nvPicPr>
          <p:cNvPr id="1026" name="Picture 2"/>
          <p:cNvPicPr>
            <a:picLocks noChangeAspect="1" noChangeArrowheads="1"/>
          </p:cNvPicPr>
          <p:nvPr/>
        </p:nvPicPr>
        <p:blipFill>
          <a:blip r:embed="rId2" cstate="print"/>
          <a:srcRect/>
          <a:stretch>
            <a:fillRect/>
          </a:stretch>
        </p:blipFill>
        <p:spPr bwMode="auto">
          <a:xfrm>
            <a:off x="4935028" y="1993391"/>
            <a:ext cx="4108388" cy="330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Aspectos mecânicos</a:t>
            </a:r>
            <a:endParaRPr lang="pt-BR" dirty="0"/>
          </a:p>
        </p:txBody>
      </p:sp>
      <p:sp>
        <p:nvSpPr>
          <p:cNvPr id="3" name="Espaço Reservado para Conteúdo 2"/>
          <p:cNvSpPr>
            <a:spLocks noGrp="1"/>
          </p:cNvSpPr>
          <p:nvPr>
            <p:ph idx="1"/>
          </p:nvPr>
        </p:nvSpPr>
        <p:spPr>
          <a:xfrm>
            <a:off x="18288" y="1307592"/>
            <a:ext cx="4526280" cy="5568696"/>
          </a:xfrm>
        </p:spPr>
        <p:txBody>
          <a:bodyPr>
            <a:normAutofit fontScale="77500" lnSpcReduction="20000"/>
          </a:bodyPr>
          <a:lstStyle/>
          <a:p>
            <a:r>
              <a:rPr lang="pt-BR" dirty="0" smtClean="0"/>
              <a:t>Bases deslizantes</a:t>
            </a:r>
          </a:p>
          <a:p>
            <a:pPr lvl="1"/>
            <a:r>
              <a:rPr lang="pt-BR" dirty="0" smtClean="0"/>
              <a:t>Em acionamento por polias, o motor deve estar montado sobre bases deslizantes (trilhos), de modo a garantir que as tensões sobre as correias sejam apenas o suficiente para evitar o deslizamento durante o funcionamento e também para não permitir que trabalhem enviesadas, o que provocaria danos aos encostos do mancal.</a:t>
            </a:r>
          </a:p>
          <a:p>
            <a:pPr lvl="1"/>
            <a:r>
              <a:rPr lang="pt-BR" dirty="0" smtClean="0"/>
              <a:t>O trilho mais próximo da polia motora é colocado de forma que o parafuso de posicionamento fique entre o motor e a máquina acionada. O outro trilho deve ser colocado com o parafuso na posição oposta como mostra a figura ao lado.</a:t>
            </a:r>
            <a:endParaRPr lang="pt-BR" dirty="0"/>
          </a:p>
        </p:txBody>
      </p:sp>
      <p:sp>
        <p:nvSpPr>
          <p:cNvPr id="4" name="Espaço Reservado para Número de Slide 3"/>
          <p:cNvSpPr>
            <a:spLocks noGrp="1"/>
          </p:cNvSpPr>
          <p:nvPr>
            <p:ph type="sldNum" sz="quarter" idx="12"/>
          </p:nvPr>
        </p:nvSpPr>
        <p:spPr/>
        <p:txBody>
          <a:bodyPr/>
          <a:lstStyle/>
          <a:p>
            <a:fld id="{7B5ED9E9-CA59-4F78-BF8F-2B5C7B6DB40C}" type="slidenum">
              <a:rPr lang="pt-BR" smtClean="0"/>
              <a:pPr/>
              <a:t>26</a:t>
            </a:fld>
            <a:endParaRPr lang="pt-BR"/>
          </a:p>
        </p:txBody>
      </p:sp>
      <p:pic>
        <p:nvPicPr>
          <p:cNvPr id="2050" name="Picture 2"/>
          <p:cNvPicPr>
            <a:picLocks noChangeAspect="1" noChangeArrowheads="1"/>
          </p:cNvPicPr>
          <p:nvPr/>
        </p:nvPicPr>
        <p:blipFill>
          <a:blip r:embed="rId2" cstate="print"/>
          <a:srcRect/>
          <a:stretch>
            <a:fillRect/>
          </a:stretch>
        </p:blipFill>
        <p:spPr bwMode="auto">
          <a:xfrm>
            <a:off x="5296091" y="2865311"/>
            <a:ext cx="3559298" cy="233762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Aspectos mecânicos</a:t>
            </a:r>
            <a:endParaRPr lang="pt-BR" dirty="0"/>
          </a:p>
        </p:txBody>
      </p:sp>
      <p:sp>
        <p:nvSpPr>
          <p:cNvPr id="3" name="Espaço Reservado para Conteúdo 2"/>
          <p:cNvSpPr>
            <a:spLocks noGrp="1"/>
          </p:cNvSpPr>
          <p:nvPr>
            <p:ph idx="1"/>
          </p:nvPr>
        </p:nvSpPr>
        <p:spPr>
          <a:xfrm>
            <a:off x="201168" y="1472184"/>
            <a:ext cx="4873752" cy="4525963"/>
          </a:xfrm>
        </p:spPr>
        <p:txBody>
          <a:bodyPr>
            <a:normAutofit fontScale="85000" lnSpcReduction="20000"/>
          </a:bodyPr>
          <a:lstStyle/>
          <a:p>
            <a:r>
              <a:rPr lang="pt-BR" dirty="0" smtClean="0"/>
              <a:t>Acoplamento direto</a:t>
            </a:r>
          </a:p>
          <a:p>
            <a:pPr lvl="1"/>
            <a:r>
              <a:rPr lang="pt-BR" dirty="0" smtClean="0"/>
              <a:t>O acoplamento direto é preferido em relação a outros acoplamentos, devido ao menor custo, menor espaço, ausência de deslizamento (correias), maior rendimento e maior segurança contra acidentes. </a:t>
            </a:r>
          </a:p>
          <a:p>
            <a:pPr lvl="1"/>
            <a:r>
              <a:rPr lang="pt-BR" dirty="0" smtClean="0"/>
              <a:t>O acoplamento direto pode ser do tipo rígido ou do tipo flexível. No caso de transmissão com redução de velocidade, é usual também o acoplamento direto através de redutores.</a:t>
            </a:r>
            <a:endParaRPr lang="pt-BR" dirty="0"/>
          </a:p>
        </p:txBody>
      </p:sp>
      <p:sp>
        <p:nvSpPr>
          <p:cNvPr id="4" name="Espaço Reservado para Número de Slide 3"/>
          <p:cNvSpPr>
            <a:spLocks noGrp="1"/>
          </p:cNvSpPr>
          <p:nvPr>
            <p:ph type="sldNum" sz="quarter" idx="12"/>
          </p:nvPr>
        </p:nvSpPr>
        <p:spPr/>
        <p:txBody>
          <a:bodyPr/>
          <a:lstStyle/>
          <a:p>
            <a:fld id="{7B5ED9E9-CA59-4F78-BF8F-2B5C7B6DB40C}" type="slidenum">
              <a:rPr lang="pt-BR" smtClean="0"/>
              <a:pPr/>
              <a:t>27</a:t>
            </a:fld>
            <a:endParaRPr lang="pt-BR"/>
          </a:p>
        </p:txBody>
      </p:sp>
      <p:pic>
        <p:nvPicPr>
          <p:cNvPr id="5" name="Imagem 4" descr="acoplamento direto.jpg"/>
          <p:cNvPicPr>
            <a:picLocks noChangeAspect="1"/>
          </p:cNvPicPr>
          <p:nvPr/>
        </p:nvPicPr>
        <p:blipFill>
          <a:blip r:embed="rId2" cstate="print"/>
          <a:stretch>
            <a:fillRect/>
          </a:stretch>
        </p:blipFill>
        <p:spPr>
          <a:xfrm>
            <a:off x="5892695" y="1199388"/>
            <a:ext cx="2647039" cy="1982724"/>
          </a:xfrm>
          <a:prstGeom prst="rect">
            <a:avLst/>
          </a:prstGeom>
        </p:spPr>
      </p:pic>
      <p:pic>
        <p:nvPicPr>
          <p:cNvPr id="6" name="Imagem 5" descr="acoplamento direto1.jpg"/>
          <p:cNvPicPr>
            <a:picLocks noChangeAspect="1"/>
          </p:cNvPicPr>
          <p:nvPr/>
        </p:nvPicPr>
        <p:blipFill>
          <a:blip r:embed="rId3" cstate="print"/>
          <a:stretch>
            <a:fillRect/>
          </a:stretch>
        </p:blipFill>
        <p:spPr>
          <a:xfrm>
            <a:off x="7135180" y="3346704"/>
            <a:ext cx="1494355" cy="1501026"/>
          </a:xfrm>
          <a:prstGeom prst="rect">
            <a:avLst/>
          </a:prstGeom>
        </p:spPr>
      </p:pic>
      <p:pic>
        <p:nvPicPr>
          <p:cNvPr id="7" name="Imagem 6" descr="acoplamento direto2.jpg"/>
          <p:cNvPicPr>
            <a:picLocks noChangeAspect="1"/>
          </p:cNvPicPr>
          <p:nvPr/>
        </p:nvPicPr>
        <p:blipFill>
          <a:blip r:embed="rId4" cstate="print"/>
          <a:stretch>
            <a:fillRect/>
          </a:stretch>
        </p:blipFill>
        <p:spPr>
          <a:xfrm>
            <a:off x="5255654" y="3457386"/>
            <a:ext cx="1727848" cy="1294218"/>
          </a:xfrm>
          <a:prstGeom prst="rect">
            <a:avLst/>
          </a:prstGeom>
        </p:spPr>
      </p:pic>
      <p:pic>
        <p:nvPicPr>
          <p:cNvPr id="8" name="Imagem 7" descr="acoplamento direto3.jpg"/>
          <p:cNvPicPr>
            <a:picLocks noChangeAspect="1"/>
          </p:cNvPicPr>
          <p:nvPr/>
        </p:nvPicPr>
        <p:blipFill>
          <a:blip r:embed="rId5" cstate="print"/>
          <a:srcRect l="18136" r="14064" b="5285"/>
          <a:stretch>
            <a:fillRect/>
          </a:stretch>
        </p:blipFill>
        <p:spPr>
          <a:xfrm>
            <a:off x="6355080" y="4968490"/>
            <a:ext cx="1655063" cy="173406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Aspectos mecânicos</a:t>
            </a:r>
            <a:endParaRPr lang="pt-BR" dirty="0"/>
          </a:p>
        </p:txBody>
      </p:sp>
      <p:sp>
        <p:nvSpPr>
          <p:cNvPr id="3" name="Espaço Reservado para Conteúdo 2"/>
          <p:cNvSpPr>
            <a:spLocks noGrp="1"/>
          </p:cNvSpPr>
          <p:nvPr>
            <p:ph idx="1"/>
          </p:nvPr>
        </p:nvSpPr>
        <p:spPr>
          <a:xfrm>
            <a:off x="173736" y="1453896"/>
            <a:ext cx="4608576" cy="4992624"/>
          </a:xfrm>
        </p:spPr>
        <p:txBody>
          <a:bodyPr>
            <a:normAutofit fontScale="70000" lnSpcReduction="20000"/>
          </a:bodyPr>
          <a:lstStyle/>
          <a:p>
            <a:r>
              <a:rPr lang="pt-BR" dirty="0" smtClean="0"/>
              <a:t>Alinhamento</a:t>
            </a:r>
          </a:p>
          <a:p>
            <a:r>
              <a:rPr lang="pt-BR" dirty="0" smtClean="0"/>
              <a:t>Alinhar cuidadosamente as pontas de eixos, usando acoplamento flexível sempre que possível, deixando uma folga mínima entre as metades do acoplamento (GAP), conforme especificação do fabricante do acoplamento.</a:t>
            </a:r>
          </a:p>
          <a:p>
            <a:r>
              <a:rPr lang="pt-BR" dirty="0" smtClean="0"/>
              <a:t>Um alinhamento inadequado pode causar danos nos rolamentos e, até mesmo, fratura do eixo. Os danos provocados nos rolamentos podem se manifestar como vibração, ruído anormal, superaquecimento, etc.</a:t>
            </a:r>
            <a:endParaRPr lang="pt-BR" dirty="0"/>
          </a:p>
        </p:txBody>
      </p:sp>
      <p:sp>
        <p:nvSpPr>
          <p:cNvPr id="4" name="Espaço Reservado para Número de Slide 3"/>
          <p:cNvSpPr>
            <a:spLocks noGrp="1"/>
          </p:cNvSpPr>
          <p:nvPr>
            <p:ph type="sldNum" sz="quarter" idx="12"/>
          </p:nvPr>
        </p:nvSpPr>
        <p:spPr/>
        <p:txBody>
          <a:bodyPr/>
          <a:lstStyle/>
          <a:p>
            <a:fld id="{7B5ED9E9-CA59-4F78-BF8F-2B5C7B6DB40C}" type="slidenum">
              <a:rPr lang="pt-BR" smtClean="0"/>
              <a:pPr/>
              <a:t>28</a:t>
            </a:fld>
            <a:endParaRPr lang="pt-BR"/>
          </a:p>
        </p:txBody>
      </p:sp>
      <p:pic>
        <p:nvPicPr>
          <p:cNvPr id="3075" name="Picture 3"/>
          <p:cNvPicPr>
            <a:picLocks noChangeAspect="1" noChangeArrowheads="1"/>
          </p:cNvPicPr>
          <p:nvPr/>
        </p:nvPicPr>
        <p:blipFill>
          <a:blip r:embed="rId2" cstate="print"/>
          <a:srcRect/>
          <a:stretch>
            <a:fillRect/>
          </a:stretch>
        </p:blipFill>
        <p:spPr bwMode="auto">
          <a:xfrm>
            <a:off x="4802358" y="1965960"/>
            <a:ext cx="4122565" cy="3062477"/>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Aspectos mecânicos</a:t>
            </a:r>
            <a:endParaRPr lang="pt-BR" dirty="0"/>
          </a:p>
        </p:txBody>
      </p:sp>
      <p:sp>
        <p:nvSpPr>
          <p:cNvPr id="3" name="Espaço Reservado para Conteúdo 2"/>
          <p:cNvSpPr>
            <a:spLocks noGrp="1"/>
          </p:cNvSpPr>
          <p:nvPr>
            <p:ph idx="1"/>
          </p:nvPr>
        </p:nvSpPr>
        <p:spPr>
          <a:xfrm>
            <a:off x="256032" y="1499616"/>
            <a:ext cx="4416552" cy="4525963"/>
          </a:xfrm>
        </p:spPr>
        <p:txBody>
          <a:bodyPr>
            <a:normAutofit fontScale="70000" lnSpcReduction="20000"/>
          </a:bodyPr>
          <a:lstStyle/>
          <a:p>
            <a:r>
              <a:rPr lang="pt-BR" dirty="0" smtClean="0"/>
              <a:t>O relógio comparador deve ser fixado em uma metade do acoplamento enquanto aponta na direção radial ou axial da outra metade. Assim, é possível verificar o alinhamento paralelo e o alinhamento angular, respectivamente, ao dar-se uma volta completa no eixo. </a:t>
            </a:r>
          </a:p>
          <a:p>
            <a:r>
              <a:rPr lang="pt-BR" dirty="0" smtClean="0"/>
              <a:t>Os valores lidos nos mostradores não devem ultrapassar os valores da tabela 13.1, de acordo com a velocidade de rotação nominal.</a:t>
            </a:r>
            <a:endParaRPr lang="pt-BR" dirty="0"/>
          </a:p>
        </p:txBody>
      </p:sp>
      <p:sp>
        <p:nvSpPr>
          <p:cNvPr id="4" name="Espaço Reservado para Número de Slide 3"/>
          <p:cNvSpPr>
            <a:spLocks noGrp="1"/>
          </p:cNvSpPr>
          <p:nvPr>
            <p:ph type="sldNum" sz="quarter" idx="12"/>
          </p:nvPr>
        </p:nvSpPr>
        <p:spPr/>
        <p:txBody>
          <a:bodyPr/>
          <a:lstStyle/>
          <a:p>
            <a:fld id="{7B5ED9E9-CA59-4F78-BF8F-2B5C7B6DB40C}" type="slidenum">
              <a:rPr lang="pt-BR" smtClean="0"/>
              <a:pPr/>
              <a:t>29</a:t>
            </a:fld>
            <a:endParaRPr lang="pt-BR"/>
          </a:p>
        </p:txBody>
      </p:sp>
      <p:pic>
        <p:nvPicPr>
          <p:cNvPr id="5" name="Picture 2"/>
          <p:cNvPicPr>
            <a:picLocks noChangeAspect="1" noChangeArrowheads="1"/>
          </p:cNvPicPr>
          <p:nvPr/>
        </p:nvPicPr>
        <p:blipFill>
          <a:blip r:embed="rId2" cstate="print"/>
          <a:srcRect/>
          <a:stretch>
            <a:fillRect/>
          </a:stretch>
        </p:blipFill>
        <p:spPr bwMode="auto">
          <a:xfrm>
            <a:off x="5141594" y="1453895"/>
            <a:ext cx="3728085" cy="4836435"/>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srcRect/>
          <a:stretch>
            <a:fillRect/>
          </a:stretch>
        </p:blipFill>
        <p:spPr bwMode="auto">
          <a:xfrm>
            <a:off x="590930" y="5299139"/>
            <a:ext cx="4309577" cy="11565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7467600" cy="1143000"/>
          </a:xfrm>
        </p:spPr>
        <p:txBody>
          <a:bodyPr/>
          <a:lstStyle/>
          <a:p>
            <a:r>
              <a:rPr lang="pt-BR" dirty="0" smtClean="0"/>
              <a:t>Placa de identificação</a:t>
            </a:r>
            <a:endParaRPr lang="pt-BR" dirty="0"/>
          </a:p>
        </p:txBody>
      </p:sp>
      <p:sp>
        <p:nvSpPr>
          <p:cNvPr id="5" name="Espaço Reservado para Conteúdo 4"/>
          <p:cNvSpPr>
            <a:spLocks noGrp="1"/>
          </p:cNvSpPr>
          <p:nvPr>
            <p:ph sz="half" idx="1"/>
          </p:nvPr>
        </p:nvSpPr>
        <p:spPr>
          <a:xfrm>
            <a:off x="401960" y="3400402"/>
            <a:ext cx="3898776" cy="3351962"/>
          </a:xfrm>
        </p:spPr>
        <p:txBody>
          <a:bodyPr>
            <a:normAutofit fontScale="55000" lnSpcReduction="20000"/>
          </a:bodyPr>
          <a:lstStyle/>
          <a:p>
            <a:r>
              <a:rPr lang="pt-BR" dirty="0" smtClean="0"/>
              <a:t>1 – Código do motor</a:t>
            </a:r>
          </a:p>
          <a:p>
            <a:r>
              <a:rPr lang="pt-BR" dirty="0" smtClean="0"/>
              <a:t>2 – Número de fases</a:t>
            </a:r>
          </a:p>
          <a:p>
            <a:r>
              <a:rPr lang="pt-BR" dirty="0" smtClean="0"/>
              <a:t>3 – Tensão nominal de operação</a:t>
            </a:r>
          </a:p>
          <a:p>
            <a:r>
              <a:rPr lang="pt-BR" dirty="0" smtClean="0"/>
              <a:t>4 – Regime de serviço</a:t>
            </a:r>
          </a:p>
          <a:p>
            <a:r>
              <a:rPr lang="pt-BR" dirty="0" smtClean="0"/>
              <a:t>5 – Rendimento</a:t>
            </a:r>
          </a:p>
          <a:p>
            <a:r>
              <a:rPr lang="pt-BR" dirty="0" smtClean="0"/>
              <a:t>6 – Modelo da carcaça</a:t>
            </a:r>
          </a:p>
          <a:p>
            <a:r>
              <a:rPr lang="pt-BR" dirty="0" smtClean="0"/>
              <a:t>7 – Grau de proteção</a:t>
            </a:r>
          </a:p>
          <a:p>
            <a:r>
              <a:rPr lang="pt-BR" dirty="0" smtClean="0"/>
              <a:t>8 – Classe de isolamento</a:t>
            </a:r>
          </a:p>
          <a:p>
            <a:r>
              <a:rPr lang="pt-BR" dirty="0" smtClean="0"/>
              <a:t>9 – Temperatura da classe de isolamento</a:t>
            </a:r>
          </a:p>
          <a:p>
            <a:r>
              <a:rPr lang="pt-BR" dirty="0" smtClean="0"/>
              <a:t>10 – Frequência</a:t>
            </a:r>
          </a:p>
          <a:p>
            <a:r>
              <a:rPr lang="pt-BR" dirty="0" smtClean="0"/>
              <a:t>11 – Potência</a:t>
            </a:r>
          </a:p>
          <a:p>
            <a:r>
              <a:rPr lang="pt-BR" dirty="0" smtClean="0"/>
              <a:t>12 – Rotação nominal por minuto</a:t>
            </a:r>
          </a:p>
          <a:p>
            <a:r>
              <a:rPr lang="pt-BR" dirty="0" smtClean="0"/>
              <a:t>13 – Corrente nominal de operação</a:t>
            </a:r>
          </a:p>
          <a:p>
            <a:r>
              <a:rPr lang="pt-BR" dirty="0" smtClean="0"/>
              <a:t>14 – Fator de potência</a:t>
            </a:r>
          </a:p>
          <a:p>
            <a:r>
              <a:rPr lang="pt-BR" dirty="0" smtClean="0"/>
              <a:t>15 – Temperatura ambiente</a:t>
            </a:r>
          </a:p>
        </p:txBody>
      </p:sp>
      <p:sp>
        <p:nvSpPr>
          <p:cNvPr id="6" name="Espaço Reservado para Conteúdo 5"/>
          <p:cNvSpPr>
            <a:spLocks noGrp="1"/>
          </p:cNvSpPr>
          <p:nvPr>
            <p:ph sz="half" idx="2"/>
          </p:nvPr>
        </p:nvSpPr>
        <p:spPr>
          <a:xfrm>
            <a:off x="4211960" y="3400401"/>
            <a:ext cx="4752528" cy="3340967"/>
          </a:xfrm>
        </p:spPr>
        <p:txBody>
          <a:bodyPr>
            <a:normAutofit fontScale="55000" lnSpcReduction="20000"/>
          </a:bodyPr>
          <a:lstStyle/>
          <a:p>
            <a:r>
              <a:rPr lang="pt-BR" dirty="0" smtClean="0"/>
              <a:t>16 – Fator de serviço</a:t>
            </a:r>
          </a:p>
          <a:p>
            <a:r>
              <a:rPr lang="pt-BR" dirty="0" smtClean="0"/>
              <a:t>17 – Altitude</a:t>
            </a:r>
          </a:p>
          <a:p>
            <a:r>
              <a:rPr lang="pt-BR" dirty="0" smtClean="0"/>
              <a:t>18 – Massa</a:t>
            </a:r>
          </a:p>
          <a:p>
            <a:r>
              <a:rPr lang="pt-BR" dirty="0" smtClean="0"/>
              <a:t>19 – Especificação do rolamento dianteiro e quantidade de graxa</a:t>
            </a:r>
          </a:p>
          <a:p>
            <a:r>
              <a:rPr lang="pt-BR" dirty="0" smtClean="0"/>
              <a:t>20 – Especificação do rolamento traseiro e quantidade de graxa</a:t>
            </a:r>
          </a:p>
          <a:p>
            <a:r>
              <a:rPr lang="pt-BR" dirty="0" smtClean="0"/>
              <a:t>21 – Tipo de graxa utilizada nos rolamentos</a:t>
            </a:r>
          </a:p>
          <a:p>
            <a:r>
              <a:rPr lang="pt-BR" dirty="0" smtClean="0"/>
              <a:t>22 – Esquema de ligação para a tensão nominal</a:t>
            </a:r>
          </a:p>
          <a:p>
            <a:r>
              <a:rPr lang="pt-BR" dirty="0" smtClean="0"/>
              <a:t>23 – Tempo de relubrificação do motor (em horas)</a:t>
            </a:r>
          </a:p>
          <a:p>
            <a:r>
              <a:rPr lang="pt-BR" dirty="0" smtClean="0"/>
              <a:t>24 – Certificações</a:t>
            </a:r>
          </a:p>
          <a:p>
            <a:r>
              <a:rPr lang="pt-BR" dirty="0" smtClean="0"/>
              <a:t>25 – Relação da corrente de partida/ corrente nominal</a:t>
            </a:r>
          </a:p>
          <a:p>
            <a:r>
              <a:rPr lang="pt-BR" dirty="0" smtClean="0"/>
              <a:t>26 – Categoria de conjugado</a:t>
            </a:r>
          </a:p>
          <a:p>
            <a:r>
              <a:rPr lang="pt-BR" dirty="0" smtClean="0"/>
              <a:t>27 – Corrente no fator de serviço</a:t>
            </a:r>
            <a:endParaRPr lang="pt-BR" dirty="0"/>
          </a:p>
        </p:txBody>
      </p:sp>
      <p:sp>
        <p:nvSpPr>
          <p:cNvPr id="4" name="Espaço Reservado para Número de Slide 3"/>
          <p:cNvSpPr>
            <a:spLocks noGrp="1"/>
          </p:cNvSpPr>
          <p:nvPr>
            <p:ph type="sldNum" sz="quarter" idx="12"/>
          </p:nvPr>
        </p:nvSpPr>
        <p:spPr/>
        <p:txBody>
          <a:bodyPr/>
          <a:lstStyle/>
          <a:p>
            <a:fld id="{7B5ED9E9-CA59-4F78-BF8F-2B5C7B6DB40C}" type="slidenum">
              <a:rPr lang="pt-BR" smtClean="0"/>
              <a:pPr/>
              <a:t>3</a:t>
            </a:fld>
            <a:endParaRPr lang="pt-BR"/>
          </a:p>
        </p:txBody>
      </p:sp>
      <p:pic>
        <p:nvPicPr>
          <p:cNvPr id="62466" name="Picture 2"/>
          <p:cNvPicPr>
            <a:picLocks noChangeAspect="1" noChangeArrowheads="1"/>
          </p:cNvPicPr>
          <p:nvPr/>
        </p:nvPicPr>
        <p:blipFill>
          <a:blip r:embed="rId2" cstate="print"/>
          <a:srcRect/>
          <a:stretch>
            <a:fillRect/>
          </a:stretch>
        </p:blipFill>
        <p:spPr bwMode="auto">
          <a:xfrm>
            <a:off x="1763688" y="1124744"/>
            <a:ext cx="5716484" cy="2160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Aspectos mecânicos</a:t>
            </a:r>
            <a:endParaRPr lang="pt-BR" dirty="0"/>
          </a:p>
        </p:txBody>
      </p:sp>
      <p:sp>
        <p:nvSpPr>
          <p:cNvPr id="3" name="Espaço Reservado para Conteúdo 2"/>
          <p:cNvSpPr>
            <a:spLocks noGrp="1"/>
          </p:cNvSpPr>
          <p:nvPr>
            <p:ph idx="1"/>
          </p:nvPr>
        </p:nvSpPr>
        <p:spPr>
          <a:xfrm>
            <a:off x="164592" y="1307592"/>
            <a:ext cx="5577840" cy="5385816"/>
          </a:xfrm>
        </p:spPr>
        <p:txBody>
          <a:bodyPr>
            <a:normAutofit fontScale="77500" lnSpcReduction="20000"/>
          </a:bodyPr>
          <a:lstStyle/>
          <a:p>
            <a:r>
              <a:rPr lang="pt-BR" dirty="0" smtClean="0"/>
              <a:t>Acoplamento por engrenagem instalada na ponta de eixo do motor.</a:t>
            </a:r>
          </a:p>
          <a:p>
            <a:pPr lvl="1"/>
            <a:r>
              <a:rPr lang="pt-BR" dirty="0" smtClean="0"/>
              <a:t>Utilizado quando há necessidade de uma redução ou de uma ampliação de velocidades. Um </a:t>
            </a:r>
            <a:r>
              <a:rPr lang="pt-BR" dirty="0" err="1" smtClean="0"/>
              <a:t>engrenamento</a:t>
            </a:r>
            <a:r>
              <a:rPr lang="pt-BR" dirty="0" smtClean="0"/>
              <a:t> mal alinhado dá origem a solavancos que provocam vibrações na própria transmissão e no motor. É imprescindível que os eixos fiquem bem alinhados, rigorosamente paralelos no caso de engrenagens retas ou em ângulo correto, em caso de engrenagens cônicas ou helicoidais.</a:t>
            </a:r>
          </a:p>
          <a:p>
            <a:pPr lvl="1"/>
            <a:r>
              <a:rPr lang="pt-BR" dirty="0" smtClean="0"/>
              <a:t>O </a:t>
            </a:r>
            <a:r>
              <a:rPr lang="pt-BR" dirty="0" err="1" smtClean="0"/>
              <a:t>engrenamento</a:t>
            </a:r>
            <a:r>
              <a:rPr lang="pt-BR" dirty="0" smtClean="0"/>
              <a:t> poderá ser avaliado passando “Azul da Prússia” sobre os dentes das engrenagens. Após um giro manual das engrenagens, observam-se as marcas de contato entre os dentes, o que permite uma avaliação do </a:t>
            </a:r>
            <a:r>
              <a:rPr lang="pt-BR" dirty="0" err="1" smtClean="0"/>
              <a:t>engrenamento</a:t>
            </a:r>
            <a:r>
              <a:rPr lang="pt-BR" dirty="0" smtClean="0"/>
              <a:t>.</a:t>
            </a:r>
            <a:endParaRPr lang="pt-BR" dirty="0"/>
          </a:p>
        </p:txBody>
      </p:sp>
      <p:sp>
        <p:nvSpPr>
          <p:cNvPr id="4" name="Espaço Reservado para Número de Slide 3"/>
          <p:cNvSpPr>
            <a:spLocks noGrp="1"/>
          </p:cNvSpPr>
          <p:nvPr>
            <p:ph type="sldNum" sz="quarter" idx="12"/>
          </p:nvPr>
        </p:nvSpPr>
        <p:spPr/>
        <p:txBody>
          <a:bodyPr/>
          <a:lstStyle/>
          <a:p>
            <a:fld id="{7B5ED9E9-CA59-4F78-BF8F-2B5C7B6DB40C}" type="slidenum">
              <a:rPr lang="pt-BR" smtClean="0"/>
              <a:pPr/>
              <a:t>30</a:t>
            </a:fld>
            <a:endParaRPr lang="pt-BR"/>
          </a:p>
        </p:txBody>
      </p:sp>
      <p:pic>
        <p:nvPicPr>
          <p:cNvPr id="5" name="Imagem 4" descr="engrenagem.jpg"/>
          <p:cNvPicPr>
            <a:picLocks noChangeAspect="1"/>
          </p:cNvPicPr>
          <p:nvPr/>
        </p:nvPicPr>
        <p:blipFill>
          <a:blip r:embed="rId2" cstate="print"/>
          <a:stretch>
            <a:fillRect/>
          </a:stretch>
        </p:blipFill>
        <p:spPr>
          <a:xfrm>
            <a:off x="6329808" y="5039868"/>
            <a:ext cx="2488818" cy="1635252"/>
          </a:xfrm>
          <a:prstGeom prst="rect">
            <a:avLst/>
          </a:prstGeom>
        </p:spPr>
      </p:pic>
      <p:pic>
        <p:nvPicPr>
          <p:cNvPr id="6" name="Imagem 5" descr="motor eixo.jpg"/>
          <p:cNvPicPr>
            <a:picLocks noChangeAspect="1"/>
          </p:cNvPicPr>
          <p:nvPr/>
        </p:nvPicPr>
        <p:blipFill>
          <a:blip r:embed="rId3" cstate="print"/>
          <a:stretch>
            <a:fillRect/>
          </a:stretch>
        </p:blipFill>
        <p:spPr>
          <a:xfrm>
            <a:off x="6397638" y="1286142"/>
            <a:ext cx="2225154" cy="2225154"/>
          </a:xfrm>
          <a:prstGeom prst="rect">
            <a:avLst/>
          </a:prstGeom>
        </p:spPr>
      </p:pic>
      <p:pic>
        <p:nvPicPr>
          <p:cNvPr id="7" name="Imagem 6" descr="motor eixo.jpg"/>
          <p:cNvPicPr>
            <a:picLocks noChangeAspect="1"/>
          </p:cNvPicPr>
          <p:nvPr/>
        </p:nvPicPr>
        <p:blipFill>
          <a:blip r:embed="rId3" cstate="print"/>
          <a:srcRect l="63590" t="44422" r="8418" b="31846"/>
          <a:stretch>
            <a:fillRect/>
          </a:stretch>
        </p:blipFill>
        <p:spPr>
          <a:xfrm>
            <a:off x="7068312" y="3745462"/>
            <a:ext cx="1298448" cy="1100858"/>
          </a:xfrm>
          <a:prstGeom prst="rect">
            <a:avLst/>
          </a:prstGeom>
        </p:spPr>
      </p:pic>
      <p:sp>
        <p:nvSpPr>
          <p:cNvPr id="8" name="Elipse 7"/>
          <p:cNvSpPr/>
          <p:nvPr/>
        </p:nvSpPr>
        <p:spPr>
          <a:xfrm>
            <a:off x="7946136" y="2340864"/>
            <a:ext cx="466344" cy="4754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lipse 8"/>
          <p:cNvSpPr/>
          <p:nvPr/>
        </p:nvSpPr>
        <p:spPr>
          <a:xfrm>
            <a:off x="8074152" y="5422392"/>
            <a:ext cx="417576" cy="4084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de seta reta 10"/>
          <p:cNvCxnSpPr>
            <a:stCxn id="8" idx="4"/>
          </p:cNvCxnSpPr>
          <p:nvPr/>
        </p:nvCxnSpPr>
        <p:spPr>
          <a:xfrm flipH="1">
            <a:off x="8001000" y="2816352"/>
            <a:ext cx="178308" cy="143560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ector de seta reta 11"/>
          <p:cNvCxnSpPr>
            <a:stCxn id="9" idx="0"/>
          </p:cNvCxnSpPr>
          <p:nvPr/>
        </p:nvCxnSpPr>
        <p:spPr>
          <a:xfrm flipH="1" flipV="1">
            <a:off x="8043672" y="4504944"/>
            <a:ext cx="239268" cy="9174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Aspectos mecânicos</a:t>
            </a:r>
            <a:endParaRPr lang="pt-BR" dirty="0"/>
          </a:p>
        </p:txBody>
      </p:sp>
      <p:sp>
        <p:nvSpPr>
          <p:cNvPr id="3" name="Espaço Reservado para Conteúdo 2"/>
          <p:cNvSpPr>
            <a:spLocks noGrp="1"/>
          </p:cNvSpPr>
          <p:nvPr>
            <p:ph idx="1"/>
          </p:nvPr>
        </p:nvSpPr>
        <p:spPr>
          <a:xfrm>
            <a:off x="36576" y="1307592"/>
            <a:ext cx="5440680" cy="5550408"/>
          </a:xfrm>
        </p:spPr>
        <p:txBody>
          <a:bodyPr>
            <a:normAutofit fontScale="77500" lnSpcReduction="20000"/>
          </a:bodyPr>
          <a:lstStyle/>
          <a:p>
            <a:r>
              <a:rPr lang="pt-BR" dirty="0" smtClean="0"/>
              <a:t>Montagem e desmontagem das polias:</a:t>
            </a:r>
          </a:p>
          <a:p>
            <a:pPr lvl="1"/>
            <a:r>
              <a:rPr lang="pt-BR" dirty="0" smtClean="0"/>
              <a:t>Para a montagem de polias em pontas de eixo com rasgo de </a:t>
            </a:r>
            <a:r>
              <a:rPr lang="pt-BR" dirty="0" err="1" smtClean="0"/>
              <a:t>chaveta</a:t>
            </a:r>
            <a:r>
              <a:rPr lang="pt-BR" dirty="0" smtClean="0"/>
              <a:t> e furo </a:t>
            </a:r>
            <a:r>
              <a:rPr lang="pt-BR" dirty="0" err="1" smtClean="0"/>
              <a:t>roscado</a:t>
            </a:r>
            <a:r>
              <a:rPr lang="pt-BR" dirty="0" smtClean="0"/>
              <a:t> na ponta, a polia deve ser encaixada até a metade do rasgo da </a:t>
            </a:r>
            <a:r>
              <a:rPr lang="pt-BR" dirty="0" err="1" smtClean="0"/>
              <a:t>chaveta</a:t>
            </a:r>
            <a:r>
              <a:rPr lang="pt-BR" dirty="0" smtClean="0"/>
              <a:t> apenas com esforço manual do montador. O restante da polia pode ser montado utilizando o dispositivo da figura ao lado.</a:t>
            </a:r>
          </a:p>
          <a:p>
            <a:pPr lvl="1"/>
            <a:r>
              <a:rPr lang="pt-BR" dirty="0" smtClean="0"/>
              <a:t>Para eixo sem furo </a:t>
            </a:r>
            <a:r>
              <a:rPr lang="pt-BR" dirty="0" err="1" smtClean="0"/>
              <a:t>roscado</a:t>
            </a:r>
            <a:r>
              <a:rPr lang="pt-BR" dirty="0" smtClean="0"/>
              <a:t>, recomenda-se aquecer a polia cerca de 80 °C, possibilitando uma montagem sem maiores esforços sobre o eixo e os rolamentos.</a:t>
            </a:r>
          </a:p>
          <a:p>
            <a:pPr lvl="1"/>
            <a:r>
              <a:rPr lang="pt-BR" dirty="0" smtClean="0"/>
              <a:t>Para desmontagem de polias recomenda-se o uso de dispositivos como o mostrado na figura ao lado, procedendo com cuidado para não danificar as partes do motor e da polia.</a:t>
            </a:r>
            <a:endParaRPr lang="pt-BR" dirty="0"/>
          </a:p>
        </p:txBody>
      </p:sp>
      <p:sp>
        <p:nvSpPr>
          <p:cNvPr id="4" name="Espaço Reservado para Número de Slide 3"/>
          <p:cNvSpPr>
            <a:spLocks noGrp="1"/>
          </p:cNvSpPr>
          <p:nvPr>
            <p:ph type="sldNum" sz="quarter" idx="12"/>
          </p:nvPr>
        </p:nvSpPr>
        <p:spPr/>
        <p:txBody>
          <a:bodyPr/>
          <a:lstStyle/>
          <a:p>
            <a:fld id="{7B5ED9E9-CA59-4F78-BF8F-2B5C7B6DB40C}" type="slidenum">
              <a:rPr lang="pt-BR" smtClean="0"/>
              <a:pPr/>
              <a:t>31</a:t>
            </a:fld>
            <a:endParaRPr lang="pt-BR"/>
          </a:p>
        </p:txBody>
      </p:sp>
      <p:pic>
        <p:nvPicPr>
          <p:cNvPr id="5122" name="Picture 2"/>
          <p:cNvPicPr>
            <a:picLocks noChangeAspect="1" noChangeArrowheads="1"/>
          </p:cNvPicPr>
          <p:nvPr/>
        </p:nvPicPr>
        <p:blipFill>
          <a:blip r:embed="rId2" cstate="print"/>
          <a:srcRect/>
          <a:stretch>
            <a:fillRect/>
          </a:stretch>
        </p:blipFill>
        <p:spPr bwMode="auto">
          <a:xfrm>
            <a:off x="5573649" y="1968246"/>
            <a:ext cx="3409950" cy="171450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5584788" y="4560761"/>
            <a:ext cx="3340899" cy="1748599"/>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Aspectos mecânicos</a:t>
            </a:r>
            <a:endParaRPr lang="pt-BR" dirty="0"/>
          </a:p>
        </p:txBody>
      </p:sp>
      <p:sp>
        <p:nvSpPr>
          <p:cNvPr id="3" name="Espaço Reservado para Conteúdo 2"/>
          <p:cNvSpPr>
            <a:spLocks noGrp="1"/>
          </p:cNvSpPr>
          <p:nvPr>
            <p:ph idx="1"/>
          </p:nvPr>
        </p:nvSpPr>
        <p:spPr>
          <a:xfrm>
            <a:off x="457200" y="1600200"/>
            <a:ext cx="4553712" cy="4525963"/>
          </a:xfrm>
        </p:spPr>
        <p:txBody>
          <a:bodyPr>
            <a:normAutofit fontScale="92500" lnSpcReduction="20000"/>
          </a:bodyPr>
          <a:lstStyle/>
          <a:p>
            <a:r>
              <a:rPr lang="pt-BR" dirty="0" smtClean="0"/>
              <a:t>Alinhamento de polias e correias</a:t>
            </a:r>
          </a:p>
          <a:p>
            <a:pPr lvl="1"/>
            <a:r>
              <a:rPr lang="pt-BR" dirty="0" smtClean="0"/>
              <a:t>Correias que trabalham lateralmente enviesadas transmitem vibrações e esforços desnecessários e podem danificar os mancais. Para evitar este efeito indesejado, os eixos devem estar paralelos entre si e as polias bem alinhadas conforme a figura ao lado.</a:t>
            </a:r>
            <a:endParaRPr lang="pt-BR" dirty="0"/>
          </a:p>
        </p:txBody>
      </p:sp>
      <p:sp>
        <p:nvSpPr>
          <p:cNvPr id="4" name="Espaço Reservado para Número de Slide 3"/>
          <p:cNvSpPr>
            <a:spLocks noGrp="1"/>
          </p:cNvSpPr>
          <p:nvPr>
            <p:ph type="sldNum" sz="quarter" idx="12"/>
          </p:nvPr>
        </p:nvSpPr>
        <p:spPr/>
        <p:txBody>
          <a:bodyPr/>
          <a:lstStyle/>
          <a:p>
            <a:fld id="{7B5ED9E9-CA59-4F78-BF8F-2B5C7B6DB40C}" type="slidenum">
              <a:rPr lang="pt-BR" smtClean="0"/>
              <a:pPr/>
              <a:t>32</a:t>
            </a:fld>
            <a:endParaRPr lang="pt-BR"/>
          </a:p>
        </p:txBody>
      </p:sp>
      <p:pic>
        <p:nvPicPr>
          <p:cNvPr id="6146" name="Picture 2"/>
          <p:cNvPicPr>
            <a:picLocks noChangeAspect="1" noChangeArrowheads="1"/>
          </p:cNvPicPr>
          <p:nvPr/>
        </p:nvPicPr>
        <p:blipFill>
          <a:blip r:embed="rId2" cstate="print"/>
          <a:srcRect/>
          <a:stretch>
            <a:fillRect/>
          </a:stretch>
        </p:blipFill>
        <p:spPr bwMode="auto">
          <a:xfrm>
            <a:off x="5425820" y="2336673"/>
            <a:ext cx="2922651" cy="281733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Aspectos mecânicos</a:t>
            </a:r>
            <a:endParaRPr lang="pt-BR" dirty="0"/>
          </a:p>
        </p:txBody>
      </p:sp>
      <p:sp>
        <p:nvSpPr>
          <p:cNvPr id="3" name="Espaço Reservado para Conteúdo 2"/>
          <p:cNvSpPr>
            <a:spLocks noGrp="1"/>
          </p:cNvSpPr>
          <p:nvPr>
            <p:ph idx="1"/>
          </p:nvPr>
        </p:nvSpPr>
        <p:spPr>
          <a:xfrm>
            <a:off x="457200" y="1600200"/>
            <a:ext cx="8366760" cy="4910328"/>
          </a:xfrm>
        </p:spPr>
        <p:txBody>
          <a:bodyPr>
            <a:noAutofit/>
          </a:bodyPr>
          <a:lstStyle/>
          <a:p>
            <a:r>
              <a:rPr lang="pt-BR" sz="2100" dirty="0" smtClean="0"/>
              <a:t>Tensão nas correias</a:t>
            </a:r>
          </a:p>
          <a:p>
            <a:pPr lvl="1"/>
            <a:r>
              <a:rPr lang="pt-BR" sz="2100" dirty="0" smtClean="0"/>
              <a:t>Uma baixa tensão (baixo </a:t>
            </a:r>
            <a:r>
              <a:rPr lang="pt-BR" sz="2100" dirty="0" err="1" smtClean="0"/>
              <a:t>esticamento</a:t>
            </a:r>
            <a:r>
              <a:rPr lang="pt-BR" sz="2100" dirty="0" smtClean="0"/>
              <a:t>) pode causar deslizamentos das correias e em consequência gerar calor excessivo e ocasionar falhas. Uma tensão excessiva (excesso de </a:t>
            </a:r>
            <a:r>
              <a:rPr lang="pt-BR" sz="2100" dirty="0" err="1" smtClean="0"/>
              <a:t>esticamento</a:t>
            </a:r>
            <a:r>
              <a:rPr lang="pt-BR" sz="2100" dirty="0" smtClean="0"/>
              <a:t>) reduz a vida das correias e aumenta o esforço radial sobre o eixo e mancais, podendo provocar falha prematura dos rolamentos e até fratura do eixo.</a:t>
            </a:r>
          </a:p>
          <a:p>
            <a:pPr lvl="1"/>
            <a:r>
              <a:rPr lang="pt-BR" sz="2100" dirty="0" smtClean="0"/>
              <a:t>A regulagem da tensão das correias deve ser realizada de acordo com as recomendações dos fabricantes das mesmas. O método mais indicado é o uso de um dispositivo (ou dinamômetro) testador de tensão, que permita quantificar a força que produz uma determinada deflexão transversal das correias.</a:t>
            </a:r>
            <a:endParaRPr lang="pt-BR" sz="2100" dirty="0"/>
          </a:p>
        </p:txBody>
      </p:sp>
      <p:sp>
        <p:nvSpPr>
          <p:cNvPr id="4" name="Espaço Reservado para Número de Slide 3"/>
          <p:cNvSpPr>
            <a:spLocks noGrp="1"/>
          </p:cNvSpPr>
          <p:nvPr>
            <p:ph type="sldNum" sz="quarter" idx="12"/>
          </p:nvPr>
        </p:nvSpPr>
        <p:spPr/>
        <p:txBody>
          <a:bodyPr/>
          <a:lstStyle/>
          <a:p>
            <a:fld id="{7B5ED9E9-CA59-4F78-BF8F-2B5C7B6DB40C}" type="slidenum">
              <a:rPr lang="pt-BR" smtClean="0"/>
              <a:pPr/>
              <a:t>33</a:t>
            </a:fld>
            <a:endParaRPr lang="pt-B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pt-BR" dirty="0" smtClean="0"/>
              <a:t>Potência</a:t>
            </a:r>
            <a:endParaRPr lang="pt-BR" dirty="0"/>
          </a:p>
        </p:txBody>
      </p:sp>
      <p:sp>
        <p:nvSpPr>
          <p:cNvPr id="7" name="Espaço Reservado para Conteúdo 6"/>
          <p:cNvSpPr>
            <a:spLocks noGrp="1"/>
          </p:cNvSpPr>
          <p:nvPr>
            <p:ph idx="1"/>
          </p:nvPr>
        </p:nvSpPr>
        <p:spPr>
          <a:xfrm>
            <a:off x="323528" y="1196752"/>
            <a:ext cx="8568952" cy="4641379"/>
          </a:xfrm>
        </p:spPr>
        <p:txBody>
          <a:bodyPr>
            <a:normAutofit/>
          </a:bodyPr>
          <a:lstStyle/>
          <a:p>
            <a:r>
              <a:rPr lang="pt-BR" sz="2100" dirty="0" smtClean="0"/>
              <a:t>É a força que o motor gera para movimentar a carga em uma determinada velocidade. Esta força é medida em HP (</a:t>
            </a:r>
            <a:r>
              <a:rPr lang="pt-BR" sz="2100" dirty="0" err="1" smtClean="0"/>
              <a:t>horsepower</a:t>
            </a:r>
            <a:r>
              <a:rPr lang="pt-BR" sz="2100" dirty="0" smtClean="0"/>
              <a:t>), cv (cavalo vapor) ou em kW (quilowatt).</a:t>
            </a:r>
          </a:p>
          <a:p>
            <a:endParaRPr lang="pt-BR" sz="2100" dirty="0" smtClean="0"/>
          </a:p>
          <a:p>
            <a:endParaRPr lang="pt-BR" sz="2100" dirty="0" smtClean="0"/>
          </a:p>
          <a:p>
            <a:endParaRPr lang="pt-BR" sz="2100" dirty="0" smtClean="0"/>
          </a:p>
          <a:p>
            <a:pPr>
              <a:buNone/>
            </a:pPr>
            <a:endParaRPr lang="pt-BR" sz="2100" dirty="0" smtClean="0"/>
          </a:p>
          <a:p>
            <a:r>
              <a:rPr lang="pt-BR" sz="2100" dirty="0" smtClean="0"/>
              <a:t>A potência especificada na placa de identificação do motor indica a potência mecânica disponível na ponta do eixo. Para determinar a potência elétrica consumida pelo motor (kW.h), divide-se a sua potência mecânica por seu rendimento (η).</a:t>
            </a:r>
          </a:p>
          <a:p>
            <a:endParaRPr lang="pt-BR" sz="2100" dirty="0"/>
          </a:p>
        </p:txBody>
      </p:sp>
      <p:sp>
        <p:nvSpPr>
          <p:cNvPr id="5" name="Espaço Reservado para Número de Slide 4"/>
          <p:cNvSpPr>
            <a:spLocks noGrp="1"/>
          </p:cNvSpPr>
          <p:nvPr>
            <p:ph type="sldNum" sz="quarter" idx="12"/>
          </p:nvPr>
        </p:nvSpPr>
        <p:spPr/>
        <p:txBody>
          <a:bodyPr/>
          <a:lstStyle/>
          <a:p>
            <a:fld id="{7B5ED9E9-CA59-4F78-BF8F-2B5C7B6DB40C}" type="slidenum">
              <a:rPr lang="pt-BR" smtClean="0"/>
              <a:pPr/>
              <a:t>4</a:t>
            </a:fld>
            <a:endParaRPr lang="pt-BR"/>
          </a:p>
        </p:txBody>
      </p:sp>
      <p:pic>
        <p:nvPicPr>
          <p:cNvPr id="63491" name="Picture 3"/>
          <p:cNvPicPr>
            <a:picLocks noChangeAspect="1" noChangeArrowheads="1"/>
          </p:cNvPicPr>
          <p:nvPr/>
        </p:nvPicPr>
        <p:blipFill>
          <a:blip r:embed="rId2" cstate="print"/>
          <a:srcRect/>
          <a:stretch>
            <a:fillRect/>
          </a:stretch>
        </p:blipFill>
        <p:spPr bwMode="auto">
          <a:xfrm>
            <a:off x="1187624" y="2348880"/>
            <a:ext cx="6299438" cy="1307975"/>
          </a:xfrm>
          <a:prstGeom prst="rect">
            <a:avLst/>
          </a:prstGeom>
          <a:noFill/>
          <a:ln w="9525">
            <a:noFill/>
            <a:miter lim="800000"/>
            <a:headEnd/>
            <a:tailEnd/>
          </a:ln>
        </p:spPr>
      </p:pic>
      <p:pic>
        <p:nvPicPr>
          <p:cNvPr id="63492" name="Picture 4"/>
          <p:cNvPicPr>
            <a:picLocks noChangeAspect="1" noChangeArrowheads="1"/>
          </p:cNvPicPr>
          <p:nvPr/>
        </p:nvPicPr>
        <p:blipFill>
          <a:blip r:embed="rId3" cstate="print"/>
          <a:srcRect/>
          <a:stretch>
            <a:fillRect/>
          </a:stretch>
        </p:blipFill>
        <p:spPr bwMode="auto">
          <a:xfrm>
            <a:off x="2267744" y="5229200"/>
            <a:ext cx="4770001" cy="15121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Rotação</a:t>
            </a:r>
            <a:endParaRPr lang="pt-BR" dirty="0"/>
          </a:p>
        </p:txBody>
      </p:sp>
      <p:sp>
        <p:nvSpPr>
          <p:cNvPr id="3" name="Espaço Reservado para Conteúdo 2"/>
          <p:cNvSpPr>
            <a:spLocks noGrp="1"/>
          </p:cNvSpPr>
          <p:nvPr>
            <p:ph idx="1"/>
          </p:nvPr>
        </p:nvSpPr>
        <p:spPr>
          <a:xfrm>
            <a:off x="457200" y="1600200"/>
            <a:ext cx="8075240" cy="4525963"/>
          </a:xfrm>
        </p:spPr>
        <p:txBody>
          <a:bodyPr>
            <a:normAutofit/>
          </a:bodyPr>
          <a:lstStyle/>
          <a:p>
            <a:r>
              <a:rPr lang="pt-BR" sz="2100" dirty="0" smtClean="0"/>
              <a:t>É o número de giros do eixo do motor por uma unidade de tempo. A rotação normalmente é expressa em </a:t>
            </a:r>
            <a:r>
              <a:rPr lang="pt-BR" sz="2100" dirty="0" err="1" smtClean="0"/>
              <a:t>rpm</a:t>
            </a:r>
            <a:r>
              <a:rPr lang="pt-BR" sz="2100" dirty="0" smtClean="0"/>
              <a:t>. Para a frequência de 60 Hz, temos:</a:t>
            </a:r>
          </a:p>
          <a:p>
            <a:endParaRPr lang="pt-BR" sz="2100" dirty="0" smtClean="0"/>
          </a:p>
          <a:p>
            <a:endParaRPr lang="pt-BR" sz="2100" dirty="0" smtClean="0"/>
          </a:p>
          <a:p>
            <a:endParaRPr lang="pt-BR" sz="2100" dirty="0" smtClean="0"/>
          </a:p>
          <a:p>
            <a:endParaRPr lang="pt-BR" sz="2100" dirty="0" smtClean="0"/>
          </a:p>
          <a:p>
            <a:endParaRPr lang="pt-BR" sz="2100" dirty="0" smtClean="0"/>
          </a:p>
          <a:p>
            <a:endParaRPr lang="pt-BR" sz="2100" dirty="0" smtClean="0"/>
          </a:p>
          <a:p>
            <a:endParaRPr lang="pt-BR" sz="2100" dirty="0" smtClean="0"/>
          </a:p>
          <a:p>
            <a:endParaRPr lang="pt-BR" sz="2100" dirty="0" smtClean="0"/>
          </a:p>
          <a:p>
            <a:r>
              <a:rPr lang="pt-BR" sz="2100" dirty="0" smtClean="0"/>
              <a:t>Os </a:t>
            </a:r>
            <a:r>
              <a:rPr lang="pt-BR" sz="2100" dirty="0" smtClean="0"/>
              <a:t>motores de 2 e 4 polos são os mais vendidos no mercado.</a:t>
            </a:r>
            <a:endParaRPr lang="pt-BR" sz="2100" dirty="0"/>
          </a:p>
        </p:txBody>
      </p:sp>
      <p:sp>
        <p:nvSpPr>
          <p:cNvPr id="4" name="Espaço Reservado para Número de Slide 3"/>
          <p:cNvSpPr>
            <a:spLocks noGrp="1"/>
          </p:cNvSpPr>
          <p:nvPr>
            <p:ph type="sldNum" sz="quarter" idx="12"/>
          </p:nvPr>
        </p:nvSpPr>
        <p:spPr/>
        <p:txBody>
          <a:bodyPr/>
          <a:lstStyle/>
          <a:p>
            <a:fld id="{7B5ED9E9-CA59-4F78-BF8F-2B5C7B6DB40C}" type="slidenum">
              <a:rPr lang="pt-BR" smtClean="0"/>
              <a:pPr/>
              <a:t>5</a:t>
            </a:fld>
            <a:endParaRPr lang="pt-BR"/>
          </a:p>
        </p:txBody>
      </p:sp>
      <p:pic>
        <p:nvPicPr>
          <p:cNvPr id="64514" name="Picture 2"/>
          <p:cNvPicPr>
            <a:picLocks noChangeAspect="1" noChangeArrowheads="1"/>
          </p:cNvPicPr>
          <p:nvPr/>
        </p:nvPicPr>
        <p:blipFill>
          <a:blip r:embed="rId2" cstate="print"/>
          <a:srcRect/>
          <a:stretch>
            <a:fillRect/>
          </a:stretch>
        </p:blipFill>
        <p:spPr bwMode="auto">
          <a:xfrm>
            <a:off x="716696" y="2936376"/>
            <a:ext cx="4720271" cy="2376264"/>
          </a:xfrm>
          <a:prstGeom prst="rect">
            <a:avLst/>
          </a:prstGeom>
          <a:noFill/>
          <a:ln w="9525">
            <a:noFill/>
            <a:miter lim="800000"/>
            <a:headEnd/>
            <a:tailEnd/>
          </a:ln>
        </p:spPr>
      </p:pic>
      <p:pic>
        <p:nvPicPr>
          <p:cNvPr id="6" name="Imagem 5" descr="motor trifasico.gif"/>
          <p:cNvPicPr>
            <a:picLocks noChangeAspect="1"/>
          </p:cNvPicPr>
          <p:nvPr/>
        </p:nvPicPr>
        <p:blipFill>
          <a:blip r:embed="rId3"/>
          <a:stretch>
            <a:fillRect/>
          </a:stretch>
        </p:blipFill>
        <p:spPr>
          <a:xfrm>
            <a:off x="5879592" y="2715768"/>
            <a:ext cx="2759964" cy="275996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Tensão</a:t>
            </a:r>
            <a:endParaRPr lang="pt-BR" dirty="0"/>
          </a:p>
        </p:txBody>
      </p:sp>
      <p:sp>
        <p:nvSpPr>
          <p:cNvPr id="3" name="Espaço Reservado para Conteúdo 2"/>
          <p:cNvSpPr>
            <a:spLocks noGrp="1"/>
          </p:cNvSpPr>
          <p:nvPr>
            <p:ph idx="1"/>
          </p:nvPr>
        </p:nvSpPr>
        <p:spPr>
          <a:xfrm>
            <a:off x="457200" y="1600200"/>
            <a:ext cx="8219256" cy="4853136"/>
          </a:xfrm>
        </p:spPr>
        <p:txBody>
          <a:bodyPr>
            <a:normAutofit fontScale="77500" lnSpcReduction="20000"/>
          </a:bodyPr>
          <a:lstStyle/>
          <a:p>
            <a:pPr>
              <a:lnSpc>
                <a:spcPct val="120000"/>
              </a:lnSpc>
            </a:pPr>
            <a:r>
              <a:rPr lang="pt-BR" dirty="0" smtClean="0"/>
              <a:t>Monofásica:</a:t>
            </a:r>
          </a:p>
          <a:p>
            <a:pPr lvl="1">
              <a:lnSpc>
                <a:spcPct val="120000"/>
              </a:lnSpc>
            </a:pPr>
            <a:r>
              <a:rPr lang="pt-BR" dirty="0" smtClean="0"/>
              <a:t>É a tensão medida entre fase e neutro. O motor monofásico normalmente está preparado para ser ligado a uma rede de 127V ou 220V. No entanto, existem lugares onde a tensão monofásica pode ser de 115V, 230V ou 254V. Nestes casos deve ser aplicado um motor específico para estas tensões.</a:t>
            </a:r>
          </a:p>
          <a:p>
            <a:pPr>
              <a:lnSpc>
                <a:spcPct val="120000"/>
              </a:lnSpc>
            </a:pPr>
            <a:r>
              <a:rPr lang="pt-BR" dirty="0" smtClean="0"/>
              <a:t>Trifásica:</a:t>
            </a:r>
          </a:p>
          <a:p>
            <a:pPr lvl="1">
              <a:lnSpc>
                <a:spcPct val="120000"/>
              </a:lnSpc>
            </a:pPr>
            <a:r>
              <a:rPr lang="pt-BR" dirty="0" smtClean="0"/>
              <a:t>É a tensão medida entre fases. São os motores mais utilizados, já que os motores monofásicos têm limitação de potência e, além do mais, fornecem rendimentos e torques menores, o que aumenta seu custo operacional. No Brasil as tensões trifásicas mais utilizadas são 220V, 380V e 440V.</a:t>
            </a:r>
            <a:endParaRPr lang="pt-BR" dirty="0"/>
          </a:p>
        </p:txBody>
      </p:sp>
      <p:sp>
        <p:nvSpPr>
          <p:cNvPr id="4" name="Espaço Reservado para Número de Slide 3"/>
          <p:cNvSpPr>
            <a:spLocks noGrp="1"/>
          </p:cNvSpPr>
          <p:nvPr>
            <p:ph type="sldNum" sz="quarter" idx="12"/>
          </p:nvPr>
        </p:nvSpPr>
        <p:spPr/>
        <p:txBody>
          <a:bodyPr/>
          <a:lstStyle/>
          <a:p>
            <a:fld id="{7B5ED9E9-CA59-4F78-BF8F-2B5C7B6DB40C}" type="slidenum">
              <a:rPr lang="pt-BR" smtClean="0"/>
              <a:pPr/>
              <a:t>6</a:t>
            </a:fld>
            <a:endParaRPr lang="pt-B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188640"/>
            <a:ext cx="7467600" cy="1143000"/>
          </a:xfrm>
        </p:spPr>
        <p:txBody>
          <a:bodyPr/>
          <a:lstStyle/>
          <a:p>
            <a:r>
              <a:rPr lang="pt-BR" dirty="0" smtClean="0"/>
              <a:t>Grau de proteção</a:t>
            </a:r>
            <a:endParaRPr lang="pt-BR" dirty="0"/>
          </a:p>
        </p:txBody>
      </p:sp>
      <p:sp>
        <p:nvSpPr>
          <p:cNvPr id="3" name="Espaço Reservado para Conteúdo 2"/>
          <p:cNvSpPr>
            <a:spLocks noGrp="1"/>
          </p:cNvSpPr>
          <p:nvPr>
            <p:ph idx="1"/>
          </p:nvPr>
        </p:nvSpPr>
        <p:spPr>
          <a:xfrm>
            <a:off x="251520" y="1340768"/>
            <a:ext cx="8712968" cy="2952328"/>
          </a:xfrm>
        </p:spPr>
        <p:txBody>
          <a:bodyPr>
            <a:noAutofit/>
          </a:bodyPr>
          <a:lstStyle/>
          <a:p>
            <a:r>
              <a:rPr lang="pt-BR" sz="1800" dirty="0" smtClean="0"/>
              <a:t>É a proteção do motor contra a entrada de corpos estranhos (poeira, fibras, etc.), contato acidental e penetração de água.</a:t>
            </a:r>
          </a:p>
          <a:p>
            <a:r>
              <a:rPr lang="pt-BR" sz="1800" dirty="0" smtClean="0"/>
              <a:t>Assim, por exemplo, um equipamento a ser instalado num local sujeito a jatos d’água, deve possuir um invólucro capaz de suportar tais jatos, sob determinados valores de pressão e ângulo de incidência, sem que haja penetração de água que possa ser prejudicial ao funcionamento do motor.</a:t>
            </a:r>
          </a:p>
          <a:p>
            <a:r>
              <a:rPr lang="pt-BR" sz="1800" dirty="0" smtClean="0"/>
              <a:t>O grau de proteção é definido por duas letras (IP) seguido de dois números. O primeiro número indica proteção contra entrada de corpos estranhos e contato acidental, enquanto o segundo indica a proteção contra entrada de água.</a:t>
            </a:r>
            <a:endParaRPr lang="pt-BR" sz="1800" dirty="0"/>
          </a:p>
        </p:txBody>
      </p:sp>
      <p:sp>
        <p:nvSpPr>
          <p:cNvPr id="4" name="Espaço Reservado para Número de Slide 3"/>
          <p:cNvSpPr>
            <a:spLocks noGrp="1"/>
          </p:cNvSpPr>
          <p:nvPr>
            <p:ph type="sldNum" sz="quarter" idx="12"/>
          </p:nvPr>
        </p:nvSpPr>
        <p:spPr/>
        <p:txBody>
          <a:bodyPr/>
          <a:lstStyle/>
          <a:p>
            <a:fld id="{7B5ED9E9-CA59-4F78-BF8F-2B5C7B6DB40C}" type="slidenum">
              <a:rPr lang="pt-BR" smtClean="0"/>
              <a:pPr/>
              <a:t>7</a:t>
            </a:fld>
            <a:endParaRPr lang="pt-BR"/>
          </a:p>
        </p:txBody>
      </p:sp>
      <p:pic>
        <p:nvPicPr>
          <p:cNvPr id="5" name="Picture 2"/>
          <p:cNvPicPr>
            <a:picLocks noChangeAspect="1" noChangeArrowheads="1"/>
          </p:cNvPicPr>
          <p:nvPr/>
        </p:nvPicPr>
        <p:blipFill>
          <a:blip r:embed="rId2" cstate="print"/>
          <a:srcRect b="54744"/>
          <a:stretch>
            <a:fillRect/>
          </a:stretch>
        </p:blipFill>
        <p:spPr bwMode="auto">
          <a:xfrm>
            <a:off x="467544" y="4365104"/>
            <a:ext cx="4896543" cy="1296144"/>
          </a:xfrm>
          <a:prstGeom prst="rect">
            <a:avLst/>
          </a:prstGeom>
          <a:noFill/>
          <a:ln w="9525">
            <a:noFill/>
            <a:miter lim="800000"/>
            <a:headEnd/>
            <a:tailEnd/>
          </a:ln>
        </p:spPr>
      </p:pic>
      <p:pic>
        <p:nvPicPr>
          <p:cNvPr id="6" name="Picture 2"/>
          <p:cNvPicPr>
            <a:picLocks noChangeAspect="1" noChangeArrowheads="1"/>
          </p:cNvPicPr>
          <p:nvPr/>
        </p:nvPicPr>
        <p:blipFill>
          <a:blip r:embed="rId2" cstate="print"/>
          <a:srcRect t="55480"/>
          <a:stretch>
            <a:fillRect/>
          </a:stretch>
        </p:blipFill>
        <p:spPr bwMode="auto">
          <a:xfrm>
            <a:off x="4139952" y="5373216"/>
            <a:ext cx="4775051" cy="127508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88640"/>
            <a:ext cx="7467600" cy="1143000"/>
          </a:xfrm>
        </p:spPr>
        <p:txBody>
          <a:bodyPr/>
          <a:lstStyle/>
          <a:p>
            <a:r>
              <a:rPr lang="pt-BR" dirty="0" smtClean="0"/>
              <a:t>Grau de proteção</a:t>
            </a:r>
            <a:endParaRPr lang="pt-BR" dirty="0"/>
          </a:p>
        </p:txBody>
      </p:sp>
      <p:sp>
        <p:nvSpPr>
          <p:cNvPr id="4" name="Espaço Reservado para Número de Slide 3"/>
          <p:cNvSpPr>
            <a:spLocks noGrp="1"/>
          </p:cNvSpPr>
          <p:nvPr>
            <p:ph type="sldNum" sz="quarter" idx="12"/>
          </p:nvPr>
        </p:nvSpPr>
        <p:spPr/>
        <p:txBody>
          <a:bodyPr/>
          <a:lstStyle/>
          <a:p>
            <a:fld id="{7B5ED9E9-CA59-4F78-BF8F-2B5C7B6DB40C}" type="slidenum">
              <a:rPr lang="pt-BR" smtClean="0"/>
              <a:pPr/>
              <a:t>8</a:t>
            </a:fld>
            <a:endParaRPr lang="pt-BR"/>
          </a:p>
        </p:txBody>
      </p:sp>
      <p:pic>
        <p:nvPicPr>
          <p:cNvPr id="65539" name="Picture 3"/>
          <p:cNvPicPr>
            <a:picLocks noChangeAspect="1" noChangeArrowheads="1"/>
          </p:cNvPicPr>
          <p:nvPr/>
        </p:nvPicPr>
        <p:blipFill>
          <a:blip r:embed="rId2" cstate="print"/>
          <a:srcRect/>
          <a:stretch>
            <a:fillRect/>
          </a:stretch>
        </p:blipFill>
        <p:spPr bwMode="auto">
          <a:xfrm>
            <a:off x="1475656" y="1268760"/>
            <a:ext cx="6343650" cy="2376264"/>
          </a:xfrm>
          <a:prstGeom prst="rect">
            <a:avLst/>
          </a:prstGeom>
          <a:noFill/>
          <a:ln w="9525">
            <a:noFill/>
            <a:miter lim="800000"/>
            <a:headEnd/>
            <a:tailEnd/>
          </a:ln>
        </p:spPr>
      </p:pic>
      <p:pic>
        <p:nvPicPr>
          <p:cNvPr id="65540" name="Picture 4"/>
          <p:cNvPicPr>
            <a:picLocks noChangeAspect="1" noChangeArrowheads="1"/>
          </p:cNvPicPr>
          <p:nvPr/>
        </p:nvPicPr>
        <p:blipFill>
          <a:blip r:embed="rId3" cstate="print"/>
          <a:srcRect/>
          <a:stretch>
            <a:fillRect/>
          </a:stretch>
        </p:blipFill>
        <p:spPr bwMode="auto">
          <a:xfrm>
            <a:off x="1475656" y="3789040"/>
            <a:ext cx="6381750" cy="2886075"/>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t="2514" b="57258"/>
          <a:stretch>
            <a:fillRect/>
          </a:stretch>
        </p:blipFill>
        <p:spPr bwMode="auto">
          <a:xfrm rot="16200000">
            <a:off x="-1764703" y="3356992"/>
            <a:ext cx="5040562" cy="1152128"/>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t="58534"/>
          <a:stretch>
            <a:fillRect/>
          </a:stretch>
        </p:blipFill>
        <p:spPr bwMode="auto">
          <a:xfrm rot="16200000">
            <a:off x="6090655" y="3206489"/>
            <a:ext cx="4775051" cy="1187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Classe de isolamento</a:t>
            </a:r>
            <a:endParaRPr lang="pt-BR" dirty="0"/>
          </a:p>
        </p:txBody>
      </p:sp>
      <p:sp>
        <p:nvSpPr>
          <p:cNvPr id="3" name="Espaço Reservado para Conteúdo 2"/>
          <p:cNvSpPr>
            <a:spLocks noGrp="1"/>
          </p:cNvSpPr>
          <p:nvPr>
            <p:ph idx="1"/>
          </p:nvPr>
        </p:nvSpPr>
        <p:spPr>
          <a:xfrm>
            <a:off x="457200" y="1600200"/>
            <a:ext cx="8147248" cy="4525963"/>
          </a:xfrm>
        </p:spPr>
        <p:txBody>
          <a:bodyPr>
            <a:normAutofit/>
          </a:bodyPr>
          <a:lstStyle/>
          <a:p>
            <a:r>
              <a:rPr lang="pt-BR" sz="2200" dirty="0" smtClean="0"/>
              <a:t>A potência útil fornecida pelo motor na ponta do eixo é menor que a potência que o motor absorve da linha de alimentação, isto é, o rendimento do motor é sempre inferior a 100%. A diferença entre as duas potências representa as perdas, que são transformadas em calor, o qual aquece o enrolamento e deve ser dissipado para fora do motor, para evitar que a elevação de temperatura seja excessiva.</a:t>
            </a:r>
          </a:p>
          <a:p>
            <a:r>
              <a:rPr lang="pt-BR" sz="2200" dirty="0" smtClean="0"/>
              <a:t>O mesmo acontece em todos os tipos de motores. No motor de automóvel, por exemplo, o calor gerado pelas perdas internas tem que ser retirado do bloco pelo sistema de circulação de água com radiador ou pela ventoinha, em motores resfriados a ar.</a:t>
            </a:r>
            <a:endParaRPr lang="pt-BR" sz="2200" dirty="0"/>
          </a:p>
        </p:txBody>
      </p:sp>
      <p:sp>
        <p:nvSpPr>
          <p:cNvPr id="4" name="Espaço Reservado para Número de Slide 3"/>
          <p:cNvSpPr>
            <a:spLocks noGrp="1"/>
          </p:cNvSpPr>
          <p:nvPr>
            <p:ph type="sldNum" sz="quarter" idx="12"/>
          </p:nvPr>
        </p:nvSpPr>
        <p:spPr/>
        <p:txBody>
          <a:bodyPr/>
          <a:lstStyle/>
          <a:p>
            <a:fld id="{7B5ED9E9-CA59-4F78-BF8F-2B5C7B6DB40C}" type="slidenum">
              <a:rPr lang="pt-BR" smtClean="0"/>
              <a:pPr/>
              <a:t>9</a:t>
            </a:fld>
            <a:endParaRPr lang="pt-BR"/>
          </a:p>
        </p:txBody>
      </p:sp>
    </p:spTree>
  </p:cSld>
  <p:clrMapOvr>
    <a:masterClrMapping/>
  </p:clrMapOvr>
</p:sld>
</file>

<file path=ppt/theme/theme1.xml><?xml version="1.0" encoding="utf-8"?>
<a:theme xmlns:a="http://schemas.openxmlformats.org/drawingml/2006/main" name="Técnica">
  <a:themeElements>
    <a:clrScheme name="Técnica">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écnica">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écnica">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1439</TotalTime>
  <Words>3014</Words>
  <Application>Microsoft Office PowerPoint</Application>
  <PresentationFormat>Apresentação na tela (4:3)</PresentationFormat>
  <Paragraphs>207</Paragraphs>
  <Slides>33</Slides>
  <Notes>0</Notes>
  <HiddenSlides>0</HiddenSlides>
  <MMClips>0</MMClips>
  <ScaleCrop>false</ScaleCrop>
  <HeadingPairs>
    <vt:vector size="4" baseType="variant">
      <vt:variant>
        <vt:lpstr>Tema</vt:lpstr>
      </vt:variant>
      <vt:variant>
        <vt:i4>1</vt:i4>
      </vt:variant>
      <vt:variant>
        <vt:lpstr>Títulos de slides</vt:lpstr>
      </vt:variant>
      <vt:variant>
        <vt:i4>33</vt:i4>
      </vt:variant>
    </vt:vector>
  </HeadingPairs>
  <TitlesOfParts>
    <vt:vector size="34" baseType="lpstr">
      <vt:lpstr>Técnica</vt:lpstr>
      <vt:lpstr>ASPECTOS TÉCNICOS DA INSTALAÇÃO DE Motores Elétricos</vt:lpstr>
      <vt:lpstr>Aspectos elétricos</vt:lpstr>
      <vt:lpstr>Placa de identificação</vt:lpstr>
      <vt:lpstr>Potência</vt:lpstr>
      <vt:lpstr>Rotação</vt:lpstr>
      <vt:lpstr>Tensão</vt:lpstr>
      <vt:lpstr>Grau de proteção</vt:lpstr>
      <vt:lpstr>Grau de proteção</vt:lpstr>
      <vt:lpstr>Classe de isolamento</vt:lpstr>
      <vt:lpstr>Classe de isolamento</vt:lpstr>
      <vt:lpstr>Classes de isolamento</vt:lpstr>
      <vt:lpstr>Regime de serviço</vt:lpstr>
      <vt:lpstr>Regime de serviço</vt:lpstr>
      <vt:lpstr>Fator de serviço</vt:lpstr>
      <vt:lpstr>Relação Ip/In</vt:lpstr>
      <vt:lpstr>Dimensionamento de condutores</vt:lpstr>
      <vt:lpstr>Exemplo 1</vt:lpstr>
      <vt:lpstr>Slide 18</vt:lpstr>
      <vt:lpstr>Exemplo 2</vt:lpstr>
      <vt:lpstr>Slide 20</vt:lpstr>
      <vt:lpstr>Exemplo 3</vt:lpstr>
      <vt:lpstr>Slide 22</vt:lpstr>
      <vt:lpstr>Exemplo 4</vt:lpstr>
      <vt:lpstr>Slide 24</vt:lpstr>
      <vt:lpstr>Aspectos mecânicos</vt:lpstr>
      <vt:lpstr>Aspectos mecânicos</vt:lpstr>
      <vt:lpstr>Aspectos mecânicos</vt:lpstr>
      <vt:lpstr>Aspectos mecânicos</vt:lpstr>
      <vt:lpstr>Aspectos mecânicos</vt:lpstr>
      <vt:lpstr>Aspectos mecânicos</vt:lpstr>
      <vt:lpstr>Aspectos mecânicos</vt:lpstr>
      <vt:lpstr>Aspectos mecânicos</vt:lpstr>
      <vt:lpstr>Aspectos mecânicos</vt:lpstr>
    </vt:vector>
  </TitlesOfParts>
  <Company>UFPR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Motores Elétricos</dc:title>
  <dc:creator>Helio Padilha</dc:creator>
  <cp:lastModifiedBy>HelioPadilha</cp:lastModifiedBy>
  <cp:revision>108</cp:revision>
  <dcterms:created xsi:type="dcterms:W3CDTF">2013-10-08T20:22:57Z</dcterms:created>
  <dcterms:modified xsi:type="dcterms:W3CDTF">2015-04-29T21:00:42Z</dcterms:modified>
</cp:coreProperties>
</file>