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97"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96"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8" r:id="rId4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4" d="100"/>
          <a:sy n="84" d="100"/>
        </p:scale>
        <p:origin x="-1392" y="-3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2">
        <a:schemeClr val="bg2"/>
      </p:bgRef>
    </p:bg>
    <p:spTree>
      <p:nvGrpSpPr>
        <p:cNvPr id="1" name=""/>
        <p:cNvGrpSpPr/>
        <p:nvPr/>
      </p:nvGrpSpPr>
      <p:grpSpPr>
        <a:xfrm>
          <a:off x="0" y="0"/>
          <a:ext cx="0" cy="0"/>
          <a:chOff x="0" y="0"/>
          <a:chExt cx="0" cy="0"/>
        </a:xfrm>
      </p:grpSpPr>
      <p:sp>
        <p:nvSpPr>
          <p:cNvPr id="7" name="Forma liv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orma livre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ítulo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30" name="Espaço Reservado para Data 29"/>
          <p:cNvSpPr>
            <a:spLocks noGrp="1"/>
          </p:cNvSpPr>
          <p:nvPr>
            <p:ph type="dt" sz="half" idx="10"/>
          </p:nvPr>
        </p:nvSpPr>
        <p:spPr/>
        <p:txBody>
          <a:bodyPr/>
          <a:lstStyle/>
          <a:p>
            <a:fld id="{FBB1B331-E00C-4A87-8043-DA9DFEBAAB11}" type="datetimeFigureOut">
              <a:rPr lang="pt-BR" smtClean="0"/>
              <a:pPr/>
              <a:t>14/05/2015</a:t>
            </a:fld>
            <a:endParaRPr lang="pt-BR"/>
          </a:p>
        </p:txBody>
      </p:sp>
      <p:sp>
        <p:nvSpPr>
          <p:cNvPr id="19" name="Espaço Reservado para Rodapé 18"/>
          <p:cNvSpPr>
            <a:spLocks noGrp="1"/>
          </p:cNvSpPr>
          <p:nvPr>
            <p:ph type="ftr" sz="quarter" idx="11"/>
          </p:nvPr>
        </p:nvSpPr>
        <p:spPr/>
        <p:txBody>
          <a:bodyPr/>
          <a:lstStyle/>
          <a:p>
            <a:endParaRPr lang="pt-BR"/>
          </a:p>
        </p:txBody>
      </p:sp>
      <p:sp>
        <p:nvSpPr>
          <p:cNvPr id="27" name="Espaço Reservado para Número de Slide 26"/>
          <p:cNvSpPr>
            <a:spLocks noGrp="1"/>
          </p:cNvSpPr>
          <p:nvPr>
            <p:ph type="sldNum" sz="quarter" idx="12"/>
          </p:nvPr>
        </p:nvSpPr>
        <p:spPr/>
        <p:txBody>
          <a:bodyPr/>
          <a:lstStyle/>
          <a:p>
            <a:fld id="{B5D352B9-9EFA-423F-BE5D-DC9311CA07E6}"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FBB1B331-E00C-4A87-8043-DA9DFEBAAB11}" type="datetimeFigureOut">
              <a:rPr lang="pt-BR" smtClean="0"/>
              <a:pPr/>
              <a:t>14/05/2015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5D352B9-9EFA-423F-BE5D-DC9311CA07E6}"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FBB1B331-E00C-4A87-8043-DA9DFEBAAB11}" type="datetimeFigureOut">
              <a:rPr lang="pt-BR" smtClean="0"/>
              <a:pPr/>
              <a:t>14/05/2015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5D352B9-9EFA-423F-BE5D-DC9311CA07E6}"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lgn="l">
              <a:defRPr/>
            </a:lvl1pPr>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FBB1B331-E00C-4A87-8043-DA9DFEBAAB11}" type="datetimeFigureOut">
              <a:rPr lang="pt-BR" smtClean="0"/>
              <a:pPr/>
              <a:t>14/05/2015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5D352B9-9EFA-423F-BE5D-DC9311CA07E6}"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2">
        <a:schemeClr val="bg2"/>
      </p:bgRef>
    </p:bg>
    <p:spTree>
      <p:nvGrpSpPr>
        <p:cNvPr id="1" name=""/>
        <p:cNvGrpSpPr/>
        <p:nvPr/>
      </p:nvGrpSpPr>
      <p:grpSpPr>
        <a:xfrm>
          <a:off x="0" y="0"/>
          <a:ext cx="0" cy="0"/>
          <a:chOff x="0" y="0"/>
          <a:chExt cx="0" cy="0"/>
        </a:xfrm>
      </p:grpSpPr>
      <p:sp>
        <p:nvSpPr>
          <p:cNvPr id="7" name="Forma liv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orma livre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ítulo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p>
            <a:fld id="{FBB1B331-E00C-4A87-8043-DA9DFEBAAB11}" type="datetimeFigureOut">
              <a:rPr lang="pt-BR" smtClean="0"/>
              <a:pPr/>
              <a:t>14/05/2015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5D352B9-9EFA-423F-BE5D-DC9311CA07E6}"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1143000"/>
          </a:xfrm>
        </p:spPr>
        <p:txBody>
          <a:bodyPr/>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FBB1B331-E00C-4A87-8043-DA9DFEBAAB11}" type="datetimeFigureOut">
              <a:rPr lang="pt-BR" smtClean="0"/>
              <a:pPr/>
              <a:t>14/05/2015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5D352B9-9EFA-423F-BE5D-DC9311CA07E6}"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nchor="ctr"/>
          <a:lstStyle>
            <a:lvl1pPr>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p>
            <a:fld id="{FBB1B331-E00C-4A87-8043-DA9DFEBAAB11}" type="datetimeFigureOut">
              <a:rPr lang="pt-BR" smtClean="0"/>
              <a:pPr/>
              <a:t>14/05/2015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B5D352B9-9EFA-423F-BE5D-DC9311CA07E6}"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320"/>
            <a:ext cx="7470648" cy="1143000"/>
          </a:xfrm>
        </p:spPr>
        <p:txBody>
          <a:bodyPr anchor="ctr"/>
          <a:lstStyle>
            <a:lvl1pPr algn="l">
              <a:defRPr sz="4600"/>
            </a:lvl1pPr>
          </a:lstStyle>
          <a:p>
            <a:r>
              <a:rPr kumimoji="0" lang="pt-BR" smtClean="0"/>
              <a:t>Clique para editar o estilo do título mestre</a:t>
            </a:r>
            <a:endParaRPr kumimoji="0" lang="en-US"/>
          </a:p>
        </p:txBody>
      </p:sp>
      <p:sp>
        <p:nvSpPr>
          <p:cNvPr id="7" name="Espaço Reservado para Data 6"/>
          <p:cNvSpPr>
            <a:spLocks noGrp="1"/>
          </p:cNvSpPr>
          <p:nvPr>
            <p:ph type="dt" sz="half" idx="10"/>
          </p:nvPr>
        </p:nvSpPr>
        <p:spPr/>
        <p:txBody>
          <a:bodyPr/>
          <a:lstStyle/>
          <a:p>
            <a:fld id="{FBB1B331-E00C-4A87-8043-DA9DFEBAAB11}" type="datetimeFigureOut">
              <a:rPr lang="pt-BR" smtClean="0"/>
              <a:pPr/>
              <a:t>14/05/2015</a:t>
            </a:fld>
            <a:endParaRPr lang="pt-BR"/>
          </a:p>
        </p:txBody>
      </p:sp>
      <p:sp>
        <p:nvSpPr>
          <p:cNvPr id="8" name="Espaço Reservado para Número de Slide 7"/>
          <p:cNvSpPr>
            <a:spLocks noGrp="1"/>
          </p:cNvSpPr>
          <p:nvPr>
            <p:ph type="sldNum" sz="quarter" idx="11"/>
          </p:nvPr>
        </p:nvSpPr>
        <p:spPr/>
        <p:txBody>
          <a:bodyPr/>
          <a:lstStyle/>
          <a:p>
            <a:fld id="{B5D352B9-9EFA-423F-BE5D-DC9311CA07E6}" type="slidenum">
              <a:rPr lang="pt-BR" smtClean="0"/>
              <a:pPr/>
              <a:t>‹nº›</a:t>
            </a:fld>
            <a:endParaRPr lang="pt-BR"/>
          </a:p>
        </p:txBody>
      </p:sp>
      <p:sp>
        <p:nvSpPr>
          <p:cNvPr id="9" name="Espaço Reservado para Rodapé 8"/>
          <p:cNvSpPr>
            <a:spLocks noGrp="1"/>
          </p:cNvSpPr>
          <p:nvPr>
            <p:ph type="ftr" sz="quarter" idx="12"/>
          </p:nvPr>
        </p:nvSpPr>
        <p:spPr/>
        <p:txBody>
          <a:bodyPr/>
          <a:lstStyle/>
          <a:p>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BB1B331-E00C-4A87-8043-DA9DFEBAAB11}" type="datetimeFigureOut">
              <a:rPr lang="pt-BR" smtClean="0"/>
              <a:pPr/>
              <a:t>14/05/2015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B5D352B9-9EFA-423F-BE5D-DC9311CA07E6}"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FBB1B331-E00C-4A87-8043-DA9DFEBAAB11}" type="datetimeFigureOut">
              <a:rPr lang="pt-BR" smtClean="0"/>
              <a:pPr/>
              <a:t>14/05/2015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a:xfrm>
            <a:off x="8156448" y="6422064"/>
            <a:ext cx="762000" cy="365125"/>
          </a:xfrm>
        </p:spPr>
        <p:txBody>
          <a:bodyPr/>
          <a:lstStyle/>
          <a:p>
            <a:fld id="{B5D352B9-9EFA-423F-BE5D-DC9311CA07E6}"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pt-BR" smtClean="0"/>
              <a:t>Clique para editar o estilo do título mestre</a:t>
            </a:r>
            <a:endParaRPr kumimoji="0" lang="en-US"/>
          </a:p>
        </p:txBody>
      </p:sp>
      <p:sp>
        <p:nvSpPr>
          <p:cNvPr id="3" name="Espaço Reservado para Imagem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a:xfrm>
            <a:off x="457200" y="6422064"/>
            <a:ext cx="2133600" cy="365125"/>
          </a:xfrm>
        </p:spPr>
        <p:txBody>
          <a:bodyPr/>
          <a:lstStyle/>
          <a:p>
            <a:fld id="{FBB1B331-E00C-4A87-8043-DA9DFEBAAB11}" type="datetimeFigureOut">
              <a:rPr lang="pt-BR" smtClean="0"/>
              <a:pPr/>
              <a:t>14/05/2015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5D352B9-9EFA-423F-BE5D-DC9311CA07E6}"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orma livre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orma livre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Espaço Reservado para Título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FBB1B331-E00C-4A87-8043-DA9DFEBAAB11}" type="datetimeFigureOut">
              <a:rPr lang="pt-BR" smtClean="0"/>
              <a:pPr/>
              <a:t>14/05/2015</a:t>
            </a:fld>
            <a:endParaRPr lang="pt-BR"/>
          </a:p>
        </p:txBody>
      </p:sp>
      <p:sp>
        <p:nvSpPr>
          <p:cNvPr id="22" name="Espaço Reservado para Rodapé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pt-BR"/>
          </a:p>
        </p:txBody>
      </p:sp>
      <p:sp>
        <p:nvSpPr>
          <p:cNvPr id="18" name="Espaço Reservado para Número de Slide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5D352B9-9EFA-423F-BE5D-DC9311CA07E6}" type="slidenum">
              <a:rPr lang="pt-BR" smtClean="0"/>
              <a:pPr/>
              <a:t>‹nº›</a:t>
            </a:fld>
            <a:endParaRPr lang="pt-B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11560" y="2060848"/>
            <a:ext cx="7311288" cy="2301240"/>
          </a:xfrm>
        </p:spPr>
        <p:txBody>
          <a:bodyPr/>
          <a:lstStyle/>
          <a:p>
            <a:r>
              <a:rPr lang="pt-BR" dirty="0" smtClean="0"/>
              <a:t>Comando de motores</a:t>
            </a:r>
            <a:endParaRPr lang="pt-BR" dirty="0"/>
          </a:p>
        </p:txBody>
      </p:sp>
      <p:sp>
        <p:nvSpPr>
          <p:cNvPr id="3" name="Subtítulo 2"/>
          <p:cNvSpPr>
            <a:spLocks noGrp="1"/>
          </p:cNvSpPr>
          <p:nvPr>
            <p:ph type="subTitle" idx="1"/>
          </p:nvPr>
        </p:nvSpPr>
        <p:spPr>
          <a:xfrm>
            <a:off x="5580112" y="5157192"/>
            <a:ext cx="2447600" cy="600472"/>
          </a:xfrm>
        </p:spPr>
        <p:txBody>
          <a:bodyPr/>
          <a:lstStyle/>
          <a:p>
            <a:r>
              <a:rPr lang="pt-BR" dirty="0" smtClean="0"/>
              <a:t>Hélio Padilha</a:t>
            </a:r>
            <a:endParaRPr lang="pt-B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Relés cíclicos</a:t>
            </a:r>
            <a:endParaRPr lang="pt-BR" dirty="0"/>
          </a:p>
        </p:txBody>
      </p:sp>
      <p:sp>
        <p:nvSpPr>
          <p:cNvPr id="3" name="Espaço Reservado para Conteúdo 2"/>
          <p:cNvSpPr>
            <a:spLocks noGrp="1"/>
          </p:cNvSpPr>
          <p:nvPr>
            <p:ph idx="1"/>
          </p:nvPr>
        </p:nvSpPr>
        <p:spPr>
          <a:xfrm>
            <a:off x="457200" y="1600201"/>
            <a:ext cx="8219256" cy="2260847"/>
          </a:xfrm>
        </p:spPr>
        <p:txBody>
          <a:bodyPr>
            <a:normAutofit/>
          </a:bodyPr>
          <a:lstStyle/>
          <a:p>
            <a:r>
              <a:rPr lang="pt-BR" sz="2400" dirty="0" smtClean="0"/>
              <a:t>Relés Cíclicos são aqueles que comutam os seus contatos em uma sequência pré-determinada no tempo, e ao terminá-la, recomeçam novamente. São usadas por exemplo para repetir operações todos os dias ou à cada intervalo de horas pré ajustadas.</a:t>
            </a:r>
            <a:endParaRPr lang="pt-BR" sz="2400" dirty="0"/>
          </a:p>
        </p:txBody>
      </p:sp>
      <p:pic>
        <p:nvPicPr>
          <p:cNvPr id="4" name="Imagem 3" descr="ciclico.gif"/>
          <p:cNvPicPr>
            <a:picLocks noChangeAspect="1"/>
          </p:cNvPicPr>
          <p:nvPr/>
        </p:nvPicPr>
        <p:blipFill>
          <a:blip r:embed="rId2" cstate="print"/>
          <a:stretch>
            <a:fillRect/>
          </a:stretch>
        </p:blipFill>
        <p:spPr>
          <a:xfrm>
            <a:off x="1006228" y="4149080"/>
            <a:ext cx="4059212" cy="1872208"/>
          </a:xfrm>
          <a:prstGeom prst="rect">
            <a:avLst/>
          </a:prstGeom>
        </p:spPr>
      </p:pic>
      <p:pic>
        <p:nvPicPr>
          <p:cNvPr id="5" name="Imagem 4" descr="ciclico1.jpg"/>
          <p:cNvPicPr>
            <a:picLocks noChangeAspect="1"/>
          </p:cNvPicPr>
          <p:nvPr/>
        </p:nvPicPr>
        <p:blipFill>
          <a:blip r:embed="rId3" cstate="print"/>
          <a:srcRect l="18900" t="5592" r="18101" b="7738"/>
          <a:stretch>
            <a:fillRect/>
          </a:stretch>
        </p:blipFill>
        <p:spPr>
          <a:xfrm>
            <a:off x="5652120" y="3789039"/>
            <a:ext cx="2448272" cy="252988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Botoeiras</a:t>
            </a:r>
            <a:endParaRPr lang="pt-BR" dirty="0"/>
          </a:p>
        </p:txBody>
      </p:sp>
      <p:sp>
        <p:nvSpPr>
          <p:cNvPr id="3" name="Espaço Reservado para Conteúdo 2"/>
          <p:cNvSpPr>
            <a:spLocks noGrp="1"/>
          </p:cNvSpPr>
          <p:nvPr>
            <p:ph idx="1"/>
          </p:nvPr>
        </p:nvSpPr>
        <p:spPr>
          <a:xfrm>
            <a:off x="395536" y="1484784"/>
            <a:ext cx="8424936" cy="3196952"/>
          </a:xfrm>
        </p:spPr>
        <p:txBody>
          <a:bodyPr>
            <a:noAutofit/>
          </a:bodyPr>
          <a:lstStyle/>
          <a:p>
            <a:r>
              <a:rPr lang="pt-BR" sz="2000" dirty="0" smtClean="0"/>
              <a:t>São elementos de comando que servem para energizar ou </a:t>
            </a:r>
            <a:r>
              <a:rPr lang="pt-BR" sz="2000" dirty="0" err="1" smtClean="0"/>
              <a:t>desenergizar</a:t>
            </a:r>
            <a:r>
              <a:rPr lang="pt-BR" sz="2000" dirty="0" smtClean="0"/>
              <a:t> contatores, sendo que comutam seus contatos NA ou NF através de acionamento manual. Podem variar quanto às cores, formato e proteção do acionador, quantidade e tipos de contatos, e reação ao acionamento.</a:t>
            </a:r>
          </a:p>
          <a:p>
            <a:r>
              <a:rPr lang="pt-BR" sz="2000" dirty="0" smtClean="0"/>
              <a:t>Quanto ao formato e proteção do acionador temos desde as botoeiras tipo soco, que têm o acionador grande na forma de “cogumelo”, sendo de fácil acionamento, destinadas à situações de emergência; até as botoeiras com acionador protegido por tampa, que evitam o acionamento por toque acidental e somente devem ser operadas conscientemente.</a:t>
            </a:r>
            <a:endParaRPr lang="pt-BR" sz="2000" dirty="0"/>
          </a:p>
        </p:txBody>
      </p:sp>
      <p:pic>
        <p:nvPicPr>
          <p:cNvPr id="4" name="Imagem 3" descr="botoeiras.jpg"/>
          <p:cNvPicPr>
            <a:picLocks noChangeAspect="1"/>
          </p:cNvPicPr>
          <p:nvPr/>
        </p:nvPicPr>
        <p:blipFill>
          <a:blip r:embed="rId2" cstate="print"/>
          <a:stretch>
            <a:fillRect/>
          </a:stretch>
        </p:blipFill>
        <p:spPr>
          <a:xfrm>
            <a:off x="971599" y="5229200"/>
            <a:ext cx="3741143" cy="1296144"/>
          </a:xfrm>
          <a:prstGeom prst="rect">
            <a:avLst/>
          </a:prstGeom>
        </p:spPr>
      </p:pic>
      <p:pic>
        <p:nvPicPr>
          <p:cNvPr id="5" name="Imagem 4" descr="botoeiras1.jpg"/>
          <p:cNvPicPr>
            <a:picLocks noChangeAspect="1"/>
          </p:cNvPicPr>
          <p:nvPr/>
        </p:nvPicPr>
        <p:blipFill>
          <a:blip r:embed="rId3" cstate="print"/>
          <a:stretch>
            <a:fillRect/>
          </a:stretch>
        </p:blipFill>
        <p:spPr>
          <a:xfrm>
            <a:off x="4932040" y="5229200"/>
            <a:ext cx="3750962" cy="129614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Botoeiras</a:t>
            </a:r>
            <a:endParaRPr lang="pt-BR" dirty="0"/>
          </a:p>
        </p:txBody>
      </p:sp>
      <p:sp>
        <p:nvSpPr>
          <p:cNvPr id="3" name="Espaço Reservado para Conteúdo 2"/>
          <p:cNvSpPr>
            <a:spLocks noGrp="1"/>
          </p:cNvSpPr>
          <p:nvPr>
            <p:ph idx="1"/>
          </p:nvPr>
        </p:nvSpPr>
        <p:spPr>
          <a:xfrm>
            <a:off x="107504" y="1268760"/>
            <a:ext cx="8712968" cy="2332855"/>
          </a:xfrm>
        </p:spPr>
        <p:txBody>
          <a:bodyPr>
            <a:normAutofit fontScale="77500" lnSpcReduction="20000"/>
          </a:bodyPr>
          <a:lstStyle/>
          <a:p>
            <a:r>
              <a:rPr lang="pt-BR" dirty="0" smtClean="0"/>
              <a:t>A variação quanto à reação ao acionamento consiste de dois tipos: </a:t>
            </a:r>
          </a:p>
          <a:p>
            <a:pPr lvl="1"/>
            <a:r>
              <a:rPr lang="pt-BR" dirty="0" smtClean="0"/>
              <a:t>as de posição mantida que trocam a condição do contado NA ou NF toda vez que são operadas e permanecem na nova posição até o próximo acionamento;</a:t>
            </a:r>
          </a:p>
          <a:p>
            <a:pPr lvl="1"/>
            <a:r>
              <a:rPr lang="pt-BR" dirty="0" smtClean="0"/>
              <a:t>as pulsantes, que trocam a condição do contato somente enquanto existir a pressão externa, voltando às condições iniciais assim que cesse a mesma.</a:t>
            </a:r>
            <a:endParaRPr lang="pt-BR" dirty="0"/>
          </a:p>
        </p:txBody>
      </p:sp>
      <p:pic>
        <p:nvPicPr>
          <p:cNvPr id="4" name="Imagem 3" descr="Botoeiras simbolos.jpg"/>
          <p:cNvPicPr>
            <a:picLocks noChangeAspect="1"/>
          </p:cNvPicPr>
          <p:nvPr/>
        </p:nvPicPr>
        <p:blipFill>
          <a:blip r:embed="rId2" cstate="print"/>
          <a:stretch>
            <a:fillRect/>
          </a:stretch>
        </p:blipFill>
        <p:spPr>
          <a:xfrm>
            <a:off x="2123728" y="3573016"/>
            <a:ext cx="5511180" cy="321751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Chaves de comando</a:t>
            </a:r>
            <a:endParaRPr lang="pt-BR" dirty="0"/>
          </a:p>
        </p:txBody>
      </p:sp>
      <p:sp>
        <p:nvSpPr>
          <p:cNvPr id="3" name="Espaço Reservado para Conteúdo 2"/>
          <p:cNvSpPr>
            <a:spLocks noGrp="1"/>
          </p:cNvSpPr>
          <p:nvPr>
            <p:ph idx="1"/>
          </p:nvPr>
        </p:nvSpPr>
        <p:spPr>
          <a:xfrm>
            <a:off x="395536" y="1412776"/>
            <a:ext cx="8424936" cy="2908919"/>
          </a:xfrm>
        </p:spPr>
        <p:txBody>
          <a:bodyPr>
            <a:noAutofit/>
          </a:bodyPr>
          <a:lstStyle/>
          <a:p>
            <a:r>
              <a:rPr lang="pt-BR" sz="2100" dirty="0" smtClean="0"/>
              <a:t>São aquelas destinadas a comandar uma ação, e podem ser desde as menores, monopolares, que ligam cargas através da energização das bobinas dos contatores, até aquelas que ligam ou desligam diretamente a alimentação trifásica dos motores. </a:t>
            </a:r>
          </a:p>
          <a:p>
            <a:r>
              <a:rPr lang="pt-BR" sz="2100" dirty="0" smtClean="0"/>
              <a:t>As chaves que comandam diretamente os motores têm variações quanto a forma de partida dos mesmos, podendo ser para partida direta, ou estrela/triângulo, ou com inversão de rotação.</a:t>
            </a:r>
            <a:endParaRPr lang="pt-BR" sz="2100" dirty="0"/>
          </a:p>
        </p:txBody>
      </p:sp>
      <p:pic>
        <p:nvPicPr>
          <p:cNvPr id="4" name="Imagem 3" descr="chave_3ku.JPG"/>
          <p:cNvPicPr>
            <a:picLocks noChangeAspect="1"/>
          </p:cNvPicPr>
          <p:nvPr/>
        </p:nvPicPr>
        <p:blipFill>
          <a:blip r:embed="rId2" cstate="print"/>
          <a:stretch>
            <a:fillRect/>
          </a:stretch>
        </p:blipFill>
        <p:spPr>
          <a:xfrm>
            <a:off x="2483768" y="4005064"/>
            <a:ext cx="4032448" cy="259831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Chaves seletoras</a:t>
            </a:r>
            <a:endParaRPr lang="pt-BR" dirty="0"/>
          </a:p>
        </p:txBody>
      </p:sp>
      <p:sp>
        <p:nvSpPr>
          <p:cNvPr id="3" name="Espaço Reservado para Conteúdo 2"/>
          <p:cNvSpPr>
            <a:spLocks noGrp="1"/>
          </p:cNvSpPr>
          <p:nvPr>
            <p:ph idx="1"/>
          </p:nvPr>
        </p:nvSpPr>
        <p:spPr>
          <a:xfrm>
            <a:off x="457200" y="1268760"/>
            <a:ext cx="8219256" cy="3268960"/>
          </a:xfrm>
        </p:spPr>
        <p:txBody>
          <a:bodyPr>
            <a:noAutofit/>
          </a:bodyPr>
          <a:lstStyle/>
          <a:p>
            <a:r>
              <a:rPr lang="pt-BR" sz="2000" dirty="0" smtClean="0"/>
              <a:t>São chaves de baixa corrente, inseridas nos circuitos do automatismo, que servem para selecionar os tipos de comando, elas podem variar quanto ao número de posições e o número de contatos, bem como a programação dos mesmos, para atender as necessidades exigidas pelo projeto. </a:t>
            </a:r>
          </a:p>
          <a:p>
            <a:r>
              <a:rPr lang="pt-BR" sz="2000" dirty="0" smtClean="0"/>
              <a:t>Como exemplo podemos citar as chaves que selecionam os tipos de comandos (manual/automático), que selecionam as prioridades de entrada de bombas (B1/B2/B3), chaves de transferência </a:t>
            </a:r>
            <a:r>
              <a:rPr lang="pt-BR" sz="2000" dirty="0" err="1" smtClean="0"/>
              <a:t>voltimétrica</a:t>
            </a:r>
            <a:r>
              <a:rPr lang="pt-BR" sz="2000" dirty="0" smtClean="0"/>
              <a:t> que seleciona qual das tensões será indicada no voltímetro (RS/ST/TR), chaves de transferência </a:t>
            </a:r>
            <a:r>
              <a:rPr lang="pt-BR" sz="2000" dirty="0" err="1" smtClean="0"/>
              <a:t>amperimétrica</a:t>
            </a:r>
            <a:r>
              <a:rPr lang="pt-BR" sz="2000" dirty="0" smtClean="0"/>
              <a:t>, que selecionam qual das correntes de fase vai ser indicada no amperímetro (R/S/T), etc.</a:t>
            </a:r>
            <a:endParaRPr lang="pt-BR" sz="2000" dirty="0"/>
          </a:p>
        </p:txBody>
      </p:sp>
      <p:pic>
        <p:nvPicPr>
          <p:cNvPr id="4" name="Imagem 3" descr="seletora.jpg"/>
          <p:cNvPicPr>
            <a:picLocks noChangeAspect="1"/>
          </p:cNvPicPr>
          <p:nvPr/>
        </p:nvPicPr>
        <p:blipFill>
          <a:blip r:embed="rId2" cstate="print"/>
          <a:stretch>
            <a:fillRect/>
          </a:stretch>
        </p:blipFill>
        <p:spPr>
          <a:xfrm>
            <a:off x="2915816" y="5157192"/>
            <a:ext cx="1973580" cy="1478280"/>
          </a:xfrm>
          <a:prstGeom prst="rect">
            <a:avLst/>
          </a:prstGeom>
        </p:spPr>
      </p:pic>
      <p:pic>
        <p:nvPicPr>
          <p:cNvPr id="5" name="Imagem 4" descr="seletora1.jpg"/>
          <p:cNvPicPr>
            <a:picLocks noChangeAspect="1"/>
          </p:cNvPicPr>
          <p:nvPr/>
        </p:nvPicPr>
        <p:blipFill>
          <a:blip r:embed="rId3" cstate="print"/>
          <a:stretch>
            <a:fillRect/>
          </a:stretch>
        </p:blipFill>
        <p:spPr>
          <a:xfrm>
            <a:off x="6084168" y="4941168"/>
            <a:ext cx="1706880" cy="17145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Relé térmico</a:t>
            </a:r>
            <a:endParaRPr lang="pt-BR" dirty="0"/>
          </a:p>
        </p:txBody>
      </p:sp>
      <p:sp>
        <p:nvSpPr>
          <p:cNvPr id="3" name="Espaço Reservado para Conteúdo 2"/>
          <p:cNvSpPr>
            <a:spLocks noGrp="1"/>
          </p:cNvSpPr>
          <p:nvPr>
            <p:ph idx="1"/>
          </p:nvPr>
        </p:nvSpPr>
        <p:spPr>
          <a:xfrm>
            <a:off x="251520" y="1340768"/>
            <a:ext cx="8496944" cy="2836911"/>
          </a:xfrm>
        </p:spPr>
        <p:txBody>
          <a:bodyPr>
            <a:normAutofit/>
          </a:bodyPr>
          <a:lstStyle/>
          <a:p>
            <a:r>
              <a:rPr lang="pt-BR" sz="2000" dirty="0" smtClean="0"/>
              <a:t>O relé térmico é um relé de sobrecorrente de atuação temporizada efetuada por um bimetal. O bimetal consiste de duas lâminas, de dois matérias com coeficientes de dilatação diferentes, coladas longitudinalmente, e sendo enrolado sobre elas um condutor, no qual passa a corrente da carga . Com a passagem desta corrente, o calor dissipado faz com que estas duas lâminas se dilatem de forma desigual, fazendo uma deflexão, responsável pela abertura/fechamento de contatos auxiliares, localizados na sua extremidade livre.</a:t>
            </a:r>
            <a:endParaRPr lang="pt-BR" sz="2000" dirty="0"/>
          </a:p>
        </p:txBody>
      </p:sp>
      <p:pic>
        <p:nvPicPr>
          <p:cNvPr id="4" name="Imagem 3" descr="térmico.jpg"/>
          <p:cNvPicPr>
            <a:picLocks noChangeAspect="1"/>
          </p:cNvPicPr>
          <p:nvPr/>
        </p:nvPicPr>
        <p:blipFill>
          <a:blip r:embed="rId2" cstate="print"/>
          <a:stretch>
            <a:fillRect/>
          </a:stretch>
        </p:blipFill>
        <p:spPr>
          <a:xfrm>
            <a:off x="3779912" y="4005064"/>
            <a:ext cx="2953512" cy="2673096"/>
          </a:xfrm>
          <a:prstGeom prst="rect">
            <a:avLst/>
          </a:prstGeom>
        </p:spPr>
      </p:pic>
      <p:pic>
        <p:nvPicPr>
          <p:cNvPr id="5" name="Imagem 4" descr="térmico1.jpg"/>
          <p:cNvPicPr>
            <a:picLocks noChangeAspect="1"/>
          </p:cNvPicPr>
          <p:nvPr/>
        </p:nvPicPr>
        <p:blipFill>
          <a:blip r:embed="rId3" cstate="print"/>
          <a:srcRect l="14213" t="24713" r="22788" b="13338"/>
          <a:stretch>
            <a:fillRect/>
          </a:stretch>
        </p:blipFill>
        <p:spPr>
          <a:xfrm>
            <a:off x="1115616" y="4365104"/>
            <a:ext cx="1977169" cy="1944216"/>
          </a:xfrm>
          <a:prstGeom prst="rect">
            <a:avLst/>
          </a:prstGeom>
        </p:spPr>
      </p:pic>
      <p:pic>
        <p:nvPicPr>
          <p:cNvPr id="6" name="Imagem 5" descr="térmico2.jpg"/>
          <p:cNvPicPr>
            <a:picLocks noChangeAspect="1"/>
          </p:cNvPicPr>
          <p:nvPr/>
        </p:nvPicPr>
        <p:blipFill>
          <a:blip r:embed="rId4" cstate="print"/>
          <a:stretch>
            <a:fillRect/>
          </a:stretch>
        </p:blipFill>
        <p:spPr>
          <a:xfrm>
            <a:off x="7092280" y="4653135"/>
            <a:ext cx="1224136" cy="130929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Relé térmico</a:t>
            </a:r>
            <a:endParaRPr lang="pt-BR" dirty="0"/>
          </a:p>
        </p:txBody>
      </p:sp>
      <p:sp>
        <p:nvSpPr>
          <p:cNvPr id="3" name="Espaço Reservado para Conteúdo 2"/>
          <p:cNvSpPr>
            <a:spLocks noGrp="1"/>
          </p:cNvSpPr>
          <p:nvPr>
            <p:ph idx="1"/>
          </p:nvPr>
        </p:nvSpPr>
        <p:spPr>
          <a:xfrm>
            <a:off x="457200" y="1600201"/>
            <a:ext cx="8003232" cy="3196952"/>
          </a:xfrm>
        </p:spPr>
        <p:txBody>
          <a:bodyPr>
            <a:normAutofit/>
          </a:bodyPr>
          <a:lstStyle/>
          <a:p>
            <a:r>
              <a:rPr lang="pt-BR" sz="2200" dirty="0" smtClean="0"/>
              <a:t>A atuação da proteção, com consequente parada do motor, se dá através da bobina do contator. Esta proteção é usada como sobrecarga e é normalmente regulada para um aumento de corrente da ordem de 20 a 60%. É temporizada por ser realizada através de efeito térmico, o qual leva um tempo para se propagar/estabilizar.</a:t>
            </a:r>
          </a:p>
          <a:p>
            <a:r>
              <a:rPr lang="pt-BR" sz="2200" dirty="0" smtClean="0"/>
              <a:t>Construtivamente o relé térmico já vem com seus terminais próprios para serem ligados diretamente no contator.</a:t>
            </a:r>
            <a:endParaRPr lang="pt-BR" sz="2200" dirty="0"/>
          </a:p>
        </p:txBody>
      </p:sp>
      <p:pic>
        <p:nvPicPr>
          <p:cNvPr id="4" name="Imagem 3" descr="térmico3.jpg"/>
          <p:cNvPicPr>
            <a:picLocks noChangeAspect="1"/>
          </p:cNvPicPr>
          <p:nvPr/>
        </p:nvPicPr>
        <p:blipFill>
          <a:blip r:embed="rId2" cstate="print"/>
          <a:stretch>
            <a:fillRect/>
          </a:stretch>
        </p:blipFill>
        <p:spPr>
          <a:xfrm>
            <a:off x="2843808" y="4797152"/>
            <a:ext cx="3571499" cy="165618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Relé de falta de fase</a:t>
            </a:r>
            <a:endParaRPr lang="pt-BR" dirty="0"/>
          </a:p>
        </p:txBody>
      </p:sp>
      <p:sp>
        <p:nvSpPr>
          <p:cNvPr id="3" name="Espaço Reservado para Conteúdo 2"/>
          <p:cNvSpPr>
            <a:spLocks noGrp="1"/>
          </p:cNvSpPr>
          <p:nvPr>
            <p:ph idx="1"/>
          </p:nvPr>
        </p:nvSpPr>
        <p:spPr>
          <a:xfrm>
            <a:off x="251520" y="1412776"/>
            <a:ext cx="8352928" cy="2044823"/>
          </a:xfrm>
        </p:spPr>
        <p:txBody>
          <a:bodyPr>
            <a:normAutofit/>
          </a:bodyPr>
          <a:lstStyle/>
          <a:p>
            <a:r>
              <a:rPr lang="pt-BR" sz="2100" dirty="0" smtClean="0"/>
              <a:t>Para um motor a falta de uma fase leva-o à queima, pois o mesmo pode não girar, ficando travado, consumindo muita corrente da rede. Para proteger o sistema da falta de fase, que pode ocorrer pela queima de um fusível, existe um relé que sente esta falta e manda desligar o contator, impedindo a energização do motor.</a:t>
            </a:r>
            <a:endParaRPr lang="pt-BR" sz="2100" dirty="0"/>
          </a:p>
        </p:txBody>
      </p:sp>
      <p:pic>
        <p:nvPicPr>
          <p:cNvPr id="4" name="Imagem 3" descr="Falta-de-fase1.JPG"/>
          <p:cNvPicPr>
            <a:picLocks noChangeAspect="1"/>
          </p:cNvPicPr>
          <p:nvPr/>
        </p:nvPicPr>
        <p:blipFill>
          <a:blip r:embed="rId2" cstate="print"/>
          <a:stretch>
            <a:fillRect/>
          </a:stretch>
        </p:blipFill>
        <p:spPr>
          <a:xfrm>
            <a:off x="6444208" y="3861048"/>
            <a:ext cx="2103120" cy="2438400"/>
          </a:xfrm>
          <a:prstGeom prst="rect">
            <a:avLst/>
          </a:prstGeom>
        </p:spPr>
      </p:pic>
      <p:pic>
        <p:nvPicPr>
          <p:cNvPr id="5" name="Imagem 4" descr="Falta-de-fase.png"/>
          <p:cNvPicPr>
            <a:picLocks noChangeAspect="1"/>
          </p:cNvPicPr>
          <p:nvPr/>
        </p:nvPicPr>
        <p:blipFill>
          <a:blip r:embed="rId3" cstate="print"/>
          <a:stretch>
            <a:fillRect/>
          </a:stretch>
        </p:blipFill>
        <p:spPr>
          <a:xfrm>
            <a:off x="899592" y="3501008"/>
            <a:ext cx="4876800" cy="31623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Relés de sub e sobretensão</a:t>
            </a:r>
            <a:endParaRPr lang="pt-BR" dirty="0"/>
          </a:p>
        </p:txBody>
      </p:sp>
      <p:sp>
        <p:nvSpPr>
          <p:cNvPr id="3" name="Espaço Reservado para Conteúdo 2"/>
          <p:cNvSpPr>
            <a:spLocks noGrp="1"/>
          </p:cNvSpPr>
          <p:nvPr>
            <p:ph idx="1"/>
          </p:nvPr>
        </p:nvSpPr>
        <p:spPr>
          <a:xfrm>
            <a:off x="457200" y="1844824"/>
            <a:ext cx="4618856" cy="4752528"/>
          </a:xfrm>
        </p:spPr>
        <p:txBody>
          <a:bodyPr>
            <a:normAutofit/>
          </a:bodyPr>
          <a:lstStyle/>
          <a:p>
            <a:r>
              <a:rPr lang="pt-BR" sz="2100" dirty="0" smtClean="0"/>
              <a:t>Como o próprio nome diz, eles operam com baixa tensão e com alta tensão respectivamente, fazendo com que se </a:t>
            </a:r>
            <a:r>
              <a:rPr lang="pt-BR" sz="2100" dirty="0" err="1" smtClean="0"/>
              <a:t>desenergize</a:t>
            </a:r>
            <a:r>
              <a:rPr lang="pt-BR" sz="2100" dirty="0" smtClean="0"/>
              <a:t> a rede nestas condições. </a:t>
            </a:r>
          </a:p>
          <a:p>
            <a:r>
              <a:rPr lang="pt-BR" sz="2100" dirty="0" smtClean="0"/>
              <a:t>O relé de subtensão pode entrar no automatismo fazendo com que, na inexistência de tensão na alimentação principal, providencie a entrada de outra como segurança, por exemplo um grupo gerador-diesel.</a:t>
            </a:r>
            <a:endParaRPr lang="pt-BR" sz="2100" dirty="0"/>
          </a:p>
        </p:txBody>
      </p:sp>
      <p:pic>
        <p:nvPicPr>
          <p:cNvPr id="4" name="Imagem 3" descr="subtensão.jpg"/>
          <p:cNvPicPr>
            <a:picLocks noChangeAspect="1"/>
          </p:cNvPicPr>
          <p:nvPr/>
        </p:nvPicPr>
        <p:blipFill>
          <a:blip r:embed="rId2" cstate="print"/>
          <a:srcRect r="30167"/>
          <a:stretch>
            <a:fillRect/>
          </a:stretch>
        </p:blipFill>
        <p:spPr>
          <a:xfrm>
            <a:off x="5436096" y="1556792"/>
            <a:ext cx="3167979" cy="504056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Conceitos básicos</a:t>
            </a:r>
            <a:endParaRPr lang="pt-BR" dirty="0"/>
          </a:p>
        </p:txBody>
      </p:sp>
      <p:sp>
        <p:nvSpPr>
          <p:cNvPr id="3" name="Espaço Reservado para Conteúdo 2"/>
          <p:cNvSpPr>
            <a:spLocks noGrp="1"/>
          </p:cNvSpPr>
          <p:nvPr>
            <p:ph idx="1"/>
          </p:nvPr>
        </p:nvSpPr>
        <p:spPr>
          <a:xfrm>
            <a:off x="323528" y="1412777"/>
            <a:ext cx="8352928" cy="2448272"/>
          </a:xfrm>
        </p:spPr>
        <p:txBody>
          <a:bodyPr>
            <a:normAutofit fontScale="77500" lnSpcReduction="20000"/>
          </a:bodyPr>
          <a:lstStyle/>
          <a:p>
            <a:r>
              <a:rPr lang="pt-BR" dirty="0" smtClean="0"/>
              <a:t>Para ler e compreender a representação gráfica de um circuito elétrico, é imprescindível conhecer os componentes básicos dos comandos elétricos e também suas finalidades.</a:t>
            </a:r>
          </a:p>
          <a:p>
            <a:pPr lvl="1"/>
            <a:r>
              <a:rPr lang="pt-BR" dirty="0" smtClean="0">
                <a:solidFill>
                  <a:srgbClr val="FFC000"/>
                </a:solidFill>
              </a:rPr>
              <a:t>Selo</a:t>
            </a:r>
            <a:r>
              <a:rPr lang="pt-BR" dirty="0" smtClean="0"/>
              <a:t>: O contato de selo é sempre ligado em paralelo com o contato de fechamento da botoeira. Sua finalidade é de manter a corrente circulando pelo contator, mesmo após o operador ter retirado o dedo da botoeira.</a:t>
            </a:r>
            <a:endParaRPr lang="pt-BR" dirty="0"/>
          </a:p>
        </p:txBody>
      </p:sp>
      <p:pic>
        <p:nvPicPr>
          <p:cNvPr id="1026" name="Picture 2"/>
          <p:cNvPicPr>
            <a:picLocks noChangeAspect="1" noChangeArrowheads="1"/>
          </p:cNvPicPr>
          <p:nvPr/>
        </p:nvPicPr>
        <p:blipFill>
          <a:blip r:embed="rId2" cstate="print"/>
          <a:srcRect/>
          <a:stretch>
            <a:fillRect/>
          </a:stretch>
        </p:blipFill>
        <p:spPr bwMode="auto">
          <a:xfrm>
            <a:off x="1763688" y="4293096"/>
            <a:ext cx="2205498" cy="2000864"/>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932040" y="4293096"/>
            <a:ext cx="2664296" cy="2004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Acionamento em carga</a:t>
            </a:r>
            <a:endParaRPr lang="pt-BR" dirty="0"/>
          </a:p>
        </p:txBody>
      </p:sp>
      <p:sp>
        <p:nvSpPr>
          <p:cNvPr id="3" name="Espaço Reservado para Conteúdo 2"/>
          <p:cNvSpPr>
            <a:spLocks noGrp="1"/>
          </p:cNvSpPr>
          <p:nvPr>
            <p:ph idx="1"/>
          </p:nvPr>
        </p:nvSpPr>
        <p:spPr>
          <a:xfrm>
            <a:off x="457200" y="1600201"/>
            <a:ext cx="8003232" cy="2836911"/>
          </a:xfrm>
        </p:spPr>
        <p:txBody>
          <a:bodyPr>
            <a:noAutofit/>
          </a:bodyPr>
          <a:lstStyle/>
          <a:p>
            <a:r>
              <a:rPr lang="pt-BR" sz="2000" dirty="0" smtClean="0"/>
              <a:t>Um dos grandes problemas existentes em instalações elétricas é a abertura e o fechamento de circuitos em carga, ou seja, quando existe corrente elétrica. Se o acionamento for feito de forma incorreta, lenta, o faiscamento nos contatos que, é inevitável, terá proporções maiores, provocando danos ao equipamento. Para minimizar os efeitos da faísca, os dispositivos projetados para operarem em carga têm acionamento rápido e podem também ter seus contatos imersos em ambientes que fazem a extinção do arco mais rapidamente.</a:t>
            </a:r>
            <a:endParaRPr lang="pt-BR" sz="2000" dirty="0"/>
          </a:p>
        </p:txBody>
      </p:sp>
      <p:pic>
        <p:nvPicPr>
          <p:cNvPr id="4" name="Imagem 3" descr="deterioração.jpg"/>
          <p:cNvPicPr>
            <a:picLocks noChangeAspect="1"/>
          </p:cNvPicPr>
          <p:nvPr/>
        </p:nvPicPr>
        <p:blipFill>
          <a:blip r:embed="rId2" cstate="print"/>
          <a:stretch>
            <a:fillRect/>
          </a:stretch>
        </p:blipFill>
        <p:spPr>
          <a:xfrm>
            <a:off x="6228184" y="4311469"/>
            <a:ext cx="2520280" cy="2379144"/>
          </a:xfrm>
          <a:prstGeom prst="rect">
            <a:avLst/>
          </a:prstGeom>
        </p:spPr>
      </p:pic>
      <p:pic>
        <p:nvPicPr>
          <p:cNvPr id="5" name="Imagem 4" descr="faisca.jpg"/>
          <p:cNvPicPr>
            <a:picLocks noChangeAspect="1"/>
          </p:cNvPicPr>
          <p:nvPr/>
        </p:nvPicPr>
        <p:blipFill>
          <a:blip r:embed="rId3" cstate="print"/>
          <a:stretch>
            <a:fillRect/>
          </a:stretch>
        </p:blipFill>
        <p:spPr>
          <a:xfrm>
            <a:off x="1835696" y="4725144"/>
            <a:ext cx="3175000" cy="17399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Conceitos básicos</a:t>
            </a:r>
            <a:endParaRPr lang="pt-BR" dirty="0"/>
          </a:p>
        </p:txBody>
      </p:sp>
      <p:sp>
        <p:nvSpPr>
          <p:cNvPr id="3" name="Espaço Reservado para Conteúdo 2"/>
          <p:cNvSpPr>
            <a:spLocks noGrp="1"/>
          </p:cNvSpPr>
          <p:nvPr>
            <p:ph idx="1"/>
          </p:nvPr>
        </p:nvSpPr>
        <p:spPr>
          <a:xfrm>
            <a:off x="457200" y="1600201"/>
            <a:ext cx="8147248" cy="2116831"/>
          </a:xfrm>
        </p:spPr>
        <p:txBody>
          <a:bodyPr>
            <a:normAutofit/>
          </a:bodyPr>
          <a:lstStyle/>
          <a:p>
            <a:r>
              <a:rPr lang="pt-BR" sz="2200" dirty="0" smtClean="0">
                <a:solidFill>
                  <a:srgbClr val="FFC000"/>
                </a:solidFill>
              </a:rPr>
              <a:t>Intertravamento</a:t>
            </a:r>
            <a:r>
              <a:rPr lang="pt-BR" sz="2200" dirty="0" smtClean="0"/>
              <a:t>: Processo de ligação entre os contatos auxiliares de vários dispositivos, pelo qual as posições de operação desses dispositivos são dependentes umas das outras. Através do intertravamento, evita-se a ligação de certos dispositivos antes que os outros permitam essa ligação.</a:t>
            </a:r>
            <a:endParaRPr lang="pt-BR" sz="2200" dirty="0"/>
          </a:p>
        </p:txBody>
      </p:sp>
      <p:pic>
        <p:nvPicPr>
          <p:cNvPr id="2050" name="Picture 2"/>
          <p:cNvPicPr>
            <a:picLocks noChangeAspect="1" noChangeArrowheads="1"/>
          </p:cNvPicPr>
          <p:nvPr/>
        </p:nvPicPr>
        <p:blipFill>
          <a:blip r:embed="rId2" cstate="print"/>
          <a:srcRect/>
          <a:stretch>
            <a:fillRect/>
          </a:stretch>
        </p:blipFill>
        <p:spPr bwMode="auto">
          <a:xfrm>
            <a:off x="3491880" y="3717032"/>
            <a:ext cx="2160240" cy="25227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Conceitos básicos</a:t>
            </a:r>
            <a:endParaRPr lang="pt-BR" dirty="0"/>
          </a:p>
        </p:txBody>
      </p:sp>
      <p:sp>
        <p:nvSpPr>
          <p:cNvPr id="3" name="Espaço Reservado para Conteúdo 2"/>
          <p:cNvSpPr>
            <a:spLocks noGrp="1"/>
          </p:cNvSpPr>
          <p:nvPr>
            <p:ph idx="1"/>
          </p:nvPr>
        </p:nvSpPr>
        <p:spPr>
          <a:xfrm>
            <a:off x="457200" y="1340769"/>
            <a:ext cx="7467600" cy="360039"/>
          </a:xfrm>
        </p:spPr>
        <p:txBody>
          <a:bodyPr>
            <a:normAutofit fontScale="70000" lnSpcReduction="20000"/>
          </a:bodyPr>
          <a:lstStyle/>
          <a:p>
            <a:r>
              <a:rPr lang="pt-BR" dirty="0" smtClean="0">
                <a:solidFill>
                  <a:srgbClr val="FFC000"/>
                </a:solidFill>
              </a:rPr>
              <a:t>Intertravamento com dois contatos</a:t>
            </a:r>
            <a:r>
              <a:rPr lang="pt-BR" dirty="0" smtClean="0"/>
              <a:t>: </a:t>
            </a:r>
            <a:endParaRPr lang="pt-BR" dirty="0"/>
          </a:p>
        </p:txBody>
      </p:sp>
      <p:pic>
        <p:nvPicPr>
          <p:cNvPr id="3075" name="Picture 3"/>
          <p:cNvPicPr>
            <a:picLocks noChangeAspect="1" noChangeArrowheads="1"/>
          </p:cNvPicPr>
          <p:nvPr/>
        </p:nvPicPr>
        <p:blipFill>
          <a:blip r:embed="rId2" cstate="print"/>
          <a:srcRect/>
          <a:stretch>
            <a:fillRect/>
          </a:stretch>
        </p:blipFill>
        <p:spPr bwMode="auto">
          <a:xfrm>
            <a:off x="827584" y="1844823"/>
            <a:ext cx="7430432" cy="1851635"/>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827584" y="4005064"/>
            <a:ext cx="7478213" cy="25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Conceitos básicos</a:t>
            </a:r>
            <a:endParaRPr lang="pt-BR" dirty="0"/>
          </a:p>
        </p:txBody>
      </p:sp>
      <p:sp>
        <p:nvSpPr>
          <p:cNvPr id="3" name="Espaço Reservado para Conteúdo 2"/>
          <p:cNvSpPr>
            <a:spLocks noGrp="1"/>
          </p:cNvSpPr>
          <p:nvPr>
            <p:ph idx="1"/>
          </p:nvPr>
        </p:nvSpPr>
        <p:spPr>
          <a:xfrm>
            <a:off x="683568" y="1844824"/>
            <a:ext cx="3754760" cy="4061048"/>
          </a:xfrm>
        </p:spPr>
        <p:txBody>
          <a:bodyPr>
            <a:normAutofit/>
          </a:bodyPr>
          <a:lstStyle/>
          <a:p>
            <a:r>
              <a:rPr lang="pt-BR" sz="2500" dirty="0" smtClean="0">
                <a:solidFill>
                  <a:srgbClr val="FFC000"/>
                </a:solidFill>
              </a:rPr>
              <a:t>Proteção do sistema</a:t>
            </a:r>
            <a:r>
              <a:rPr lang="pt-BR" sz="2500" dirty="0" smtClean="0"/>
              <a:t>: Os contatos auxiliares dos relés de proteção contra sobrecarga, por exemplo, e as botoeiras de desligamento devem estar sempre em série.</a:t>
            </a:r>
            <a:endParaRPr lang="pt-BR" sz="2500" dirty="0"/>
          </a:p>
        </p:txBody>
      </p:sp>
      <p:pic>
        <p:nvPicPr>
          <p:cNvPr id="4098" name="Picture 2"/>
          <p:cNvPicPr>
            <a:picLocks noChangeAspect="1" noChangeArrowheads="1"/>
          </p:cNvPicPr>
          <p:nvPr/>
        </p:nvPicPr>
        <p:blipFill>
          <a:blip r:embed="rId2" cstate="print"/>
          <a:srcRect/>
          <a:stretch>
            <a:fillRect/>
          </a:stretch>
        </p:blipFill>
        <p:spPr bwMode="auto">
          <a:xfrm>
            <a:off x="5652120" y="1772816"/>
            <a:ext cx="1728192" cy="4011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Conceitos básicos</a:t>
            </a:r>
            <a:endParaRPr lang="pt-BR" dirty="0"/>
          </a:p>
        </p:txBody>
      </p:sp>
      <p:sp>
        <p:nvSpPr>
          <p:cNvPr id="3" name="Espaço Reservado para Conteúdo 2"/>
          <p:cNvSpPr>
            <a:spLocks noGrp="1"/>
          </p:cNvSpPr>
          <p:nvPr>
            <p:ph idx="1"/>
          </p:nvPr>
        </p:nvSpPr>
        <p:spPr>
          <a:xfrm>
            <a:off x="457200" y="1600200"/>
            <a:ext cx="3178696" cy="4781128"/>
          </a:xfrm>
        </p:spPr>
        <p:txBody>
          <a:bodyPr>
            <a:normAutofit/>
          </a:bodyPr>
          <a:lstStyle/>
          <a:p>
            <a:r>
              <a:rPr lang="pt-BR" sz="2200" dirty="0" smtClean="0">
                <a:solidFill>
                  <a:srgbClr val="FFC000"/>
                </a:solidFill>
              </a:rPr>
              <a:t>Intertravamento com botoeiras</a:t>
            </a:r>
            <a:r>
              <a:rPr lang="pt-BR" sz="2200" dirty="0" smtClean="0"/>
              <a:t>: O intertravamento, também pode ser feito através de botoeiras. Neste caso, para facilitar a representação, recomenda-se que uma das botoeiras venha indicada com seus contatos invertidos.</a:t>
            </a:r>
            <a:endParaRPr lang="pt-BR" sz="2200" dirty="0"/>
          </a:p>
        </p:txBody>
      </p:sp>
      <p:pic>
        <p:nvPicPr>
          <p:cNvPr id="5122" name="Picture 2"/>
          <p:cNvPicPr>
            <a:picLocks noChangeAspect="1" noChangeArrowheads="1"/>
          </p:cNvPicPr>
          <p:nvPr/>
        </p:nvPicPr>
        <p:blipFill>
          <a:blip r:embed="rId2" cstate="print"/>
          <a:srcRect/>
          <a:stretch>
            <a:fillRect/>
          </a:stretch>
        </p:blipFill>
        <p:spPr bwMode="auto">
          <a:xfrm>
            <a:off x="4499992" y="2132856"/>
            <a:ext cx="2769269" cy="31178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Conceitos básicos</a:t>
            </a:r>
            <a:endParaRPr lang="pt-BR" dirty="0"/>
          </a:p>
        </p:txBody>
      </p:sp>
      <p:sp>
        <p:nvSpPr>
          <p:cNvPr id="3" name="Espaço Reservado para Conteúdo 2"/>
          <p:cNvSpPr>
            <a:spLocks noGrp="1"/>
          </p:cNvSpPr>
          <p:nvPr>
            <p:ph idx="1"/>
          </p:nvPr>
        </p:nvSpPr>
        <p:spPr>
          <a:xfrm>
            <a:off x="457200" y="1412776"/>
            <a:ext cx="7859216" cy="2764904"/>
          </a:xfrm>
        </p:spPr>
        <p:txBody>
          <a:bodyPr>
            <a:normAutofit/>
          </a:bodyPr>
          <a:lstStyle/>
          <a:p>
            <a:r>
              <a:rPr lang="pt-BR" sz="2100" dirty="0" smtClean="0">
                <a:solidFill>
                  <a:srgbClr val="FFC000"/>
                </a:solidFill>
              </a:rPr>
              <a:t>Esquema multifilar</a:t>
            </a:r>
            <a:r>
              <a:rPr lang="pt-BR" sz="2100" dirty="0" smtClean="0"/>
              <a:t>: Nesta representação todos os componentes e conexões são representados. Os dispositivos são mostrados de acordo com sua sequência de instalação, obedecendo a construção física dos mesmos. A posição dos contatos é feita com o sistema desligado. A disposição dos elementos do circuito pode ser qualquer uma, com a vantagem de que eles são facilmente reconhecidos.</a:t>
            </a:r>
            <a:endParaRPr lang="pt-BR" sz="2100" dirty="0"/>
          </a:p>
        </p:txBody>
      </p:sp>
      <p:pic>
        <p:nvPicPr>
          <p:cNvPr id="6146" name="Picture 2"/>
          <p:cNvPicPr>
            <a:picLocks noChangeAspect="1" noChangeArrowheads="1"/>
          </p:cNvPicPr>
          <p:nvPr/>
        </p:nvPicPr>
        <p:blipFill>
          <a:blip r:embed="rId2" cstate="print"/>
          <a:srcRect/>
          <a:stretch>
            <a:fillRect/>
          </a:stretch>
        </p:blipFill>
        <p:spPr bwMode="auto">
          <a:xfrm>
            <a:off x="1763687" y="3933055"/>
            <a:ext cx="5685665" cy="26642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Conceitos básicos</a:t>
            </a:r>
            <a:endParaRPr lang="pt-BR" dirty="0"/>
          </a:p>
        </p:txBody>
      </p:sp>
      <p:sp>
        <p:nvSpPr>
          <p:cNvPr id="3" name="Espaço Reservado para Conteúdo 2"/>
          <p:cNvSpPr>
            <a:spLocks noGrp="1"/>
          </p:cNvSpPr>
          <p:nvPr>
            <p:ph idx="1"/>
          </p:nvPr>
        </p:nvSpPr>
        <p:spPr>
          <a:xfrm>
            <a:off x="251520" y="1412776"/>
            <a:ext cx="8352928" cy="2980928"/>
          </a:xfrm>
        </p:spPr>
        <p:txBody>
          <a:bodyPr>
            <a:noAutofit/>
          </a:bodyPr>
          <a:lstStyle/>
          <a:p>
            <a:r>
              <a:rPr lang="pt-BR" sz="2000" dirty="0" smtClean="0">
                <a:solidFill>
                  <a:srgbClr val="FFC000"/>
                </a:solidFill>
              </a:rPr>
              <a:t>Esquema funcional</a:t>
            </a:r>
            <a:r>
              <a:rPr lang="pt-BR" sz="2000" dirty="0" smtClean="0"/>
              <a:t>: Neste diagrama, todos os condutores estão representados. Não é levada em conta a posição construtiva e a conexão mecânica entre as partes. </a:t>
            </a:r>
          </a:p>
          <a:p>
            <a:r>
              <a:rPr lang="pt-BR" sz="2000" dirty="0" smtClean="0"/>
              <a:t>O sistema é subdividido de acordo com os circuitos de correntes existentes. Estes circuitos devem ser representados sempre que possível, por linhas retas, livres de cruzamentos. A posição dos contatos é desenhada com o sistema desligado. A vantagem consiste no fato de que se torna fácil ler os esquemas e respectivas funções.</a:t>
            </a:r>
            <a:endParaRPr lang="pt-BR" sz="2000" dirty="0"/>
          </a:p>
        </p:txBody>
      </p:sp>
      <p:pic>
        <p:nvPicPr>
          <p:cNvPr id="7170" name="Picture 2"/>
          <p:cNvPicPr>
            <a:picLocks noChangeAspect="1" noChangeArrowheads="1"/>
          </p:cNvPicPr>
          <p:nvPr/>
        </p:nvPicPr>
        <p:blipFill>
          <a:blip r:embed="rId2" cstate="print"/>
          <a:srcRect/>
          <a:stretch>
            <a:fillRect/>
          </a:stretch>
        </p:blipFill>
        <p:spPr bwMode="auto">
          <a:xfrm>
            <a:off x="3491880" y="4077072"/>
            <a:ext cx="2448272" cy="25507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Conceitos básicos</a:t>
            </a:r>
            <a:endParaRPr lang="pt-BR" dirty="0"/>
          </a:p>
        </p:txBody>
      </p:sp>
      <p:sp>
        <p:nvSpPr>
          <p:cNvPr id="3" name="Espaço Reservado para Conteúdo 2"/>
          <p:cNvSpPr>
            <a:spLocks noGrp="1"/>
          </p:cNvSpPr>
          <p:nvPr>
            <p:ph idx="1"/>
          </p:nvPr>
        </p:nvSpPr>
        <p:spPr>
          <a:xfrm>
            <a:off x="467544" y="1196752"/>
            <a:ext cx="8064896" cy="4392488"/>
          </a:xfrm>
        </p:spPr>
        <p:txBody>
          <a:bodyPr>
            <a:normAutofit fontScale="70000" lnSpcReduction="20000"/>
          </a:bodyPr>
          <a:lstStyle/>
          <a:p>
            <a:r>
              <a:rPr lang="pt-BR" dirty="0" smtClean="0">
                <a:solidFill>
                  <a:srgbClr val="FFC000"/>
                </a:solidFill>
              </a:rPr>
              <a:t>Simbologia numérica e literal</a:t>
            </a:r>
          </a:p>
          <a:p>
            <a:r>
              <a:rPr lang="pt-BR" dirty="0" smtClean="0"/>
              <a:t>Assim como cada elemento em um circuito de comando elétrico tem o seu símbolo gráfico específico, também, a numeração dos contatos e a representação literal dos mesmos, tem um padrão que deve ser seguido. (NBR 5280 ou a IEC 113.2)</a:t>
            </a:r>
          </a:p>
          <a:p>
            <a:r>
              <a:rPr lang="pt-BR" dirty="0" smtClean="0"/>
              <a:t>A numeração dos contatos que representam os terminais de força é feita como segue.</a:t>
            </a:r>
          </a:p>
          <a:p>
            <a:pPr lvl="1"/>
            <a:r>
              <a:rPr lang="pt-BR" dirty="0" smtClean="0"/>
              <a:t>→ 1, 3 e 5 = Circuito de entrada (linha)</a:t>
            </a:r>
          </a:p>
          <a:p>
            <a:pPr lvl="1"/>
            <a:r>
              <a:rPr lang="pt-BR" dirty="0" smtClean="0"/>
              <a:t>→ 2, 4 e 6 = Circuito de saída (terminal)</a:t>
            </a:r>
          </a:p>
          <a:p>
            <a:r>
              <a:rPr lang="pt-BR" dirty="0" smtClean="0"/>
              <a:t>Já a numeração dos contatos auxiliares segue o seguinte padrão:</a:t>
            </a:r>
          </a:p>
          <a:p>
            <a:pPr lvl="1"/>
            <a:r>
              <a:rPr lang="pt-BR" dirty="0" smtClean="0"/>
              <a:t>→ 1 e 2 = Contato normalmente fechado (NF), sendo 1 a entrada e 2 a saída</a:t>
            </a:r>
          </a:p>
          <a:p>
            <a:pPr lvl="1"/>
            <a:r>
              <a:rPr lang="pt-BR" dirty="0" smtClean="0"/>
              <a:t>→ 3 e 4 = Contato normalmente aberto (NA), sendo 3 a entrada e 4 a saída</a:t>
            </a:r>
            <a:endParaRPr lang="pt-BR" dirty="0"/>
          </a:p>
        </p:txBody>
      </p:sp>
      <p:pic>
        <p:nvPicPr>
          <p:cNvPr id="8194" name="Picture 2"/>
          <p:cNvPicPr>
            <a:picLocks noChangeAspect="1" noChangeArrowheads="1"/>
          </p:cNvPicPr>
          <p:nvPr/>
        </p:nvPicPr>
        <p:blipFill>
          <a:blip r:embed="rId2" cstate="print"/>
          <a:srcRect/>
          <a:stretch>
            <a:fillRect/>
          </a:stretch>
        </p:blipFill>
        <p:spPr bwMode="auto">
          <a:xfrm>
            <a:off x="2555776" y="5373216"/>
            <a:ext cx="2190750" cy="1304925"/>
          </a:xfrm>
          <a:prstGeom prst="rect">
            <a:avLst/>
          </a:prstGeom>
          <a:noFill/>
          <a:ln w="9525">
            <a:noFill/>
            <a:miter lim="800000"/>
            <a:headEnd/>
            <a:tailEnd/>
          </a:ln>
        </p:spPr>
      </p:pic>
      <p:sp>
        <p:nvSpPr>
          <p:cNvPr id="5" name="CaixaDeTexto 4"/>
          <p:cNvSpPr txBox="1"/>
          <p:nvPr/>
        </p:nvSpPr>
        <p:spPr>
          <a:xfrm>
            <a:off x="4860032" y="5765775"/>
            <a:ext cx="4283968" cy="615553"/>
          </a:xfrm>
          <a:prstGeom prst="rect">
            <a:avLst/>
          </a:prstGeom>
          <a:noFill/>
        </p:spPr>
        <p:txBody>
          <a:bodyPr wrap="square" rtlCol="0">
            <a:spAutoFit/>
          </a:bodyPr>
          <a:lstStyle/>
          <a:p>
            <a:r>
              <a:rPr lang="pt-BR" sz="1700" dirty="0" smtClean="0"/>
              <a:t>Numeração de um contator de potência com dois contatos auxiliares 1 NF e 1NA.</a:t>
            </a:r>
            <a:endParaRPr lang="pt-BR" sz="17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Conceitos básicos</a:t>
            </a:r>
            <a:endParaRPr lang="pt-BR" dirty="0"/>
          </a:p>
        </p:txBody>
      </p:sp>
      <p:sp>
        <p:nvSpPr>
          <p:cNvPr id="3" name="Espaço Reservado para Conteúdo 2"/>
          <p:cNvSpPr>
            <a:spLocks noGrp="1"/>
          </p:cNvSpPr>
          <p:nvPr>
            <p:ph idx="1"/>
          </p:nvPr>
        </p:nvSpPr>
        <p:spPr>
          <a:xfrm>
            <a:off x="395536" y="1600201"/>
            <a:ext cx="8136904" cy="2692895"/>
          </a:xfrm>
        </p:spPr>
        <p:txBody>
          <a:bodyPr>
            <a:normAutofit fontScale="85000" lnSpcReduction="10000"/>
          </a:bodyPr>
          <a:lstStyle/>
          <a:p>
            <a:r>
              <a:rPr lang="pt-BR" dirty="0" smtClean="0"/>
              <a:t>Nos relés e contatores tem-se A1 e A2 para os terminais da bobina. Os contatos auxiliares de um contator seguem um tipo especial de numeração, pois, o número é composto por dois dígitos, sendo:</a:t>
            </a:r>
          </a:p>
          <a:p>
            <a:pPr lvl="1"/>
            <a:r>
              <a:rPr lang="pt-BR" dirty="0" smtClean="0"/>
              <a:t>→ Primeiro dígito: indica o número do contato</a:t>
            </a:r>
          </a:p>
          <a:p>
            <a:pPr lvl="1"/>
            <a:r>
              <a:rPr lang="pt-BR" dirty="0" smtClean="0"/>
              <a:t>→ Segundo dígito: indica se o contato é do tipo NF (1 e 2) ou NA (3 e 4)</a:t>
            </a:r>
            <a:endParaRPr lang="pt-BR" dirty="0"/>
          </a:p>
        </p:txBody>
      </p:sp>
      <p:pic>
        <p:nvPicPr>
          <p:cNvPr id="9218" name="Picture 2"/>
          <p:cNvPicPr>
            <a:picLocks noChangeAspect="1" noChangeArrowheads="1"/>
          </p:cNvPicPr>
          <p:nvPr/>
        </p:nvPicPr>
        <p:blipFill>
          <a:blip r:embed="rId2" cstate="print"/>
          <a:srcRect/>
          <a:stretch>
            <a:fillRect/>
          </a:stretch>
        </p:blipFill>
        <p:spPr bwMode="auto">
          <a:xfrm>
            <a:off x="1187624" y="4509120"/>
            <a:ext cx="3219450" cy="1619250"/>
          </a:xfrm>
          <a:prstGeom prst="rect">
            <a:avLst/>
          </a:prstGeom>
          <a:noFill/>
          <a:ln w="9525">
            <a:noFill/>
            <a:miter lim="800000"/>
            <a:headEnd/>
            <a:tailEnd/>
          </a:ln>
        </p:spPr>
      </p:pic>
      <p:sp>
        <p:nvSpPr>
          <p:cNvPr id="5" name="CaixaDeTexto 4"/>
          <p:cNvSpPr txBox="1"/>
          <p:nvPr/>
        </p:nvSpPr>
        <p:spPr>
          <a:xfrm>
            <a:off x="4644008" y="5085184"/>
            <a:ext cx="4104456" cy="646331"/>
          </a:xfrm>
          <a:prstGeom prst="rect">
            <a:avLst/>
          </a:prstGeom>
          <a:noFill/>
        </p:spPr>
        <p:txBody>
          <a:bodyPr wrap="square" rtlCol="0">
            <a:spAutoFit/>
          </a:bodyPr>
          <a:lstStyle/>
          <a:p>
            <a:r>
              <a:rPr lang="pt-BR" dirty="0" smtClean="0"/>
              <a:t>Numeração de um contator de auxiliar com 4 contatos NA e 2 contatos NF</a:t>
            </a:r>
            <a:endParaRPr lang="pt-B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Conceitos básicos</a:t>
            </a:r>
            <a:endParaRPr lang="pt-BR" dirty="0"/>
          </a:p>
        </p:txBody>
      </p:sp>
      <p:sp>
        <p:nvSpPr>
          <p:cNvPr id="3" name="Espaço Reservado para Conteúdo 2"/>
          <p:cNvSpPr>
            <a:spLocks noGrp="1"/>
          </p:cNvSpPr>
          <p:nvPr>
            <p:ph idx="1"/>
          </p:nvPr>
        </p:nvSpPr>
        <p:spPr>
          <a:xfrm>
            <a:off x="457200" y="1600201"/>
            <a:ext cx="7467600" cy="460648"/>
          </a:xfrm>
        </p:spPr>
        <p:txBody>
          <a:bodyPr>
            <a:normAutofit fontScale="92500" lnSpcReduction="20000"/>
          </a:bodyPr>
          <a:lstStyle/>
          <a:p>
            <a:r>
              <a:rPr lang="pt-BR" dirty="0" smtClean="0">
                <a:solidFill>
                  <a:srgbClr val="FFC000"/>
                </a:solidFill>
              </a:rPr>
              <a:t>Simbologia literal</a:t>
            </a:r>
            <a:endParaRPr lang="pt-BR" dirty="0">
              <a:solidFill>
                <a:srgbClr val="FFC000"/>
              </a:solidFill>
            </a:endParaRPr>
          </a:p>
        </p:txBody>
      </p:sp>
      <p:pic>
        <p:nvPicPr>
          <p:cNvPr id="10242" name="Picture 2"/>
          <p:cNvPicPr>
            <a:picLocks noChangeAspect="1" noChangeArrowheads="1"/>
          </p:cNvPicPr>
          <p:nvPr/>
        </p:nvPicPr>
        <p:blipFill>
          <a:blip r:embed="rId2" cstate="print"/>
          <a:srcRect/>
          <a:stretch>
            <a:fillRect/>
          </a:stretch>
        </p:blipFill>
        <p:spPr bwMode="auto">
          <a:xfrm>
            <a:off x="611560" y="2420888"/>
            <a:ext cx="7820938" cy="3096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Aplicações</a:t>
            </a:r>
            <a:endParaRPr lang="pt-BR" dirty="0"/>
          </a:p>
        </p:txBody>
      </p:sp>
      <p:sp>
        <p:nvSpPr>
          <p:cNvPr id="3" name="Espaço Reservado para Conteúdo 2"/>
          <p:cNvSpPr>
            <a:spLocks noGrp="1"/>
          </p:cNvSpPr>
          <p:nvPr>
            <p:ph idx="1"/>
          </p:nvPr>
        </p:nvSpPr>
        <p:spPr>
          <a:xfrm>
            <a:off x="395536" y="1268761"/>
            <a:ext cx="7467600" cy="576063"/>
          </a:xfrm>
        </p:spPr>
        <p:txBody>
          <a:bodyPr>
            <a:normAutofit/>
          </a:bodyPr>
          <a:lstStyle/>
          <a:p>
            <a:r>
              <a:rPr lang="pt-BR" sz="2200" dirty="0" smtClean="0"/>
              <a:t>Exemplo: Partida direta de um motor trifásico</a:t>
            </a:r>
            <a:endParaRPr lang="pt-BR" sz="2200" dirty="0"/>
          </a:p>
        </p:txBody>
      </p:sp>
      <p:pic>
        <p:nvPicPr>
          <p:cNvPr id="4" name="Imagem 3" descr="acionamento direto.png"/>
          <p:cNvPicPr>
            <a:picLocks noChangeAspect="1"/>
          </p:cNvPicPr>
          <p:nvPr/>
        </p:nvPicPr>
        <p:blipFill>
          <a:blip r:embed="rId2" cstate="print"/>
          <a:stretch>
            <a:fillRect/>
          </a:stretch>
        </p:blipFill>
        <p:spPr>
          <a:xfrm>
            <a:off x="755576" y="1772816"/>
            <a:ext cx="7596336" cy="482570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Contatos</a:t>
            </a:r>
            <a:endParaRPr lang="pt-BR" dirty="0"/>
          </a:p>
        </p:txBody>
      </p:sp>
      <p:sp>
        <p:nvSpPr>
          <p:cNvPr id="3" name="Espaço Reservado para Conteúdo 2"/>
          <p:cNvSpPr>
            <a:spLocks noGrp="1"/>
          </p:cNvSpPr>
          <p:nvPr>
            <p:ph idx="1"/>
          </p:nvPr>
        </p:nvSpPr>
        <p:spPr>
          <a:xfrm>
            <a:off x="457200" y="1600201"/>
            <a:ext cx="8075240" cy="2980927"/>
          </a:xfrm>
        </p:spPr>
        <p:txBody>
          <a:bodyPr>
            <a:normAutofit/>
          </a:bodyPr>
          <a:lstStyle/>
          <a:p>
            <a:r>
              <a:rPr lang="pt-BR" sz="2300" dirty="0" smtClean="0"/>
              <a:t>São elementos que tem por objetivo dar continuidade ou não à passagem de corrente elétrica. São definidos no seu estado de repouso, sem atuação de agentes externos, como sendo normalmente abertos (NA) ou normalmente fechados (NF). Assim, quando os contatos estão no estado aberto, não permitem a passagem da corrente elétrica e quando estão no estado fechado permitem.</a:t>
            </a:r>
            <a:endParaRPr lang="pt-BR" sz="2300" dirty="0"/>
          </a:p>
        </p:txBody>
      </p:sp>
      <p:pic>
        <p:nvPicPr>
          <p:cNvPr id="6" name="Imagem 5" descr="na-nf.jpg"/>
          <p:cNvPicPr>
            <a:picLocks noChangeAspect="1"/>
          </p:cNvPicPr>
          <p:nvPr/>
        </p:nvPicPr>
        <p:blipFill>
          <a:blip r:embed="rId2" cstate="print"/>
          <a:stretch>
            <a:fillRect/>
          </a:stretch>
        </p:blipFill>
        <p:spPr>
          <a:xfrm>
            <a:off x="3275856" y="4437112"/>
            <a:ext cx="3024336" cy="225662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Sistemas de corrente alternada trifásica</a:t>
            </a:r>
            <a:endParaRPr lang="pt-BR" dirty="0"/>
          </a:p>
        </p:txBody>
      </p:sp>
      <p:sp>
        <p:nvSpPr>
          <p:cNvPr id="3" name="Espaço Reservado para Conteúdo 2"/>
          <p:cNvSpPr>
            <a:spLocks noGrp="1"/>
          </p:cNvSpPr>
          <p:nvPr>
            <p:ph idx="1"/>
          </p:nvPr>
        </p:nvSpPr>
        <p:spPr>
          <a:xfrm>
            <a:off x="467544" y="1484784"/>
            <a:ext cx="8219256" cy="2764904"/>
          </a:xfrm>
        </p:spPr>
        <p:txBody>
          <a:bodyPr>
            <a:normAutofit fontScale="77500" lnSpcReduction="20000"/>
          </a:bodyPr>
          <a:lstStyle/>
          <a:p>
            <a:r>
              <a:rPr lang="pt-BR" dirty="0" smtClean="0"/>
              <a:t>O sistema trifásico é formado pela associação de três sistemas monofásicos de tensões U1, U2 e U3 tais que a defasagem entre elas seja de 120º,  ou seja, os “atrasos” de U2 em relação a U1, de U3 em relação a U2 e de U1 em relação a U3 sejam iguais a 120º (considerando um ciclo completo=360º) . O sistema é equilibrado, isto é, as três tensões têm o mesmo valor eficaz U1 = U2 = U3.</a:t>
            </a:r>
            <a:endParaRPr lang="pt-BR" dirty="0"/>
          </a:p>
        </p:txBody>
      </p:sp>
      <p:pic>
        <p:nvPicPr>
          <p:cNvPr id="1026" name="Picture 2"/>
          <p:cNvPicPr>
            <a:picLocks noChangeAspect="1" noChangeArrowheads="1"/>
          </p:cNvPicPr>
          <p:nvPr/>
        </p:nvPicPr>
        <p:blipFill>
          <a:blip r:embed="rId2" cstate="print"/>
          <a:srcRect/>
          <a:stretch>
            <a:fillRect/>
          </a:stretch>
        </p:blipFill>
        <p:spPr bwMode="auto">
          <a:xfrm>
            <a:off x="2771800" y="3645024"/>
            <a:ext cx="3695700" cy="3009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Sistemas de corrente alternada trifásica</a:t>
            </a:r>
            <a:endParaRPr lang="pt-BR" dirty="0"/>
          </a:p>
        </p:txBody>
      </p:sp>
      <p:sp>
        <p:nvSpPr>
          <p:cNvPr id="3" name="Espaço Reservado para Conteúdo 2"/>
          <p:cNvSpPr>
            <a:spLocks noGrp="1"/>
          </p:cNvSpPr>
          <p:nvPr>
            <p:ph idx="1"/>
          </p:nvPr>
        </p:nvSpPr>
        <p:spPr>
          <a:xfrm>
            <a:off x="457200" y="1600200"/>
            <a:ext cx="8075240" cy="3845023"/>
          </a:xfrm>
        </p:spPr>
        <p:txBody>
          <a:bodyPr>
            <a:normAutofit fontScale="85000" lnSpcReduction="20000"/>
          </a:bodyPr>
          <a:lstStyle/>
          <a:p>
            <a:r>
              <a:rPr lang="pt-BR" dirty="0" smtClean="0"/>
              <a:t>Ligando entre si os três sistemas monofásicos e eliminando os fios desnecessários, teremos um sistema trifásico: três tensões U1, U2 e U3 equilibradas, defasadas entre si de 120º e aplicadas entre os três fios do sistema. A ligação pode ser feita de duas maneiras:</a:t>
            </a:r>
          </a:p>
          <a:p>
            <a:endParaRPr lang="pt-BR" dirty="0" smtClean="0"/>
          </a:p>
          <a:p>
            <a:r>
              <a:rPr lang="pt-BR" dirty="0" smtClean="0">
                <a:solidFill>
                  <a:srgbClr val="FFC000"/>
                </a:solidFill>
              </a:rPr>
              <a:t>Ligação em TRIÂNGULO</a:t>
            </a:r>
          </a:p>
          <a:p>
            <a:endParaRPr lang="pt-BR" dirty="0" smtClean="0">
              <a:solidFill>
                <a:srgbClr val="FFC000"/>
              </a:solidFill>
            </a:endParaRPr>
          </a:p>
          <a:p>
            <a:r>
              <a:rPr lang="pt-BR" dirty="0" smtClean="0">
                <a:solidFill>
                  <a:srgbClr val="FFC000"/>
                </a:solidFill>
              </a:rPr>
              <a:t>Ligação em ESTRELA</a:t>
            </a:r>
          </a:p>
          <a:p>
            <a:endParaRPr lang="pt-BR"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Ligação em Triângulo</a:t>
            </a:r>
            <a:endParaRPr lang="pt-BR" dirty="0"/>
          </a:p>
        </p:txBody>
      </p:sp>
      <p:sp>
        <p:nvSpPr>
          <p:cNvPr id="3" name="Espaço Reservado para Conteúdo 2"/>
          <p:cNvSpPr>
            <a:spLocks noGrp="1"/>
          </p:cNvSpPr>
          <p:nvPr>
            <p:ph idx="1"/>
          </p:nvPr>
        </p:nvSpPr>
        <p:spPr>
          <a:xfrm>
            <a:off x="457200" y="1600201"/>
            <a:ext cx="7931224" cy="2548880"/>
          </a:xfrm>
        </p:spPr>
        <p:txBody>
          <a:bodyPr>
            <a:normAutofit fontScale="92500"/>
          </a:bodyPr>
          <a:lstStyle/>
          <a:p>
            <a:r>
              <a:rPr lang="pt-BR" dirty="0" smtClean="0"/>
              <a:t>Se ligarmos os três sistemas monofásicos entre si, como indicam as figuras a seguir, podemos eliminar três fios, deixando apenas um em cada ponto de ligação, e o sistema trifásico ficará reduzido a três fios </a:t>
            </a:r>
            <a:r>
              <a:rPr lang="pt-BR" dirty="0" smtClean="0">
                <a:solidFill>
                  <a:srgbClr val="FFC000"/>
                </a:solidFill>
              </a:rPr>
              <a:t>L1</a:t>
            </a:r>
            <a:r>
              <a:rPr lang="pt-BR" dirty="0" smtClean="0"/>
              <a:t>, </a:t>
            </a:r>
            <a:r>
              <a:rPr lang="pt-BR" dirty="0" smtClean="0">
                <a:solidFill>
                  <a:srgbClr val="FFC000"/>
                </a:solidFill>
              </a:rPr>
              <a:t>L2</a:t>
            </a:r>
            <a:r>
              <a:rPr lang="pt-BR" dirty="0" smtClean="0"/>
              <a:t> e </a:t>
            </a:r>
            <a:r>
              <a:rPr lang="pt-BR" dirty="0" smtClean="0">
                <a:solidFill>
                  <a:srgbClr val="FFC000"/>
                </a:solidFill>
              </a:rPr>
              <a:t>L3</a:t>
            </a:r>
            <a:r>
              <a:rPr lang="pt-BR" dirty="0" smtClean="0"/>
              <a:t>.</a:t>
            </a:r>
            <a:endParaRPr lang="pt-BR" dirty="0"/>
          </a:p>
        </p:txBody>
      </p:sp>
      <p:pic>
        <p:nvPicPr>
          <p:cNvPr id="2050" name="Picture 2"/>
          <p:cNvPicPr>
            <a:picLocks noChangeAspect="1" noChangeArrowheads="1"/>
          </p:cNvPicPr>
          <p:nvPr/>
        </p:nvPicPr>
        <p:blipFill>
          <a:blip r:embed="rId2" cstate="print"/>
          <a:srcRect/>
          <a:stretch>
            <a:fillRect/>
          </a:stretch>
        </p:blipFill>
        <p:spPr bwMode="auto">
          <a:xfrm>
            <a:off x="395536" y="3933056"/>
            <a:ext cx="3638550" cy="231457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139952" y="3933056"/>
            <a:ext cx="2952328" cy="2307282"/>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7236296" y="4365104"/>
            <a:ext cx="1740449" cy="1152128"/>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Ligação em Triângulo</a:t>
            </a:r>
            <a:endParaRPr lang="pt-BR" dirty="0"/>
          </a:p>
        </p:txBody>
      </p:sp>
      <p:sp>
        <p:nvSpPr>
          <p:cNvPr id="3" name="Espaço Reservado para Conteúdo 2"/>
          <p:cNvSpPr>
            <a:spLocks noGrp="1"/>
          </p:cNvSpPr>
          <p:nvPr>
            <p:ph idx="1"/>
          </p:nvPr>
        </p:nvSpPr>
        <p:spPr>
          <a:xfrm>
            <a:off x="467544" y="1412776"/>
            <a:ext cx="8003232" cy="3556992"/>
          </a:xfrm>
        </p:spPr>
        <p:txBody>
          <a:bodyPr>
            <a:normAutofit fontScale="85000" lnSpcReduction="10000"/>
          </a:bodyPr>
          <a:lstStyle/>
          <a:p>
            <a:r>
              <a:rPr lang="pt-BR" dirty="0" smtClean="0">
                <a:solidFill>
                  <a:srgbClr val="FFC000"/>
                </a:solidFill>
              </a:rPr>
              <a:t>Tensão de linha (U)</a:t>
            </a:r>
          </a:p>
          <a:p>
            <a:pPr lvl="1"/>
            <a:r>
              <a:rPr lang="pt-BR" dirty="0" smtClean="0"/>
              <a:t>É a tensão nominal do sistema trifásico aplicada entre dois quaisquer dos três fios L1, L2 e L3.</a:t>
            </a:r>
          </a:p>
          <a:p>
            <a:r>
              <a:rPr lang="pt-BR" dirty="0" smtClean="0">
                <a:solidFill>
                  <a:srgbClr val="FFC000"/>
                </a:solidFill>
              </a:rPr>
              <a:t>Corrente de linha ( I)</a:t>
            </a:r>
          </a:p>
          <a:p>
            <a:pPr lvl="1"/>
            <a:r>
              <a:rPr lang="pt-BR" dirty="0" smtClean="0"/>
              <a:t>É a corrente em qualquer um dos três fios L1, L2 e L3.</a:t>
            </a:r>
          </a:p>
          <a:p>
            <a:r>
              <a:rPr lang="pt-BR" dirty="0" smtClean="0">
                <a:solidFill>
                  <a:srgbClr val="FFC000"/>
                </a:solidFill>
              </a:rPr>
              <a:t>Tensão e corrente de fase ( </a:t>
            </a:r>
            <a:r>
              <a:rPr lang="pt-BR" dirty="0" err="1" smtClean="0">
                <a:solidFill>
                  <a:srgbClr val="FFC000"/>
                </a:solidFill>
              </a:rPr>
              <a:t>Uf</a:t>
            </a:r>
            <a:r>
              <a:rPr lang="pt-BR" dirty="0" smtClean="0">
                <a:solidFill>
                  <a:srgbClr val="FFC000"/>
                </a:solidFill>
              </a:rPr>
              <a:t> e </a:t>
            </a:r>
            <a:r>
              <a:rPr lang="pt-BR" dirty="0" err="1" smtClean="0">
                <a:solidFill>
                  <a:srgbClr val="FFC000"/>
                </a:solidFill>
              </a:rPr>
              <a:t>If</a:t>
            </a:r>
            <a:r>
              <a:rPr lang="pt-BR" dirty="0" smtClean="0">
                <a:solidFill>
                  <a:srgbClr val="FFC000"/>
                </a:solidFill>
              </a:rPr>
              <a:t> )</a:t>
            </a:r>
          </a:p>
          <a:p>
            <a:pPr lvl="1"/>
            <a:r>
              <a:rPr lang="pt-BR" dirty="0" smtClean="0"/>
              <a:t>É a tensão e corrente de cada um dos três sistemas monofásicos considerados.</a:t>
            </a:r>
          </a:p>
          <a:p>
            <a:pPr lvl="1"/>
            <a:r>
              <a:rPr lang="pt-BR" dirty="0" smtClean="0"/>
              <a:t>Examinando o esquema da figura, vê-se que:</a:t>
            </a:r>
          </a:p>
          <a:p>
            <a:pPr lvl="1"/>
            <a:endParaRPr lang="pt-BR" dirty="0" smtClean="0"/>
          </a:p>
        </p:txBody>
      </p:sp>
      <p:graphicFrame>
        <p:nvGraphicFramePr>
          <p:cNvPr id="5" name="Objeto 4"/>
          <p:cNvGraphicFramePr>
            <a:graphicFrameLocks noChangeAspect="1"/>
          </p:cNvGraphicFramePr>
          <p:nvPr/>
        </p:nvGraphicFramePr>
        <p:xfrm>
          <a:off x="2200275" y="4879975"/>
          <a:ext cx="4705350" cy="1949450"/>
        </p:xfrm>
        <a:graphic>
          <a:graphicData uri="http://schemas.openxmlformats.org/presentationml/2006/ole">
            <p:oleObj spid="_x0000_s3075" name="Equação" r:id="rId3" imgW="1930320" imgH="799920" progId="Equation.3">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Ligação em Triângulo</a:t>
            </a:r>
            <a:endParaRPr lang="pt-BR" dirty="0"/>
          </a:p>
        </p:txBody>
      </p:sp>
      <p:sp>
        <p:nvSpPr>
          <p:cNvPr id="3" name="Espaço Reservado para Conteúdo 2"/>
          <p:cNvSpPr>
            <a:spLocks noGrp="1"/>
          </p:cNvSpPr>
          <p:nvPr>
            <p:ph idx="1"/>
          </p:nvPr>
        </p:nvSpPr>
        <p:spPr>
          <a:xfrm>
            <a:off x="457200" y="1600200"/>
            <a:ext cx="8147248" cy="4853136"/>
          </a:xfrm>
        </p:spPr>
        <p:txBody>
          <a:bodyPr>
            <a:normAutofit fontScale="77500" lnSpcReduction="20000"/>
          </a:bodyPr>
          <a:lstStyle/>
          <a:p>
            <a:pPr>
              <a:lnSpc>
                <a:spcPct val="170000"/>
              </a:lnSpc>
            </a:pPr>
            <a:r>
              <a:rPr lang="pt-BR" dirty="0" smtClean="0"/>
              <a:t>Exemplo:</a:t>
            </a:r>
          </a:p>
          <a:p>
            <a:pPr>
              <a:lnSpc>
                <a:spcPct val="170000"/>
              </a:lnSpc>
            </a:pPr>
            <a:r>
              <a:rPr lang="pt-BR" dirty="0" smtClean="0"/>
              <a:t>Temos um sistema equilibrado de tensão nominal 220V. A corrente de linha medida é 10A. Ligando a este sistema uma carga trifásica composta de três cargas iguais ligadas em triângulo, qual a tensão e a corrente em cada uma das cargas?</a:t>
            </a:r>
          </a:p>
          <a:p>
            <a:pPr lvl="1">
              <a:lnSpc>
                <a:spcPct val="170000"/>
              </a:lnSpc>
            </a:pPr>
            <a:r>
              <a:rPr lang="pt-BR" dirty="0" smtClean="0"/>
              <a:t>Temos </a:t>
            </a:r>
            <a:r>
              <a:rPr lang="pt-BR" dirty="0" err="1" smtClean="0"/>
              <a:t>Uf</a:t>
            </a:r>
            <a:r>
              <a:rPr lang="pt-BR" dirty="0" smtClean="0"/>
              <a:t> = U1 = 220 volts em cada uma das cargas.</a:t>
            </a:r>
          </a:p>
          <a:p>
            <a:pPr lvl="1">
              <a:lnSpc>
                <a:spcPct val="170000"/>
              </a:lnSpc>
            </a:pPr>
            <a:r>
              <a:rPr lang="pt-BR" dirty="0" smtClean="0"/>
              <a:t>Se I = 1,732 . </a:t>
            </a:r>
            <a:r>
              <a:rPr lang="pt-BR" dirty="0" err="1" smtClean="0"/>
              <a:t>If</a:t>
            </a:r>
            <a:r>
              <a:rPr lang="pt-BR" dirty="0" smtClean="0"/>
              <a:t>, temos </a:t>
            </a:r>
            <a:r>
              <a:rPr lang="pt-BR" dirty="0" err="1" smtClean="0"/>
              <a:t>If</a:t>
            </a:r>
            <a:r>
              <a:rPr lang="pt-BR" dirty="0" smtClean="0"/>
              <a:t> = 0,577 . I = 0,577 . 10 = 5,77 ampères em cada uma das cargas.</a:t>
            </a:r>
            <a:endParaRPr lang="pt-B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Ligação em Estrela</a:t>
            </a:r>
            <a:endParaRPr lang="pt-BR" dirty="0"/>
          </a:p>
        </p:txBody>
      </p:sp>
      <p:sp>
        <p:nvSpPr>
          <p:cNvPr id="3" name="Espaço Reservado para Conteúdo 2"/>
          <p:cNvSpPr>
            <a:spLocks noGrp="1"/>
          </p:cNvSpPr>
          <p:nvPr>
            <p:ph idx="1"/>
          </p:nvPr>
        </p:nvSpPr>
        <p:spPr>
          <a:xfrm>
            <a:off x="395536" y="1484784"/>
            <a:ext cx="8280920" cy="2764904"/>
          </a:xfrm>
        </p:spPr>
        <p:txBody>
          <a:bodyPr>
            <a:normAutofit fontScale="77500" lnSpcReduction="20000"/>
          </a:bodyPr>
          <a:lstStyle/>
          <a:p>
            <a:r>
              <a:rPr lang="pt-BR" dirty="0" smtClean="0"/>
              <a:t>Ligando um dos fios de cada sistema monofásico a um ponto comum aos três, os três fios restantes formam um sistema trifásico em estrela.</a:t>
            </a:r>
          </a:p>
          <a:p>
            <a:r>
              <a:rPr lang="pt-BR" dirty="0" smtClean="0"/>
              <a:t>Às vezes, o sistema trifásico em estrela é “a quatro fios” ou “com neutro”. O quarto fio é ligado ao ponto comum às três fases. </a:t>
            </a:r>
          </a:p>
          <a:p>
            <a:r>
              <a:rPr lang="pt-BR" dirty="0" smtClean="0"/>
              <a:t>A tensão de linha ou tensão nominal do sistema trifásico e a corrente de linha, são definidas do mesmo modo que na ligação triângulo.</a:t>
            </a:r>
            <a:endParaRPr lang="pt-BR" dirty="0"/>
          </a:p>
        </p:txBody>
      </p:sp>
      <p:pic>
        <p:nvPicPr>
          <p:cNvPr id="4098" name="Picture 2"/>
          <p:cNvPicPr>
            <a:picLocks noChangeAspect="1" noChangeArrowheads="1"/>
          </p:cNvPicPr>
          <p:nvPr/>
        </p:nvPicPr>
        <p:blipFill>
          <a:blip r:embed="rId2" cstate="print"/>
          <a:srcRect/>
          <a:stretch>
            <a:fillRect/>
          </a:stretch>
        </p:blipFill>
        <p:spPr bwMode="auto">
          <a:xfrm>
            <a:off x="755576" y="4293096"/>
            <a:ext cx="3632132" cy="2304256"/>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644008" y="4293096"/>
            <a:ext cx="2066925" cy="2314575"/>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6876256" y="4581128"/>
            <a:ext cx="1787060" cy="18002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Ligação em Estrela</a:t>
            </a:r>
            <a:endParaRPr lang="pt-BR" dirty="0"/>
          </a:p>
        </p:txBody>
      </p:sp>
      <p:sp>
        <p:nvSpPr>
          <p:cNvPr id="3" name="Espaço Reservado para Conteúdo 2"/>
          <p:cNvSpPr>
            <a:spLocks noGrp="1"/>
          </p:cNvSpPr>
          <p:nvPr>
            <p:ph idx="1"/>
          </p:nvPr>
        </p:nvSpPr>
        <p:spPr>
          <a:xfrm>
            <a:off x="467544" y="3212976"/>
            <a:ext cx="8352928" cy="3240360"/>
          </a:xfrm>
        </p:spPr>
        <p:txBody>
          <a:bodyPr>
            <a:noAutofit/>
          </a:bodyPr>
          <a:lstStyle/>
          <a:p>
            <a:r>
              <a:rPr lang="pt-BR" sz="2100" dirty="0" smtClean="0"/>
              <a:t>Exemplo: </a:t>
            </a:r>
          </a:p>
          <a:p>
            <a:r>
              <a:rPr lang="pt-BR" sz="2100" dirty="0" smtClean="0"/>
              <a:t>Temos uma carga trifásica composta de três cargas iguais. Cada carga é feita para ser ligada a uma tensão de 220V, absorvendo 5,77A. Qual a tensão nominal do sistema trifásico que alimenta estas cargas ligadas em estrela em suas condições normais (220V e 5,77 A)? Qual a corrente de linha?</a:t>
            </a:r>
          </a:p>
          <a:p>
            <a:r>
              <a:rPr lang="pt-BR" sz="2100" dirty="0" smtClean="0"/>
              <a:t>Temos </a:t>
            </a:r>
            <a:r>
              <a:rPr lang="pt-BR" sz="2100" dirty="0" err="1" smtClean="0"/>
              <a:t>Uf</a:t>
            </a:r>
            <a:r>
              <a:rPr lang="pt-BR" sz="2100" dirty="0" smtClean="0"/>
              <a:t> = 220 volts (normal de cada carga)</a:t>
            </a:r>
          </a:p>
          <a:p>
            <a:r>
              <a:rPr lang="pt-BR" sz="2100" dirty="0" smtClean="0"/>
              <a:t>U = 1,732 . 220 = 380 volts</a:t>
            </a:r>
          </a:p>
          <a:p>
            <a:r>
              <a:rPr lang="pt-BR" sz="2100" dirty="0" smtClean="0"/>
              <a:t>I = </a:t>
            </a:r>
            <a:r>
              <a:rPr lang="pt-BR" sz="2100" dirty="0" err="1" smtClean="0"/>
              <a:t>If</a:t>
            </a:r>
            <a:r>
              <a:rPr lang="pt-BR" sz="2100" dirty="0" smtClean="0"/>
              <a:t> = 5,77 ampères</a:t>
            </a:r>
            <a:endParaRPr lang="pt-BR" sz="2100" dirty="0"/>
          </a:p>
        </p:txBody>
      </p:sp>
      <p:graphicFrame>
        <p:nvGraphicFramePr>
          <p:cNvPr id="5123" name="Object 3"/>
          <p:cNvGraphicFramePr>
            <a:graphicFrameLocks noChangeAspect="1"/>
          </p:cNvGraphicFramePr>
          <p:nvPr/>
        </p:nvGraphicFramePr>
        <p:xfrm>
          <a:off x="2041525" y="1394437"/>
          <a:ext cx="4690715" cy="1823425"/>
        </p:xfrm>
        <a:graphic>
          <a:graphicData uri="http://schemas.openxmlformats.org/presentationml/2006/ole">
            <p:oleObj spid="_x0000_s5123" name="Equação" r:id="rId3" imgW="2057400" imgH="799920" progId="Equation.3">
              <p:embed/>
            </p:oleObj>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14290"/>
            <a:ext cx="7467600" cy="1143000"/>
          </a:xfrm>
        </p:spPr>
        <p:txBody>
          <a:bodyPr>
            <a:normAutofit fontScale="90000"/>
          </a:bodyPr>
          <a:lstStyle/>
          <a:p>
            <a:r>
              <a:rPr lang="pt-BR" dirty="0" smtClean="0"/>
              <a:t>Características de alimentação</a:t>
            </a:r>
            <a:endParaRPr lang="pt-BR" dirty="0"/>
          </a:p>
        </p:txBody>
      </p:sp>
      <p:sp>
        <p:nvSpPr>
          <p:cNvPr id="3" name="Espaço Reservado para Conteúdo 2"/>
          <p:cNvSpPr>
            <a:spLocks noGrp="1"/>
          </p:cNvSpPr>
          <p:nvPr>
            <p:ph idx="1"/>
          </p:nvPr>
        </p:nvSpPr>
        <p:spPr>
          <a:xfrm>
            <a:off x="251520" y="1442504"/>
            <a:ext cx="8219256" cy="3701008"/>
          </a:xfrm>
        </p:spPr>
        <p:txBody>
          <a:bodyPr>
            <a:normAutofit fontScale="77500" lnSpcReduction="20000"/>
          </a:bodyPr>
          <a:lstStyle/>
          <a:p>
            <a:r>
              <a:rPr lang="pt-BR" sz="2800" dirty="0" smtClean="0"/>
              <a:t>No Brasil, o sistema de alimentação pode ser monofásico ou trifásico. O sistema monofásico é utilizado em serviços domésticos, comerciais e rurais, enquanto o sistema trifásico, em aplicações industriais, ambos em 60Hz.</a:t>
            </a:r>
          </a:p>
          <a:p>
            <a:r>
              <a:rPr lang="pt-BR" sz="2800" dirty="0" smtClean="0"/>
              <a:t>As tensões trifásicas mais usadas nas redes industriais são:</a:t>
            </a:r>
          </a:p>
          <a:p>
            <a:pPr lvl="1"/>
            <a:r>
              <a:rPr lang="pt-BR" dirty="0" smtClean="0"/>
              <a:t>Baixa tensão: 220V, 380V e 440V</a:t>
            </a:r>
          </a:p>
          <a:p>
            <a:pPr lvl="1"/>
            <a:r>
              <a:rPr lang="pt-BR" dirty="0" smtClean="0"/>
              <a:t>Média/alta </a:t>
            </a:r>
            <a:r>
              <a:rPr lang="pt-BR" dirty="0" smtClean="0"/>
              <a:t>tensão: 2.300 V, 4.160 V e 6.600 V</a:t>
            </a:r>
          </a:p>
          <a:p>
            <a:pPr lvl="1"/>
            <a:r>
              <a:rPr lang="pt-BR" dirty="0" smtClean="0"/>
              <a:t>O sistema trifásico estrela de baixa tensão, consiste de três condutores de fase (L1, L2, L3) e o condutor neutro (N), sendo este, conectado ao ponto estrela do gerador ou secundário dos transformadores.</a:t>
            </a:r>
            <a:endParaRPr lang="pt-BR" dirty="0"/>
          </a:p>
        </p:txBody>
      </p:sp>
      <p:pic>
        <p:nvPicPr>
          <p:cNvPr id="6146" name="Picture 2"/>
          <p:cNvPicPr>
            <a:picLocks noChangeAspect="1" noChangeArrowheads="1"/>
          </p:cNvPicPr>
          <p:nvPr/>
        </p:nvPicPr>
        <p:blipFill>
          <a:blip r:embed="rId2" cstate="print"/>
          <a:srcRect/>
          <a:stretch>
            <a:fillRect/>
          </a:stretch>
        </p:blipFill>
        <p:spPr bwMode="auto">
          <a:xfrm>
            <a:off x="3275855" y="4698354"/>
            <a:ext cx="4018265" cy="2088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Características de alimentação</a:t>
            </a:r>
            <a:endParaRPr lang="pt-BR" dirty="0"/>
          </a:p>
        </p:txBody>
      </p:sp>
      <p:sp>
        <p:nvSpPr>
          <p:cNvPr id="3" name="Espaço Reservado para Conteúdo 2"/>
          <p:cNvSpPr>
            <a:spLocks noGrp="1"/>
          </p:cNvSpPr>
          <p:nvPr>
            <p:ph idx="1"/>
          </p:nvPr>
        </p:nvSpPr>
        <p:spPr>
          <a:xfrm>
            <a:off x="457200" y="1600200"/>
            <a:ext cx="8147248" cy="4525963"/>
          </a:xfrm>
        </p:spPr>
        <p:txBody>
          <a:bodyPr>
            <a:noAutofit/>
          </a:bodyPr>
          <a:lstStyle/>
          <a:p>
            <a:r>
              <a:rPr lang="pt-BR" sz="2400" dirty="0" smtClean="0"/>
              <a:t>As tensões monofásicas padronizadas no Brasil são as de 127V (conhecida como 110V) e 220V.</a:t>
            </a:r>
          </a:p>
          <a:p>
            <a:r>
              <a:rPr lang="pt-BR" sz="2400" dirty="0" smtClean="0"/>
              <a:t>Os motores monofásicos são ligados a duas fases (tensão de linha UL) ou à uma fase e o neutro (tensão de fase </a:t>
            </a:r>
            <a:r>
              <a:rPr lang="pt-BR" sz="2400" dirty="0" err="1" smtClean="0"/>
              <a:t>Uf</a:t>
            </a:r>
            <a:r>
              <a:rPr lang="pt-BR" sz="2400" dirty="0" smtClean="0"/>
              <a:t>). Assim, a tensão nominal do motor monofásico deverá ser igual à tensão UL ou </a:t>
            </a:r>
            <a:r>
              <a:rPr lang="pt-BR" sz="2400" dirty="0" err="1" smtClean="0"/>
              <a:t>Uf</a:t>
            </a:r>
            <a:r>
              <a:rPr lang="pt-BR" sz="2400" dirty="0" smtClean="0"/>
              <a:t> do sistema.</a:t>
            </a:r>
          </a:p>
          <a:p>
            <a:r>
              <a:rPr lang="pt-BR" sz="2400" dirty="0" smtClean="0"/>
              <a:t>Quando vários motores monofásicos são conectados ao sistema trifásico (formado por três sistemas monofásicos), deve-se tomar o cuidado para distribuí-los de maneira uniforme, evitando-se assim, desequilíbrio entre as fases.</a:t>
            </a:r>
            <a:endParaRPr lang="pt-BR"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Características de alimentação</a:t>
            </a:r>
            <a:endParaRPr lang="pt-BR" dirty="0"/>
          </a:p>
        </p:txBody>
      </p:sp>
      <p:sp>
        <p:nvSpPr>
          <p:cNvPr id="3" name="Espaço Reservado para Conteúdo 2"/>
          <p:cNvSpPr>
            <a:spLocks noGrp="1"/>
          </p:cNvSpPr>
          <p:nvPr>
            <p:ph idx="1"/>
          </p:nvPr>
        </p:nvSpPr>
        <p:spPr>
          <a:xfrm>
            <a:off x="457200" y="1600201"/>
            <a:ext cx="8363272" cy="4277072"/>
          </a:xfrm>
        </p:spPr>
        <p:txBody>
          <a:bodyPr>
            <a:normAutofit fontScale="92500" lnSpcReduction="20000"/>
          </a:bodyPr>
          <a:lstStyle/>
          <a:p>
            <a:r>
              <a:rPr lang="pt-BR" dirty="0" smtClean="0"/>
              <a:t>Tensão nominal</a:t>
            </a:r>
          </a:p>
          <a:p>
            <a:pPr lvl="1"/>
            <a:r>
              <a:rPr lang="pt-BR" dirty="0" smtClean="0"/>
              <a:t>É a tensão para a qual o motor foi projetado.</a:t>
            </a:r>
          </a:p>
          <a:p>
            <a:r>
              <a:rPr lang="pt-BR" dirty="0" smtClean="0"/>
              <a:t>Tensão nominal múltipla</a:t>
            </a:r>
          </a:p>
          <a:p>
            <a:pPr lvl="1"/>
            <a:r>
              <a:rPr lang="pt-BR" dirty="0" smtClean="0"/>
              <a:t>A grande maioria dos motores é fornecida com terminais do enrolamento religáveis, de modo a poderem funcionar em redes de pelo menos duas tensões diferentes. Os principais tipos de religação de terminais de motores para funcionamento em mais de uma tensão são:</a:t>
            </a:r>
          </a:p>
          <a:p>
            <a:pPr lvl="2"/>
            <a:r>
              <a:rPr lang="pt-BR" dirty="0" smtClean="0"/>
              <a:t>Ligação série-paralela</a:t>
            </a:r>
          </a:p>
          <a:p>
            <a:pPr lvl="2"/>
            <a:r>
              <a:rPr lang="pt-BR" dirty="0" smtClean="0"/>
              <a:t>Ligação estrela-triângulo</a:t>
            </a:r>
          </a:p>
          <a:p>
            <a:pPr lvl="2"/>
            <a:r>
              <a:rPr lang="pt-BR" dirty="0" smtClean="0"/>
              <a:t>Tripla tensão nominal</a:t>
            </a:r>
            <a:endParaRPr lang="pt-BR" dirty="0"/>
          </a:p>
        </p:txBody>
      </p:sp>
      <p:pic>
        <p:nvPicPr>
          <p:cNvPr id="4" name="Imagem 3" descr="placa motor.jpg"/>
          <p:cNvPicPr>
            <a:picLocks noChangeAspect="1"/>
          </p:cNvPicPr>
          <p:nvPr/>
        </p:nvPicPr>
        <p:blipFill>
          <a:blip r:embed="rId2" cstate="print"/>
          <a:stretch>
            <a:fillRect/>
          </a:stretch>
        </p:blipFill>
        <p:spPr>
          <a:xfrm>
            <a:off x="5436096" y="4509120"/>
            <a:ext cx="2880320" cy="215746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Contatores</a:t>
            </a:r>
            <a:endParaRPr lang="pt-BR" dirty="0"/>
          </a:p>
        </p:txBody>
      </p:sp>
      <p:sp>
        <p:nvSpPr>
          <p:cNvPr id="3" name="Espaço Reservado para Conteúdo 2"/>
          <p:cNvSpPr>
            <a:spLocks noGrp="1"/>
          </p:cNvSpPr>
          <p:nvPr>
            <p:ph idx="1"/>
          </p:nvPr>
        </p:nvSpPr>
        <p:spPr>
          <a:xfrm>
            <a:off x="457200" y="1600201"/>
            <a:ext cx="8219256" cy="3268959"/>
          </a:xfrm>
        </p:spPr>
        <p:txBody>
          <a:bodyPr>
            <a:normAutofit fontScale="77500" lnSpcReduction="20000"/>
          </a:bodyPr>
          <a:lstStyle/>
          <a:p>
            <a:r>
              <a:rPr lang="pt-BR" dirty="0" smtClean="0"/>
              <a:t>Contatores são dispositivos que se utilizam de princípios eletromagnéticos para acionar contatos, da seguinte forma:</a:t>
            </a:r>
          </a:p>
          <a:p>
            <a:pPr lvl="1"/>
            <a:r>
              <a:rPr lang="pt-BR" dirty="0" smtClean="0"/>
              <a:t>Uma bobina ao ser percorrida por uma corrente elétrica produz um fluxo magnético, que atrai um núcleo móvel.</a:t>
            </a:r>
          </a:p>
          <a:p>
            <a:pPr lvl="1"/>
            <a:r>
              <a:rPr lang="pt-BR" dirty="0" smtClean="0"/>
              <a:t>Ao ser aberto o circuito elétrico desta bobina o fluxo magnético é interrompido, fazendo com que cesse a força de atração, e o núcleo móvel volta a sua posição de repouso, pela ação de uma mola.</a:t>
            </a:r>
          </a:p>
          <a:p>
            <a:pPr lvl="1"/>
            <a:r>
              <a:rPr lang="pt-BR" dirty="0" smtClean="0"/>
              <a:t>Junto com este movimento são “arrastados” os contatos, fazendo com que se abram ou se fechem.</a:t>
            </a:r>
            <a:endParaRPr lang="pt-BR" dirty="0"/>
          </a:p>
        </p:txBody>
      </p:sp>
      <p:pic>
        <p:nvPicPr>
          <p:cNvPr id="1026" name="Picture 2"/>
          <p:cNvPicPr>
            <a:picLocks noChangeAspect="1" noChangeArrowheads="1"/>
          </p:cNvPicPr>
          <p:nvPr/>
        </p:nvPicPr>
        <p:blipFill>
          <a:blip r:embed="rId2" cstate="print"/>
          <a:srcRect/>
          <a:stretch>
            <a:fillRect/>
          </a:stretch>
        </p:blipFill>
        <p:spPr bwMode="auto">
          <a:xfrm>
            <a:off x="2915816" y="4941168"/>
            <a:ext cx="3688773" cy="16561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Estrela-Triângulo</a:t>
            </a:r>
            <a:endParaRPr lang="pt-BR" dirty="0"/>
          </a:p>
        </p:txBody>
      </p:sp>
      <p:sp>
        <p:nvSpPr>
          <p:cNvPr id="3" name="Espaço Reservado para Conteúdo 2"/>
          <p:cNvSpPr>
            <a:spLocks noGrp="1"/>
          </p:cNvSpPr>
          <p:nvPr>
            <p:ph idx="1"/>
          </p:nvPr>
        </p:nvSpPr>
        <p:spPr>
          <a:xfrm>
            <a:off x="457200" y="1412776"/>
            <a:ext cx="8219256" cy="5184576"/>
          </a:xfrm>
        </p:spPr>
        <p:txBody>
          <a:bodyPr>
            <a:normAutofit fontScale="70000" lnSpcReduction="20000"/>
          </a:bodyPr>
          <a:lstStyle/>
          <a:p>
            <a:r>
              <a:rPr lang="pt-BR" dirty="0" smtClean="0"/>
              <a:t>O enrolamento de cada fase tem as duas pontas trazidas para fora do motor. Se ligarmos as três fases em triângulo, cada fase receberá a tensão da linha, por exemplo, 220V.</a:t>
            </a:r>
          </a:p>
          <a:p>
            <a:r>
              <a:rPr lang="pt-BR" dirty="0" smtClean="0"/>
              <a:t>Se ligarmos as três fases em estrela, o motor pode ser ligado a uma linha de tensão igual a 220 x </a:t>
            </a:r>
            <a:r>
              <a:rPr lang="pt-BR" dirty="0" smtClean="0">
                <a:sym typeface="Symbol"/>
              </a:rPr>
              <a:t></a:t>
            </a:r>
            <a:r>
              <a:rPr lang="pt-BR" dirty="0" smtClean="0"/>
              <a:t>3 = 380 volts sem alterar a tensão no enrolamento que continua igual a 220 volts por fase.</a:t>
            </a:r>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r>
              <a:rPr lang="pt-BR" dirty="0" smtClean="0"/>
              <a:t>Este tipo de ligação exige seis terminais no motor e serve para quaisquer tensões nominais duplas, desde que a segunda seja igual à primeira multiplicada por 1,73.</a:t>
            </a:r>
          </a:p>
          <a:p>
            <a:r>
              <a:rPr lang="pt-BR" dirty="0" smtClean="0"/>
              <a:t>Exemplos: 220/380V - 380/660V - 440/760V</a:t>
            </a:r>
            <a:endParaRPr lang="pt-BR" dirty="0"/>
          </a:p>
        </p:txBody>
      </p:sp>
      <p:pic>
        <p:nvPicPr>
          <p:cNvPr id="7170" name="Picture 2"/>
          <p:cNvPicPr>
            <a:picLocks noChangeAspect="1" noChangeArrowheads="1"/>
          </p:cNvPicPr>
          <p:nvPr/>
        </p:nvPicPr>
        <p:blipFill>
          <a:blip r:embed="rId2" cstate="print"/>
          <a:srcRect/>
          <a:stretch>
            <a:fillRect/>
          </a:stretch>
        </p:blipFill>
        <p:spPr bwMode="auto">
          <a:xfrm>
            <a:off x="3203848" y="3140968"/>
            <a:ext cx="35433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Partida estrela-triângulo</a:t>
            </a:r>
            <a:endParaRPr lang="pt-BR" dirty="0"/>
          </a:p>
        </p:txBody>
      </p:sp>
      <p:sp>
        <p:nvSpPr>
          <p:cNvPr id="3" name="Espaço Reservado para Conteúdo 2"/>
          <p:cNvSpPr>
            <a:spLocks noGrp="1"/>
          </p:cNvSpPr>
          <p:nvPr>
            <p:ph idx="1"/>
          </p:nvPr>
        </p:nvSpPr>
        <p:spPr>
          <a:xfrm>
            <a:off x="251520" y="1523925"/>
            <a:ext cx="4978896" cy="4785395"/>
          </a:xfrm>
        </p:spPr>
        <p:txBody>
          <a:bodyPr>
            <a:normAutofit fontScale="92500" lnSpcReduction="20000"/>
          </a:bodyPr>
          <a:lstStyle/>
          <a:p>
            <a:r>
              <a:rPr lang="pt-BR" sz="2400" dirty="0" smtClean="0"/>
              <a:t>Durante a partida de um motor, o fato dele estar com o rotor parado, se assemelhando à condição de rotor bloqueado, faz com que o mesmo solicite uma corrente maior para vencer a inércia, a qual normalmente é oito vezes a sua corrente nominal. Este pico de corrente provoca perturbações na rede. </a:t>
            </a:r>
          </a:p>
          <a:p>
            <a:r>
              <a:rPr lang="pt-BR" sz="2400" dirty="0" smtClean="0"/>
              <a:t>Para minimizar esta condição existem vários artifícios para diminuir a corrente de partida, sendo um deles a partida com tensão reduzida, provocada por um fechamento temporário em estrela do motor.</a:t>
            </a:r>
          </a:p>
          <a:p>
            <a:endParaRPr lang="pt-BR" sz="2400" dirty="0"/>
          </a:p>
        </p:txBody>
      </p:sp>
      <p:pic>
        <p:nvPicPr>
          <p:cNvPr id="8194" name="Picture 2"/>
          <p:cNvPicPr>
            <a:picLocks noChangeAspect="1" noChangeArrowheads="1"/>
          </p:cNvPicPr>
          <p:nvPr/>
        </p:nvPicPr>
        <p:blipFill>
          <a:blip r:embed="rId2" cstate="print"/>
          <a:srcRect/>
          <a:stretch>
            <a:fillRect/>
          </a:stretch>
        </p:blipFill>
        <p:spPr bwMode="auto">
          <a:xfrm>
            <a:off x="5364088" y="1628800"/>
            <a:ext cx="3489618" cy="4536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Partida estrela-triângulo</a:t>
            </a:r>
            <a:endParaRPr lang="pt-BR" dirty="0"/>
          </a:p>
        </p:txBody>
      </p:sp>
      <p:sp>
        <p:nvSpPr>
          <p:cNvPr id="3" name="Espaço Reservado para Conteúdo 2"/>
          <p:cNvSpPr>
            <a:spLocks noGrp="1"/>
          </p:cNvSpPr>
          <p:nvPr>
            <p:ph idx="1"/>
          </p:nvPr>
        </p:nvSpPr>
        <p:spPr>
          <a:xfrm>
            <a:off x="457200" y="1600200"/>
            <a:ext cx="8219256" cy="4853136"/>
          </a:xfrm>
        </p:spPr>
        <p:txBody>
          <a:bodyPr>
            <a:noAutofit/>
          </a:bodyPr>
          <a:lstStyle/>
          <a:p>
            <a:r>
              <a:rPr lang="pt-BR" sz="2000" dirty="0" smtClean="0"/>
              <a:t>O principio consiste em partir o motor ligando os enrolamentos em estrela à tensão da rede, o que é o mesmo que dividir a tensão nominal do motor em estrela por 1,73 (no exemplo dado acima, tensão da rede 380 V = 660 V/1,73).</a:t>
            </a:r>
          </a:p>
          <a:p>
            <a:r>
              <a:rPr lang="pt-BR" sz="2000" dirty="0" smtClean="0"/>
              <a:t>O pico de corrente de partida é dividida por 3:</a:t>
            </a:r>
          </a:p>
          <a:p>
            <a:pPr lvl="1"/>
            <a:r>
              <a:rPr lang="pt-BR" sz="2000" dirty="0" err="1" smtClean="0"/>
              <a:t>lp</a:t>
            </a:r>
            <a:r>
              <a:rPr lang="pt-BR" sz="2000" dirty="0" smtClean="0"/>
              <a:t>= 1,5 a 2,6 In</a:t>
            </a:r>
          </a:p>
          <a:p>
            <a:r>
              <a:rPr lang="pt-BR" sz="2000" dirty="0" smtClean="0"/>
              <a:t>Efetivamente, um motor 380 V/ 660 V ligado em estrela à tensão nominal de 660 V absorve uma corrente 1,73 vezes menor do que em ligação triângulo a 380 V. Sendo a ligação estrela feita a 380 V, a corrente é novamente dividida por 1,73, logo, no total, por 3.</a:t>
            </a:r>
          </a:p>
          <a:p>
            <a:r>
              <a:rPr lang="pt-BR" sz="2000" dirty="0" smtClean="0"/>
              <a:t>Uma vez que o conjugado de partida é proporcional ao quadrado da tensão de alimentação, ele próprio também é dividido por 3:</a:t>
            </a:r>
          </a:p>
          <a:p>
            <a:pPr lvl="1"/>
            <a:r>
              <a:rPr lang="pt-BR" sz="2000" dirty="0" err="1" smtClean="0"/>
              <a:t>Cp</a:t>
            </a:r>
            <a:r>
              <a:rPr lang="pt-BR" sz="2000" dirty="0" smtClean="0"/>
              <a:t> = 0,2 a 0,5 </a:t>
            </a:r>
            <a:r>
              <a:rPr lang="pt-BR" sz="2000" dirty="0" err="1" smtClean="0"/>
              <a:t>Cn</a:t>
            </a:r>
            <a:endParaRPr lang="pt-BR" sz="20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Partida estrela-triângulo</a:t>
            </a:r>
            <a:endParaRPr lang="pt-BR" dirty="0"/>
          </a:p>
        </p:txBody>
      </p:sp>
      <p:pic>
        <p:nvPicPr>
          <p:cNvPr id="4" name="Imagem 3" descr="força-estrela-tric3a2ngulo-01.png"/>
          <p:cNvPicPr>
            <a:picLocks noChangeAspect="1"/>
          </p:cNvPicPr>
          <p:nvPr/>
        </p:nvPicPr>
        <p:blipFill>
          <a:blip r:embed="rId2" cstate="print"/>
          <a:stretch>
            <a:fillRect/>
          </a:stretch>
        </p:blipFill>
        <p:spPr>
          <a:xfrm>
            <a:off x="2123728" y="1268760"/>
            <a:ext cx="4608512" cy="546065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Funcionamento</a:t>
            </a:r>
            <a:endParaRPr lang="pt-BR" dirty="0"/>
          </a:p>
        </p:txBody>
      </p:sp>
      <p:pic>
        <p:nvPicPr>
          <p:cNvPr id="4" name="Imagem 3" descr="contator1.png"/>
          <p:cNvPicPr>
            <a:picLocks noChangeAspect="1"/>
          </p:cNvPicPr>
          <p:nvPr/>
        </p:nvPicPr>
        <p:blipFill>
          <a:blip r:embed="rId2" cstate="print"/>
          <a:stretch>
            <a:fillRect/>
          </a:stretch>
        </p:blipFill>
        <p:spPr>
          <a:xfrm>
            <a:off x="611560" y="1556792"/>
            <a:ext cx="7884368" cy="4122099"/>
          </a:xfrm>
          <a:prstGeom prst="rect">
            <a:avLst/>
          </a:prstGeom>
        </p:spPr>
      </p:pic>
      <p:pic>
        <p:nvPicPr>
          <p:cNvPr id="5" name="Imagem 4" descr="contator2.png"/>
          <p:cNvPicPr>
            <a:picLocks noChangeAspect="1"/>
          </p:cNvPicPr>
          <p:nvPr/>
        </p:nvPicPr>
        <p:blipFill>
          <a:blip r:embed="rId3" cstate="print"/>
          <a:stretch>
            <a:fillRect/>
          </a:stretch>
        </p:blipFill>
        <p:spPr>
          <a:xfrm>
            <a:off x="611560" y="1556792"/>
            <a:ext cx="7884368" cy="4062747"/>
          </a:xfrm>
          <a:prstGeom prst="rect">
            <a:avLst/>
          </a:prstGeom>
        </p:spPr>
      </p:pic>
      <p:pic>
        <p:nvPicPr>
          <p:cNvPr id="6" name="Imagem 5" descr="contator3.png"/>
          <p:cNvPicPr>
            <a:picLocks noChangeAspect="1"/>
          </p:cNvPicPr>
          <p:nvPr/>
        </p:nvPicPr>
        <p:blipFill>
          <a:blip r:embed="rId4" cstate="print"/>
          <a:stretch>
            <a:fillRect/>
          </a:stretch>
        </p:blipFill>
        <p:spPr>
          <a:xfrm>
            <a:off x="611560" y="1556792"/>
            <a:ext cx="7884368" cy="4126440"/>
          </a:xfrm>
          <a:prstGeom prst="rect">
            <a:avLst/>
          </a:prstGeom>
        </p:spPr>
      </p:pic>
      <p:pic>
        <p:nvPicPr>
          <p:cNvPr id="7" name="Imagem 6" descr="contator1.png"/>
          <p:cNvPicPr>
            <a:picLocks noChangeAspect="1"/>
          </p:cNvPicPr>
          <p:nvPr/>
        </p:nvPicPr>
        <p:blipFill>
          <a:blip r:embed="rId2" cstate="print"/>
          <a:stretch>
            <a:fillRect/>
          </a:stretch>
        </p:blipFill>
        <p:spPr>
          <a:xfrm>
            <a:off x="611559" y="1556791"/>
            <a:ext cx="7920881" cy="41411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Contatores</a:t>
            </a:r>
            <a:endParaRPr lang="pt-BR" dirty="0"/>
          </a:p>
        </p:txBody>
      </p:sp>
      <p:sp>
        <p:nvSpPr>
          <p:cNvPr id="3" name="Espaço Reservado para Conteúdo 2"/>
          <p:cNvSpPr>
            <a:spLocks noGrp="1"/>
          </p:cNvSpPr>
          <p:nvPr>
            <p:ph idx="1"/>
          </p:nvPr>
        </p:nvSpPr>
        <p:spPr>
          <a:xfrm>
            <a:off x="323528" y="1340768"/>
            <a:ext cx="8507288" cy="4525963"/>
          </a:xfrm>
        </p:spPr>
        <p:txBody>
          <a:bodyPr>
            <a:noAutofit/>
          </a:bodyPr>
          <a:lstStyle/>
          <a:p>
            <a:r>
              <a:rPr lang="pt-BR" sz="2100" dirty="0" smtClean="0"/>
              <a:t>Os contatores possuem três contatos NA, chamados de contatos principais ou de força, destinados a fechar e a abrir as três fases de alimentação de um motor trifásico, por exemplo.</a:t>
            </a:r>
          </a:p>
          <a:p>
            <a:r>
              <a:rPr lang="pt-BR" sz="2100" dirty="0" smtClean="0"/>
              <a:t>Sabendo-se que para cada potência de motor é solicitada uma corrente diferente da rede, os contatores devem ser especificados de acordo com esta corrente nominal. </a:t>
            </a:r>
          </a:p>
          <a:p>
            <a:r>
              <a:rPr lang="pt-BR" sz="2100" dirty="0" smtClean="0"/>
              <a:t>Além destes três contatos, que têm que ter a corrente nominal coerente com a corrente do motor, os contatores possuem outros contatos auxiliares (NA) ou (NF), acionados pelo mesmo núcleo, com capacidade de corrente fixa normalmente(5 A), chamados de contatos auxiliares, que são destinados para fazer a automação. A quantidade destes contatos varia de acordo com o modelo e o fabricante do contator, sendo que em muitos casos se pode colocar blocos adicionais destes contatos.</a:t>
            </a:r>
            <a:endParaRPr lang="pt-BR" sz="21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Contatores</a:t>
            </a:r>
            <a:endParaRPr lang="pt-BR" dirty="0"/>
          </a:p>
        </p:txBody>
      </p:sp>
      <p:pic>
        <p:nvPicPr>
          <p:cNvPr id="4" name="Imagem 3" descr="contator simbologia.jpg"/>
          <p:cNvPicPr>
            <a:picLocks noChangeAspect="1"/>
          </p:cNvPicPr>
          <p:nvPr/>
        </p:nvPicPr>
        <p:blipFill>
          <a:blip r:embed="rId2" cstate="print"/>
          <a:stretch>
            <a:fillRect/>
          </a:stretch>
        </p:blipFill>
        <p:spPr>
          <a:xfrm>
            <a:off x="3851920" y="1412776"/>
            <a:ext cx="4988219" cy="2664296"/>
          </a:xfrm>
          <a:prstGeom prst="rect">
            <a:avLst/>
          </a:prstGeom>
        </p:spPr>
      </p:pic>
      <p:pic>
        <p:nvPicPr>
          <p:cNvPr id="5" name="Imagem 4" descr="contator.jpg"/>
          <p:cNvPicPr>
            <a:picLocks noChangeAspect="1"/>
          </p:cNvPicPr>
          <p:nvPr/>
        </p:nvPicPr>
        <p:blipFill>
          <a:blip r:embed="rId3" cstate="print"/>
          <a:stretch>
            <a:fillRect/>
          </a:stretch>
        </p:blipFill>
        <p:spPr>
          <a:xfrm>
            <a:off x="323528" y="1268760"/>
            <a:ext cx="3293823" cy="4227072"/>
          </a:xfrm>
          <a:prstGeom prst="rect">
            <a:avLst/>
          </a:prstGeom>
        </p:spPr>
      </p:pic>
      <p:sp>
        <p:nvSpPr>
          <p:cNvPr id="6" name="CaixaDeTexto 5"/>
          <p:cNvSpPr txBox="1"/>
          <p:nvPr/>
        </p:nvSpPr>
        <p:spPr>
          <a:xfrm>
            <a:off x="3851920" y="4293096"/>
            <a:ext cx="4896544" cy="2308324"/>
          </a:xfrm>
          <a:prstGeom prst="rect">
            <a:avLst/>
          </a:prstGeom>
          <a:noFill/>
        </p:spPr>
        <p:txBody>
          <a:bodyPr wrap="square" rtlCol="0">
            <a:spAutoFit/>
          </a:bodyPr>
          <a:lstStyle/>
          <a:p>
            <a:r>
              <a:rPr lang="pt-BR" dirty="0" smtClean="0"/>
              <a:t>A maioria dos fabricantes utiliza a seguinte numeração dos contatos:</a:t>
            </a:r>
          </a:p>
          <a:p>
            <a:r>
              <a:rPr lang="pt-BR" dirty="0" smtClean="0"/>
              <a:t>• Contatos Principais: L1/T1; L2 /T2; L3/T3, ou 1/2, 3 /4, 5/6</a:t>
            </a:r>
          </a:p>
          <a:p>
            <a:r>
              <a:rPr lang="pt-BR" dirty="0" smtClean="0"/>
              <a:t>• Contatos Auxiliares: NA com finais 3 e 4 e NF com finais 1 e 2. </a:t>
            </a:r>
          </a:p>
          <a:p>
            <a:r>
              <a:rPr lang="pt-BR" dirty="0" smtClean="0"/>
              <a:t>Ex.: contatos NA 13/14 e 43/44 e NF 21/22 e 31/32.</a:t>
            </a:r>
            <a:endParaRPr lang="pt-B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Relés auxiliares</a:t>
            </a:r>
            <a:endParaRPr lang="pt-BR" dirty="0"/>
          </a:p>
        </p:txBody>
      </p:sp>
      <p:sp>
        <p:nvSpPr>
          <p:cNvPr id="3" name="Espaço Reservado para Conteúdo 2"/>
          <p:cNvSpPr>
            <a:spLocks noGrp="1"/>
          </p:cNvSpPr>
          <p:nvPr>
            <p:ph idx="1"/>
          </p:nvPr>
        </p:nvSpPr>
        <p:spPr>
          <a:xfrm>
            <a:off x="457200" y="1268760"/>
            <a:ext cx="8075240" cy="3124944"/>
          </a:xfrm>
        </p:spPr>
        <p:txBody>
          <a:bodyPr>
            <a:noAutofit/>
          </a:bodyPr>
          <a:lstStyle/>
          <a:p>
            <a:r>
              <a:rPr lang="pt-BR" sz="2100" dirty="0" smtClean="0"/>
              <a:t>Relé auxiliar é todo relé utilizado para desempenhar de forma secundária alguma tarefa de chaveamento em um circuito, geralmente atuando em conjunto com outros dispositivos de comutação como outro relé ou contator.</a:t>
            </a:r>
          </a:p>
          <a:p>
            <a:r>
              <a:rPr lang="pt-BR" sz="2100" dirty="0" smtClean="0"/>
              <a:t>São dispositivos com acionamento idêntico aos contatores só que não possuem os três contatos principais de força, NA, com capacidade de corrente variando em função do motor. Possuem apenas os contatos auxiliares. Não são utilizados para ligar motores, mas sim para fazer o automatismo.</a:t>
            </a:r>
          </a:p>
        </p:txBody>
      </p:sp>
      <p:pic>
        <p:nvPicPr>
          <p:cNvPr id="6" name="Imagem 5" descr="auxiliar2.jpg"/>
          <p:cNvPicPr>
            <a:picLocks noChangeAspect="1"/>
          </p:cNvPicPr>
          <p:nvPr/>
        </p:nvPicPr>
        <p:blipFill>
          <a:blip r:embed="rId2" cstate="print"/>
          <a:stretch>
            <a:fillRect/>
          </a:stretch>
        </p:blipFill>
        <p:spPr>
          <a:xfrm>
            <a:off x="3635896" y="4365104"/>
            <a:ext cx="2383532" cy="238353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Relés temporizadores</a:t>
            </a:r>
            <a:endParaRPr lang="pt-BR" dirty="0"/>
          </a:p>
        </p:txBody>
      </p:sp>
      <p:sp>
        <p:nvSpPr>
          <p:cNvPr id="3" name="Espaço Reservado para Conteúdo 2"/>
          <p:cNvSpPr>
            <a:spLocks noGrp="1"/>
          </p:cNvSpPr>
          <p:nvPr>
            <p:ph idx="1"/>
          </p:nvPr>
        </p:nvSpPr>
        <p:spPr>
          <a:xfrm>
            <a:off x="457200" y="1268760"/>
            <a:ext cx="8219256" cy="3484983"/>
          </a:xfrm>
        </p:spPr>
        <p:txBody>
          <a:bodyPr>
            <a:noAutofit/>
          </a:bodyPr>
          <a:lstStyle/>
          <a:p>
            <a:r>
              <a:rPr lang="pt-BR" sz="2000" dirty="0" smtClean="0"/>
              <a:t>Relés temporizados são aqueles que quando têm que comutar seus contatos eles contam um tempo antes de o fazê-lo. Eles podem ser temporizados na energização ou na </a:t>
            </a:r>
            <a:r>
              <a:rPr lang="pt-BR" sz="2000" dirty="0" err="1" smtClean="0"/>
              <a:t>desenergização</a:t>
            </a:r>
            <a:r>
              <a:rPr lang="pt-BR" sz="2000" dirty="0" smtClean="0"/>
              <a:t>. </a:t>
            </a:r>
          </a:p>
          <a:p>
            <a:r>
              <a:rPr lang="pt-BR" sz="2000" dirty="0" smtClean="0"/>
              <a:t>Temporizados na energização são aqueles que quando as bobinas recebem tensão, contam um tempo para comutar os seus contatos, sendo que, ao se retirar a tensão, o retorno às condições iniciais se faz de forma instantânea. </a:t>
            </a:r>
          </a:p>
          <a:p>
            <a:r>
              <a:rPr lang="pt-BR" sz="2000" dirty="0" smtClean="0"/>
              <a:t>Temporizados na </a:t>
            </a:r>
            <a:r>
              <a:rPr lang="pt-BR" sz="2000" dirty="0" err="1" smtClean="0"/>
              <a:t>desenergização</a:t>
            </a:r>
            <a:r>
              <a:rPr lang="pt-BR" sz="2000" dirty="0" smtClean="0"/>
              <a:t> é o caso inverso ou seja : quando a sua bobina é energizada comuta seus contatos instantaneamente e quando é </a:t>
            </a:r>
            <a:r>
              <a:rPr lang="pt-BR" sz="2000" dirty="0" err="1" smtClean="0"/>
              <a:t>desenergizada</a:t>
            </a:r>
            <a:r>
              <a:rPr lang="pt-BR" sz="2000" dirty="0" smtClean="0"/>
              <a:t>, conta um tempo para retornar à sua posição de repouso.</a:t>
            </a:r>
            <a:endParaRPr lang="pt-BR" sz="2000" dirty="0"/>
          </a:p>
        </p:txBody>
      </p:sp>
      <p:pic>
        <p:nvPicPr>
          <p:cNvPr id="4" name="Imagem 3" descr="tempo.jpg"/>
          <p:cNvPicPr>
            <a:picLocks noChangeAspect="1"/>
          </p:cNvPicPr>
          <p:nvPr/>
        </p:nvPicPr>
        <p:blipFill>
          <a:blip r:embed="rId2" cstate="print"/>
          <a:stretch>
            <a:fillRect/>
          </a:stretch>
        </p:blipFill>
        <p:spPr>
          <a:xfrm>
            <a:off x="6372200" y="4797152"/>
            <a:ext cx="1577399" cy="1851546"/>
          </a:xfrm>
          <a:prstGeom prst="rect">
            <a:avLst/>
          </a:prstGeom>
        </p:spPr>
      </p:pic>
      <p:pic>
        <p:nvPicPr>
          <p:cNvPr id="5" name="Imagem 4" descr="tempo1.jpg"/>
          <p:cNvPicPr>
            <a:picLocks noChangeAspect="1"/>
          </p:cNvPicPr>
          <p:nvPr/>
        </p:nvPicPr>
        <p:blipFill>
          <a:blip r:embed="rId3" cstate="print"/>
          <a:srcRect l="9485" r="14635"/>
          <a:stretch>
            <a:fillRect/>
          </a:stretch>
        </p:blipFill>
        <p:spPr>
          <a:xfrm>
            <a:off x="2699792" y="4961214"/>
            <a:ext cx="2304256" cy="170814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écnica">
  <a:themeElements>
    <a:clrScheme name="Técnica">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écnica">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écnica">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634</TotalTime>
  <Words>3189</Words>
  <Application>Microsoft Office PowerPoint</Application>
  <PresentationFormat>Apresentação na tela (4:3)</PresentationFormat>
  <Paragraphs>162</Paragraphs>
  <Slides>43</Slides>
  <Notes>0</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43</vt:i4>
      </vt:variant>
    </vt:vector>
  </HeadingPairs>
  <TitlesOfParts>
    <vt:vector size="45" baseType="lpstr">
      <vt:lpstr>Técnica</vt:lpstr>
      <vt:lpstr>Equação</vt:lpstr>
      <vt:lpstr>Comando de motores</vt:lpstr>
      <vt:lpstr>Acionamento em carga</vt:lpstr>
      <vt:lpstr>Contatos</vt:lpstr>
      <vt:lpstr>Contatores</vt:lpstr>
      <vt:lpstr>Funcionamento</vt:lpstr>
      <vt:lpstr>Contatores</vt:lpstr>
      <vt:lpstr>Contatores</vt:lpstr>
      <vt:lpstr>Relés auxiliares</vt:lpstr>
      <vt:lpstr>Relés temporizadores</vt:lpstr>
      <vt:lpstr>Relés cíclicos</vt:lpstr>
      <vt:lpstr>Botoeiras</vt:lpstr>
      <vt:lpstr>Botoeiras</vt:lpstr>
      <vt:lpstr>Chaves de comando</vt:lpstr>
      <vt:lpstr>Chaves seletoras</vt:lpstr>
      <vt:lpstr>Relé térmico</vt:lpstr>
      <vt:lpstr>Relé térmico</vt:lpstr>
      <vt:lpstr>Relé de falta de fase</vt:lpstr>
      <vt:lpstr>Relés de sub e sobretensão</vt:lpstr>
      <vt:lpstr>Conceitos básicos</vt:lpstr>
      <vt:lpstr>Conceitos básicos</vt:lpstr>
      <vt:lpstr>Conceitos básicos</vt:lpstr>
      <vt:lpstr>Conceitos básicos</vt:lpstr>
      <vt:lpstr>Conceitos básicos</vt:lpstr>
      <vt:lpstr>Conceitos básicos</vt:lpstr>
      <vt:lpstr>Conceitos básicos</vt:lpstr>
      <vt:lpstr>Conceitos básicos</vt:lpstr>
      <vt:lpstr>Conceitos básicos</vt:lpstr>
      <vt:lpstr>Conceitos básicos</vt:lpstr>
      <vt:lpstr>Aplicações</vt:lpstr>
      <vt:lpstr>Sistemas de corrente alternada trifásica</vt:lpstr>
      <vt:lpstr>Sistemas de corrente alternada trifásica</vt:lpstr>
      <vt:lpstr>Ligação em Triângulo</vt:lpstr>
      <vt:lpstr>Ligação em Triângulo</vt:lpstr>
      <vt:lpstr>Ligação em Triângulo</vt:lpstr>
      <vt:lpstr>Ligação em Estrela</vt:lpstr>
      <vt:lpstr>Ligação em Estrela</vt:lpstr>
      <vt:lpstr>Características de alimentação</vt:lpstr>
      <vt:lpstr>Características de alimentação</vt:lpstr>
      <vt:lpstr>Características de alimentação</vt:lpstr>
      <vt:lpstr>Estrela-Triângulo</vt:lpstr>
      <vt:lpstr>Partida estrela-triângulo</vt:lpstr>
      <vt:lpstr>Partida estrela-triângulo</vt:lpstr>
      <vt:lpstr>Partida estrela-triângulo</vt:lpstr>
    </vt:vector>
  </TitlesOfParts>
  <Company>UFPR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Comando de motores</dc:title>
  <dc:creator>Helio Padilha</dc:creator>
  <cp:lastModifiedBy>HelioPadilha</cp:lastModifiedBy>
  <cp:revision>56</cp:revision>
  <dcterms:created xsi:type="dcterms:W3CDTF">2013-10-31T10:42:23Z</dcterms:created>
  <dcterms:modified xsi:type="dcterms:W3CDTF">2015-05-14T12:35:06Z</dcterms:modified>
</cp:coreProperties>
</file>