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72" r:id="rId10"/>
    <p:sldId id="263" r:id="rId11"/>
    <p:sldId id="264" r:id="rId12"/>
    <p:sldId id="270" r:id="rId13"/>
    <p:sldId id="273" r:id="rId14"/>
    <p:sldId id="274" r:id="rId15"/>
    <p:sldId id="275" r:id="rId16"/>
    <p:sldId id="276" r:id="rId17"/>
    <p:sldId id="265" r:id="rId18"/>
    <p:sldId id="268" r:id="rId19"/>
    <p:sldId id="269" r:id="rId20"/>
    <p:sldId id="27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6857E-43CB-423D-AB39-63638B713054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DFC0A-0ED5-4B5C-A7D1-D10A75E0D53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88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nutencaoesuprimentos.com.br/" TargetMode="External"/><Relationship Id="rId2" Type="http://schemas.openxmlformats.org/officeDocument/2006/relationships/hyperlink" Target="http://www.mecanicaindustrial.com.b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62399" y="1822600"/>
            <a:ext cx="7197726" cy="2421464"/>
          </a:xfrm>
        </p:spPr>
        <p:txBody>
          <a:bodyPr>
            <a:normAutofit/>
          </a:bodyPr>
          <a:lstStyle/>
          <a:p>
            <a:r>
              <a:rPr lang="pt-BR" sz="6000" dirty="0" err="1" smtClean="0"/>
              <a:t>Torquímetros</a:t>
            </a:r>
            <a:endParaRPr lang="pt-BR" sz="6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963554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Alunos</a:t>
            </a:r>
            <a:r>
              <a:rPr lang="en-US" dirty="0" smtClean="0"/>
              <a:t>:</a:t>
            </a:r>
          </a:p>
          <a:p>
            <a:r>
              <a:rPr lang="en-US" dirty="0" smtClean="0"/>
              <a:t>Henrique Rodrigues </a:t>
            </a:r>
            <a:r>
              <a:rPr lang="en-US" dirty="0" err="1" smtClean="0"/>
              <a:t>seratiuk</a:t>
            </a:r>
            <a:endParaRPr lang="en-US" dirty="0" smtClean="0"/>
          </a:p>
          <a:p>
            <a:r>
              <a:rPr lang="en-US" dirty="0" smtClean="0"/>
              <a:t>Isabelle </a:t>
            </a:r>
            <a:r>
              <a:rPr lang="en-US" dirty="0" err="1" smtClean="0"/>
              <a:t>dittert</a:t>
            </a:r>
            <a:r>
              <a:rPr lang="en-US" dirty="0" smtClean="0"/>
              <a:t> Noleto</a:t>
            </a:r>
          </a:p>
          <a:p>
            <a:r>
              <a:rPr lang="en-US" dirty="0" err="1" smtClean="0"/>
              <a:t>Kaio</a:t>
            </a:r>
            <a:r>
              <a:rPr lang="en-US" dirty="0" smtClean="0"/>
              <a:t> </a:t>
            </a:r>
            <a:r>
              <a:rPr lang="en-US" dirty="0" err="1" smtClean="0"/>
              <a:t>fonseca</a:t>
            </a:r>
            <a:r>
              <a:rPr lang="en-US" dirty="0" smtClean="0"/>
              <a:t> de Menezes</a:t>
            </a:r>
          </a:p>
          <a:p>
            <a:r>
              <a:rPr lang="en-US" dirty="0" smtClean="0"/>
              <a:t>Leonardo </a:t>
            </a:r>
            <a:r>
              <a:rPr lang="en-US" dirty="0" err="1" smtClean="0"/>
              <a:t>coradin</a:t>
            </a:r>
            <a:endParaRPr lang="en-US" dirty="0" smtClean="0"/>
          </a:p>
          <a:p>
            <a:r>
              <a:rPr lang="en-US" dirty="0" smtClean="0"/>
              <a:t>Matheus costa </a:t>
            </a:r>
            <a:r>
              <a:rPr lang="en-US" dirty="0" err="1" smtClean="0"/>
              <a:t>santos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106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Torquímetro</a:t>
            </a:r>
            <a:r>
              <a:rPr lang="pt-BR" dirty="0" smtClean="0"/>
              <a:t> relógio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134" y="2192055"/>
            <a:ext cx="4965338" cy="4190973"/>
          </a:xfrm>
        </p:spPr>
      </p:pic>
      <p:sp>
        <p:nvSpPr>
          <p:cNvPr id="6" name="CaixaDeTexto 5"/>
          <p:cNvSpPr txBox="1"/>
          <p:nvPr/>
        </p:nvSpPr>
        <p:spPr>
          <a:xfrm>
            <a:off x="1002082" y="2192055"/>
            <a:ext cx="46847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Valor de torque é lido no </a:t>
            </a:r>
            <a:r>
              <a:rPr lang="en-US" dirty="0" err="1" smtClean="0"/>
              <a:t>relógio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Menor</a:t>
            </a:r>
            <a:r>
              <a:rPr lang="en-US" dirty="0" smtClean="0"/>
              <a:t> </a:t>
            </a:r>
            <a:r>
              <a:rPr lang="en-US" dirty="0" err="1" smtClean="0"/>
              <a:t>custo</a:t>
            </a:r>
            <a:r>
              <a:rPr lang="en-US" dirty="0" smtClean="0"/>
              <a:t> que o digital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3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Torquímetro</a:t>
            </a:r>
            <a:r>
              <a:rPr lang="pt-BR" dirty="0" smtClean="0"/>
              <a:t> digital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863" y="2241747"/>
            <a:ext cx="5273458" cy="3382440"/>
          </a:xfrm>
        </p:spPr>
      </p:pic>
      <p:sp>
        <p:nvSpPr>
          <p:cNvPr id="6" name="CaixaDeTexto 5"/>
          <p:cNvSpPr txBox="1"/>
          <p:nvPr/>
        </p:nvSpPr>
        <p:spPr>
          <a:xfrm>
            <a:off x="685801" y="2241747"/>
            <a:ext cx="41241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Maior</a:t>
            </a:r>
            <a:r>
              <a:rPr lang="en-US" dirty="0" smtClean="0"/>
              <a:t> </a:t>
            </a:r>
            <a:r>
              <a:rPr lang="en-US" dirty="0" err="1" smtClean="0"/>
              <a:t>custo</a:t>
            </a:r>
            <a:r>
              <a:rPr lang="en-US" dirty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troca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precisão</a:t>
            </a:r>
            <a:r>
              <a:rPr lang="en-US" dirty="0" smtClean="0"/>
              <a:t> um </a:t>
            </a:r>
            <a:r>
              <a:rPr lang="en-US" dirty="0" err="1" smtClean="0"/>
              <a:t>pouco</a:t>
            </a:r>
            <a:r>
              <a:rPr lang="en-US" dirty="0" smtClean="0"/>
              <a:t> </a:t>
            </a:r>
            <a:r>
              <a:rPr lang="en-US" dirty="0" err="1" smtClean="0"/>
              <a:t>melhor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configurado</a:t>
            </a:r>
            <a:r>
              <a:rPr lang="en-US" dirty="0" smtClean="0"/>
              <a:t> </a:t>
            </a:r>
            <a:r>
              <a:rPr lang="en-US" dirty="0" err="1" smtClean="0"/>
              <a:t>digitalmente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fácil</a:t>
            </a:r>
            <a:r>
              <a:rPr lang="en-US" dirty="0" smtClean="0"/>
              <a:t> </a:t>
            </a:r>
            <a:r>
              <a:rPr lang="en-US" dirty="0" err="1" smtClean="0"/>
              <a:t>leitura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88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Sistemas de sinalização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Sistema com Estalo</a:t>
            </a:r>
          </a:p>
          <a:p>
            <a:pPr lvl="1"/>
            <a:r>
              <a:rPr lang="pt-BR" dirty="0" smtClean="0"/>
              <a:t>Travamento com estalo ao alcançar torque máximo/desejado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Sistema com Giro Livre</a:t>
            </a:r>
          </a:p>
          <a:p>
            <a:pPr lvl="1"/>
            <a:r>
              <a:rPr lang="pt-BR" dirty="0" smtClean="0"/>
              <a:t>Torque é zerado após seu máximo ser ultrapassado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Sistema de Quebra</a:t>
            </a:r>
          </a:p>
          <a:p>
            <a:pPr lvl="1"/>
            <a:r>
              <a:rPr lang="pt-BR" dirty="0" smtClean="0"/>
              <a:t>Deslocamento angular de 20° ao alcançar o torque máximo/desejado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154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738" y="0"/>
            <a:ext cx="10131425" cy="1456267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dirty="0" smtClean="0"/>
              <a:t>   Sistema com estalo</a:t>
            </a:r>
            <a:endParaRPr lang="pt-BR" sz="2000" dirty="0"/>
          </a:p>
        </p:txBody>
      </p:sp>
      <p:pic>
        <p:nvPicPr>
          <p:cNvPr id="4" name="Content Placeholder 3" descr="Estalo1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110" y="1478337"/>
            <a:ext cx="6076950" cy="2762250"/>
          </a:xfrm>
        </p:spPr>
      </p:pic>
      <p:pic>
        <p:nvPicPr>
          <p:cNvPr id="5" name="Picture 4" descr="Estalo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009" y="3284870"/>
            <a:ext cx="6057900" cy="27908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145626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sz="2000" dirty="0" smtClean="0"/>
              <a:t>   SISTEMA COM GIRO LIVRE</a:t>
            </a:r>
            <a:endParaRPr lang="pt-BR" sz="2000" dirty="0"/>
          </a:p>
        </p:txBody>
      </p:sp>
      <p:pic>
        <p:nvPicPr>
          <p:cNvPr id="6" name="Content Placeholder 5" descr="Giro Livre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213" y="978777"/>
            <a:ext cx="6038850" cy="2028825"/>
          </a:xfrm>
        </p:spPr>
      </p:pic>
      <p:pic>
        <p:nvPicPr>
          <p:cNvPr id="7" name="Picture 6" descr="Giro Livre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495" y="2801854"/>
            <a:ext cx="6048375" cy="2000250"/>
          </a:xfrm>
          <a:prstGeom prst="rect">
            <a:avLst/>
          </a:prstGeom>
        </p:spPr>
      </p:pic>
      <p:pic>
        <p:nvPicPr>
          <p:cNvPr id="8" name="Picture 7" descr="Giro Livre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969" y="4547936"/>
            <a:ext cx="6048375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1456267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dirty="0" smtClean="0"/>
              <a:t>   SISTEMA COM QUEBRA</a:t>
            </a:r>
            <a:endParaRPr lang="pt-BR" sz="2000" dirty="0"/>
          </a:p>
        </p:txBody>
      </p:sp>
      <p:pic>
        <p:nvPicPr>
          <p:cNvPr id="8" name="Content Placeholder 7" descr="Quebra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031" y="1053474"/>
            <a:ext cx="4524375" cy="2047875"/>
          </a:xfrm>
        </p:spPr>
      </p:pic>
      <p:pic>
        <p:nvPicPr>
          <p:cNvPr id="9" name="Picture 8" descr="Quebra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409" y="2783555"/>
            <a:ext cx="4619625" cy="2181225"/>
          </a:xfrm>
          <a:prstGeom prst="rect">
            <a:avLst/>
          </a:prstGeom>
        </p:spPr>
      </p:pic>
      <p:pic>
        <p:nvPicPr>
          <p:cNvPr id="10" name="Picture 9" descr="Quebra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558" y="4619625"/>
            <a:ext cx="4657725" cy="22383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39" y="1337733"/>
            <a:ext cx="6813247" cy="5310768"/>
          </a:xfrm>
        </p:spPr>
      </p:pic>
    </p:spTree>
    <p:extLst>
      <p:ext uri="{BB962C8B-B14F-4D97-AF65-F5344CB8AC3E}">
        <p14:creationId xmlns:p14="http://schemas.microsoft.com/office/powerpoint/2010/main" val="3305538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Transdutores de torque 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820095"/>
            <a:ext cx="10131425" cy="3649133"/>
          </a:xfrm>
        </p:spPr>
        <p:txBody>
          <a:bodyPr/>
          <a:lstStyle/>
          <a:p>
            <a:r>
              <a:rPr lang="pt-BR" dirty="0" smtClean="0"/>
              <a:t>Transdutor de torque ou sensor de torque é utilizado para medir a quantidade de força rotacional em componentes mecânicos, garantindo funcionamento adequado desses componentes. O sensor será acionado por uma mola de metal que está ligada ao medidor de tensão. Por sua vez, esse medidor de tensão é influenciado pelo torque do componente a ser medido. 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2050" name="Picture 2" descr="https://sc01.alicdn.com/kf/HTB1KfDlJFXXXXcsXpXXq6xXFXXX1/Flange-to-Flange-Torque-Sensor-Transducer.jpg_220x2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037" y="3961338"/>
            <a:ext cx="2930888" cy="242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lliancesystems.com.br/media/produtos/T12_Square-dri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649" y="3966633"/>
            <a:ext cx="2657475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58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6532" y="331304"/>
            <a:ext cx="10131425" cy="1456267"/>
          </a:xfrm>
        </p:spPr>
        <p:txBody>
          <a:bodyPr/>
          <a:lstStyle/>
          <a:p>
            <a:r>
              <a:rPr lang="pt-BR" dirty="0" err="1" smtClean="0"/>
              <a:t>Pré-carga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4252" y="3931110"/>
            <a:ext cx="10131425" cy="3649133"/>
          </a:xfrm>
        </p:spPr>
        <p:txBody>
          <a:bodyPr/>
          <a:lstStyle/>
          <a:p>
            <a:r>
              <a:rPr lang="pt-BR" dirty="0" smtClean="0"/>
              <a:t>Força compressiva, altamente dependente do atrito, entre </a:t>
            </a:r>
            <a:r>
              <a:rPr lang="pt-BR" dirty="0"/>
              <a:t>as juntas </a:t>
            </a:r>
            <a:r>
              <a:rPr lang="pt-BR" dirty="0" smtClean="0"/>
              <a:t>comprimidas pelo parafuso e porca</a:t>
            </a:r>
            <a:endParaRPr lang="pt-BR" dirty="0"/>
          </a:p>
          <a:p>
            <a:r>
              <a:rPr lang="pt-BR" dirty="0"/>
              <a:t>A junta deve ser resistente a todas as cargas de trabalho (tração, compressão, cisalhamento e vibração), (</a:t>
            </a:r>
            <a:r>
              <a:rPr lang="pt-BR" dirty="0" err="1"/>
              <a:t>Pre-carga</a:t>
            </a:r>
            <a:r>
              <a:rPr lang="pt-BR" dirty="0"/>
              <a:t> &gt; cargas de trabalho)</a:t>
            </a:r>
          </a:p>
          <a:p>
            <a:r>
              <a:rPr lang="pt-BR" dirty="0"/>
              <a:t>Baixa </a:t>
            </a:r>
            <a:r>
              <a:rPr lang="pt-BR" dirty="0" err="1"/>
              <a:t>pré-carga</a:t>
            </a:r>
            <a:r>
              <a:rPr lang="pt-BR" dirty="0"/>
              <a:t> -&gt; separação das juntas</a:t>
            </a:r>
          </a:p>
          <a:p>
            <a:r>
              <a:rPr lang="pt-BR" dirty="0"/>
              <a:t>Excesso de </a:t>
            </a:r>
            <a:r>
              <a:rPr lang="pt-BR" dirty="0" err="1"/>
              <a:t>pré-carga</a:t>
            </a:r>
            <a:r>
              <a:rPr lang="pt-BR" dirty="0"/>
              <a:t> -&gt; espanar e envergar componentes</a:t>
            </a:r>
          </a:p>
          <a:p>
            <a:pPr marL="0" indent="0">
              <a:buNone/>
            </a:pP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98" y="1498532"/>
            <a:ext cx="3217793" cy="29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8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319524"/>
            <a:ext cx="10131425" cy="1456267"/>
          </a:xfrm>
        </p:spPr>
        <p:txBody>
          <a:bodyPr/>
          <a:lstStyle/>
          <a:p>
            <a:r>
              <a:rPr lang="pt-BR" dirty="0" smtClean="0"/>
              <a:t>Controle de </a:t>
            </a:r>
            <a:r>
              <a:rPr lang="pt-BR" dirty="0" err="1" smtClean="0"/>
              <a:t>pré-carga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1" y="1431235"/>
            <a:ext cx="10131425" cy="4359965"/>
          </a:xfrm>
        </p:spPr>
        <p:txBody>
          <a:bodyPr>
            <a:normAutofit/>
          </a:bodyPr>
          <a:lstStyle/>
          <a:p>
            <a:r>
              <a:rPr lang="pt-BR" dirty="0" smtClean="0"/>
              <a:t>O controle de </a:t>
            </a:r>
            <a:r>
              <a:rPr lang="pt-BR" dirty="0" err="1" smtClean="0"/>
              <a:t>pré-carga</a:t>
            </a:r>
            <a:r>
              <a:rPr lang="pt-BR" dirty="0" smtClean="0"/>
              <a:t> é feito utilizando um </a:t>
            </a:r>
            <a:r>
              <a:rPr lang="pt-BR" dirty="0" err="1" smtClean="0"/>
              <a:t>torquímetro</a:t>
            </a:r>
            <a:r>
              <a:rPr lang="pt-BR" dirty="0" smtClean="0"/>
              <a:t> em que será calculado o torque necessário para produzir uma determinada </a:t>
            </a:r>
            <a:r>
              <a:rPr lang="pt-BR" dirty="0" err="1" smtClean="0"/>
              <a:t>pré-carga</a:t>
            </a:r>
            <a:endParaRPr lang="pt-BR" dirty="0" smtClean="0"/>
          </a:p>
          <a:p>
            <a:r>
              <a:rPr lang="pt-BR" dirty="0" smtClean="0"/>
              <a:t>A relação utilizada para calcular o torque para uma determinada </a:t>
            </a:r>
            <a:r>
              <a:rPr lang="pt-BR" dirty="0" err="1" smtClean="0"/>
              <a:t>pré-carga</a:t>
            </a:r>
            <a:r>
              <a:rPr lang="pt-BR" dirty="0" smtClean="0"/>
              <a:t>  </a:t>
            </a:r>
            <a:br>
              <a:rPr lang="pt-BR" dirty="0" smtClean="0"/>
            </a:br>
            <a:r>
              <a:rPr lang="pt-BR" dirty="0" smtClean="0"/>
              <a:t>em que 												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                     (K depende da geometria, fricção e diâmetro)</a:t>
            </a:r>
          </a:p>
          <a:p>
            <a:r>
              <a:rPr lang="pt-BR" dirty="0" smtClean="0"/>
              <a:t>A medição da </a:t>
            </a:r>
            <a:r>
              <a:rPr lang="pt-BR" dirty="0" err="1" smtClean="0"/>
              <a:t>pré-carga</a:t>
            </a:r>
            <a:r>
              <a:rPr lang="pt-BR" dirty="0" smtClean="0"/>
              <a:t> feita através da elongação do parafuso é inviável</a:t>
            </a:r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909" y="2745060"/>
            <a:ext cx="1394377" cy="456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912" y="3201245"/>
            <a:ext cx="4229514" cy="7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 – definição de torque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910246"/>
                <a:ext cx="10131425" cy="3649133"/>
              </a:xfrm>
            </p:spPr>
            <p:txBody>
              <a:bodyPr/>
              <a:lstStyle/>
              <a:p>
                <a:r>
                  <a:rPr lang="pt-BR" i="1" dirty="0" smtClean="0"/>
                  <a:t>“O torque, cujo nome vem de uma palavra em latim que significa ‘torcer’, pode ser descrito coloquialmente como a ação de girar ou torcer de uma força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pt-BR" i="1" dirty="0" smtClean="0"/>
                  <a:t>.”</a:t>
                </a:r>
              </a:p>
              <a:p>
                <a:endParaRPr lang="pt-BR" i="1" dirty="0"/>
              </a:p>
              <a:p>
                <a:endParaRPr lang="pt-BR" i="1" dirty="0" smtClean="0"/>
              </a:p>
              <a:p>
                <a:endParaRPr lang="pt-BR" i="1" dirty="0"/>
              </a:p>
              <a:p>
                <a:endParaRPr lang="pt-BR" i="1" dirty="0" smtClean="0"/>
              </a:p>
              <a:p>
                <a:endParaRPr lang="pt-BR" i="1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10246"/>
                <a:ext cx="10131425" cy="3649133"/>
              </a:xfrm>
              <a:blipFill rotWithShape="0">
                <a:blip r:embed="rId2"/>
                <a:stretch>
                  <a:fillRect l="-42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2" name="Picture 8" descr="http://s3-sa-east-1.amazonaws.com/descomplica-blog/wp-content/uploads/2015/06/Momen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3734813"/>
            <a:ext cx="4995975" cy="281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vexrobotics.com/wiki/images/thumb/2/27/Picture_Torque.jpg/350px-Picture_Torq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222" y="3734813"/>
            <a:ext cx="4406171" cy="281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208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bibliografia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HALLIDAY-RESNICK, Fundamentos de Física, volume 1, 8ª edição</a:t>
            </a:r>
          </a:p>
          <a:p>
            <a:r>
              <a:rPr lang="pt-BR" dirty="0">
                <a:hlinkClick r:id="rId2"/>
              </a:rPr>
              <a:t>http://</a:t>
            </a:r>
            <a:r>
              <a:rPr lang="pt-BR" dirty="0" smtClean="0">
                <a:hlinkClick r:id="rId2"/>
              </a:rPr>
              <a:t>www.mecanicaindustrial.com.br/</a:t>
            </a:r>
            <a:endParaRPr lang="pt-BR" dirty="0" smtClean="0"/>
          </a:p>
          <a:p>
            <a:r>
              <a:rPr lang="pt-BR" dirty="0">
                <a:hlinkClick r:id="rId3"/>
              </a:rPr>
              <a:t>http://</a:t>
            </a:r>
            <a:r>
              <a:rPr lang="pt-BR" dirty="0" smtClean="0">
                <a:hlinkClick r:id="rId3"/>
              </a:rPr>
              <a:t>www.manutencaoesuprimentos.com.br/</a:t>
            </a:r>
            <a:endParaRPr lang="pt-BR" dirty="0"/>
          </a:p>
          <a:p>
            <a:r>
              <a:rPr lang="pt-BR" dirty="0"/>
              <a:t>Elementos de Máquinas de </a:t>
            </a:r>
            <a:r>
              <a:rPr lang="pt-BR" dirty="0" err="1"/>
              <a:t>Shigley</a:t>
            </a:r>
            <a:r>
              <a:rPr lang="pt-BR" dirty="0"/>
              <a:t> - 10ª Edição/2016 - Richard G. </a:t>
            </a:r>
            <a:r>
              <a:rPr lang="pt-BR" dirty="0" err="1"/>
              <a:t>Budynas</a:t>
            </a:r>
            <a:r>
              <a:rPr lang="pt-BR" dirty="0"/>
              <a:t> e J. Keith </a:t>
            </a:r>
            <a:r>
              <a:rPr lang="pt-BR" dirty="0" err="1"/>
              <a:t>Nisbett</a:t>
            </a:r>
            <a:r>
              <a:rPr lang="pt-BR" dirty="0" smtClean="0"/>
              <a:t>. 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667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 - </a:t>
            </a:r>
            <a:r>
              <a:rPr lang="pt-BR" dirty="0" err="1" smtClean="0"/>
              <a:t>torquímetro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1" y="1858732"/>
            <a:ext cx="10131425" cy="3649133"/>
          </a:xfrm>
        </p:spPr>
        <p:txBody>
          <a:bodyPr/>
          <a:lstStyle/>
          <a:p>
            <a:r>
              <a:rPr lang="pt-BR" dirty="0" err="1" smtClean="0"/>
              <a:t>Torquímetro</a:t>
            </a:r>
            <a:r>
              <a:rPr lang="pt-BR" dirty="0" smtClean="0"/>
              <a:t> é a ferramenta usada para definir precisamente o torque de um fixador, como porcas e parafusos. Com a ajuda deste dispositivo, o operador mede o torque aplicado ao parafuso e, assim, o combina com as especificações. </a:t>
            </a:r>
          </a:p>
          <a:p>
            <a:r>
              <a:rPr lang="pt-BR" dirty="0" smtClean="0"/>
              <a:t>Nas imagens, o </a:t>
            </a:r>
            <a:r>
              <a:rPr lang="pt-BR" dirty="0" err="1" smtClean="0"/>
              <a:t>torquímetro</a:t>
            </a:r>
            <a:r>
              <a:rPr lang="pt-BR" dirty="0" smtClean="0"/>
              <a:t> vareta.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499" y="4017000"/>
            <a:ext cx="3598661" cy="19716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99" y="4017000"/>
            <a:ext cx="68580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1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Torquímetro</a:t>
            </a:r>
            <a:r>
              <a:rPr lang="pt-BR" dirty="0" smtClean="0"/>
              <a:t> - finalidades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Padronização e segurança.</a:t>
            </a:r>
          </a:p>
          <a:p>
            <a:r>
              <a:rPr lang="pt-BR" dirty="0" smtClean="0"/>
              <a:t>Evitar problemas como: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t-BR" dirty="0" smtClean="0"/>
              <a:t>Trincar </a:t>
            </a:r>
            <a:r>
              <a:rPr lang="pt-BR" dirty="0"/>
              <a:t>o elemento de </a:t>
            </a:r>
            <a:r>
              <a:rPr lang="pt-BR" dirty="0" smtClean="0"/>
              <a:t>fixação;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t-BR" dirty="0" smtClean="0"/>
              <a:t>Empenar </a:t>
            </a:r>
            <a:r>
              <a:rPr lang="pt-BR" dirty="0"/>
              <a:t>um conjunto fixado por </a:t>
            </a:r>
            <a:r>
              <a:rPr lang="pt-BR" dirty="0" smtClean="0"/>
              <a:t>parafusos;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t-BR" dirty="0" smtClean="0"/>
              <a:t>Falta </a:t>
            </a:r>
            <a:r>
              <a:rPr lang="pt-BR" dirty="0"/>
              <a:t>de vedação </a:t>
            </a:r>
            <a:r>
              <a:rPr lang="pt-BR" dirty="0" smtClean="0"/>
              <a:t>adequada;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t-BR" dirty="0" smtClean="0"/>
              <a:t>Fazer </a:t>
            </a:r>
            <a:r>
              <a:rPr lang="pt-BR" dirty="0"/>
              <a:t>cair o parafuso devido a vibrações da máquina ou do </a:t>
            </a:r>
            <a:r>
              <a:rPr lang="pt-BR" dirty="0" smtClean="0"/>
              <a:t>equipamento;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t-BR" dirty="0" smtClean="0"/>
              <a:t>Comprometer </a:t>
            </a:r>
            <a:r>
              <a:rPr lang="pt-BR" dirty="0"/>
              <a:t>o desempenho da máquina ou equipamento em função da falta de alinhamento e suporte dos seus componentes entre </a:t>
            </a:r>
            <a:r>
              <a:rPr lang="pt-BR" dirty="0" smtClean="0"/>
              <a:t>si.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47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Modo de usar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dirty="0" err="1" smtClean="0"/>
              <a:t>Torquímetros</a:t>
            </a:r>
            <a:r>
              <a:rPr lang="pt-BR" dirty="0" smtClean="0"/>
              <a:t> </a:t>
            </a:r>
            <a:r>
              <a:rPr lang="pt-BR" dirty="0"/>
              <a:t>são utilizados somente para o aperto final</a:t>
            </a:r>
            <a:r>
              <a:rPr lang="pt-BR" dirty="0" smtClean="0"/>
              <a:t>. É necessário saber </a:t>
            </a:r>
            <a:r>
              <a:rPr lang="pt-BR" dirty="0"/>
              <a:t>quais valores cada torque comporta. </a:t>
            </a:r>
            <a:r>
              <a:rPr lang="pt-BR" dirty="0" smtClean="0"/>
              <a:t>Tabelas de fabricantes podem ser utilizadas para </a:t>
            </a:r>
            <a:r>
              <a:rPr lang="pt-BR" dirty="0"/>
              <a:t>isso;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Coloque o </a:t>
            </a:r>
            <a:r>
              <a:rPr lang="pt-BR" dirty="0" err="1"/>
              <a:t>torquímetro</a:t>
            </a:r>
            <a:r>
              <a:rPr lang="pt-BR" dirty="0"/>
              <a:t> sobre o </a:t>
            </a:r>
            <a:r>
              <a:rPr lang="pt-BR" dirty="0" smtClean="0"/>
              <a:t>parafuso. Os </a:t>
            </a:r>
            <a:r>
              <a:rPr lang="pt-BR" dirty="0"/>
              <a:t>parafusos e porcas devem estar perpendiculares ao encaixe do </a:t>
            </a:r>
            <a:r>
              <a:rPr lang="pt-BR" dirty="0" err="1" smtClean="0"/>
              <a:t>torquímetro</a:t>
            </a:r>
            <a:r>
              <a:rPr lang="pt-BR" dirty="0"/>
              <a:t>;</a:t>
            </a: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Aperte enquanto acompanha os </a:t>
            </a:r>
            <a:r>
              <a:rPr lang="pt-BR" dirty="0" smtClean="0"/>
              <a:t>valores.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586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Torquímetro</a:t>
            </a:r>
            <a:r>
              <a:rPr lang="pt-BR" dirty="0" smtClean="0"/>
              <a:t> - componentes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772335"/>
            <a:ext cx="10131425" cy="1367252"/>
          </a:xfrm>
        </p:spPr>
        <p:txBody>
          <a:bodyPr/>
          <a:lstStyle/>
          <a:p>
            <a:r>
              <a:rPr lang="pt-BR" dirty="0"/>
              <a:t>Normalmente tem </a:t>
            </a:r>
            <a:r>
              <a:rPr lang="pt-BR" dirty="0" smtClean="0"/>
              <a:t>forma </a:t>
            </a:r>
            <a:r>
              <a:rPr lang="pt-BR" dirty="0"/>
              <a:t>de alavanca, com um porta soquetes, onde se podem encaixar várias medidas de </a:t>
            </a:r>
            <a:r>
              <a:rPr lang="pt-BR" dirty="0" smtClean="0"/>
              <a:t>soquetes.</a:t>
            </a:r>
          </a:p>
          <a:p>
            <a:r>
              <a:rPr lang="pt-BR" dirty="0" smtClean="0"/>
              <a:t>Possui algum </a:t>
            </a:r>
            <a:r>
              <a:rPr lang="pt-BR" dirty="0"/>
              <a:t>tipo de dispositivo </a:t>
            </a:r>
            <a:r>
              <a:rPr lang="pt-BR" dirty="0" err="1" smtClean="0"/>
              <a:t>dinamométrico</a:t>
            </a:r>
            <a:r>
              <a:rPr lang="pt-BR" dirty="0" smtClean="0"/>
              <a:t> </a:t>
            </a:r>
            <a:r>
              <a:rPr lang="pt-BR" dirty="0"/>
              <a:t>que possibilita medir a força de torque, </a:t>
            </a:r>
            <a:r>
              <a:rPr lang="pt-BR" dirty="0" smtClean="0"/>
              <a:t>dimensionada </a:t>
            </a:r>
            <a:r>
              <a:rPr lang="pt-BR" dirty="0"/>
              <a:t>em projeto, que permita o </a:t>
            </a:r>
            <a:r>
              <a:rPr lang="pt-BR" dirty="0" smtClean="0"/>
              <a:t>aperto ideal, sem </a:t>
            </a:r>
            <a:r>
              <a:rPr lang="pt-BR" dirty="0"/>
              <a:t>o risco de danificar o </a:t>
            </a:r>
            <a:r>
              <a:rPr lang="pt-BR" dirty="0" smtClean="0"/>
              <a:t>material.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3139588"/>
            <a:ext cx="3513239" cy="351323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043" y="3139587"/>
            <a:ext cx="4299183" cy="351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21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</a:t>
            </a:r>
            <a:r>
              <a:rPr lang="pt-BR" dirty="0" err="1" smtClean="0"/>
              <a:t>torquímetro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Torquímetro</a:t>
            </a:r>
            <a:r>
              <a:rPr lang="pt-BR" dirty="0" smtClean="0"/>
              <a:t> Vareta</a:t>
            </a:r>
          </a:p>
          <a:p>
            <a:pPr lvl="1"/>
            <a:r>
              <a:rPr lang="pt-BR" dirty="0" smtClean="0"/>
              <a:t>Caracterizado pelo indicador mecânico</a:t>
            </a:r>
          </a:p>
          <a:p>
            <a:endParaRPr lang="pt-BR" dirty="0"/>
          </a:p>
          <a:p>
            <a:r>
              <a:rPr lang="pt-BR" dirty="0" err="1" smtClean="0"/>
              <a:t>Torquímetro</a:t>
            </a:r>
            <a:r>
              <a:rPr lang="pt-BR" dirty="0" smtClean="0"/>
              <a:t> Relógio</a:t>
            </a:r>
          </a:p>
          <a:p>
            <a:pPr lvl="1"/>
            <a:r>
              <a:rPr lang="pt-BR" dirty="0" smtClean="0"/>
              <a:t>Caracterizado pelo indicador analógico tipo relógio</a:t>
            </a:r>
          </a:p>
          <a:p>
            <a:endParaRPr lang="pt-BR" dirty="0"/>
          </a:p>
          <a:p>
            <a:r>
              <a:rPr lang="pt-BR" dirty="0" err="1" smtClean="0"/>
              <a:t>Torquímetro</a:t>
            </a:r>
            <a:r>
              <a:rPr lang="pt-BR" dirty="0" smtClean="0"/>
              <a:t> Digital</a:t>
            </a:r>
          </a:p>
          <a:p>
            <a:pPr lvl="1"/>
            <a:r>
              <a:rPr lang="pt-BR" dirty="0" smtClean="0"/>
              <a:t>Caracterizado pelo indicador digital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176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Torquímetro</a:t>
            </a:r>
            <a:r>
              <a:rPr lang="pt-BR" dirty="0" smtClean="0"/>
              <a:t> vareta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3208867"/>
            <a:ext cx="10131425" cy="3649133"/>
          </a:xfrm>
        </p:spPr>
        <p:txBody>
          <a:bodyPr/>
          <a:lstStyle/>
          <a:p>
            <a:r>
              <a:rPr lang="pt-BR" dirty="0" smtClean="0"/>
              <a:t>Composto por duas alavancas. A primeira é usada para aplicar o torque e a segunda funciona como um ponteiro.</a:t>
            </a:r>
          </a:p>
          <a:p>
            <a:r>
              <a:rPr lang="pt-BR" dirty="0" smtClean="0"/>
              <a:t>Funciona basicamente por deformação elástica, obedecendo a lei de </a:t>
            </a:r>
            <a:r>
              <a:rPr lang="pt-BR" dirty="0" err="1" smtClean="0"/>
              <a:t>Hooke</a:t>
            </a:r>
            <a:r>
              <a:rPr lang="pt-BR" dirty="0" smtClean="0"/>
              <a:t>. A primeira haste será flexionada deformando elasticamente, e a segunda haste é presa no final da primeira e na outra extremidade (ponteiro), permanecendo reta e permitindo a leitura do torque no indicador.</a:t>
            </a:r>
          </a:p>
          <a:p>
            <a:r>
              <a:rPr lang="pt-BR" dirty="0" err="1" smtClean="0"/>
              <a:t>Torquímetro</a:t>
            </a:r>
            <a:r>
              <a:rPr lang="pt-BR" dirty="0" smtClean="0"/>
              <a:t> de baixo custo, porém não possui alta precisão.</a:t>
            </a:r>
          </a:p>
          <a:p>
            <a:endParaRPr lang="pt-BR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34056"/>
            <a:ext cx="5486400" cy="180662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76345"/>
            <a:ext cx="5359718" cy="212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530" y="882790"/>
            <a:ext cx="4473388" cy="431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0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Celeste</Template>
  <TotalTime>607</TotalTime>
  <Words>666</Words>
  <Application>Microsoft Office PowerPoint</Application>
  <PresentationFormat>Widescreen</PresentationFormat>
  <Paragraphs>95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Wingdings</vt:lpstr>
      <vt:lpstr>Celestial</vt:lpstr>
      <vt:lpstr>Torquímetros</vt:lpstr>
      <vt:lpstr>Introdução – definição de torque</vt:lpstr>
      <vt:lpstr>introdução - torquímetro</vt:lpstr>
      <vt:lpstr>Torquímetro - finalidades</vt:lpstr>
      <vt:lpstr>Modo de usar</vt:lpstr>
      <vt:lpstr>Torquímetro - componentes</vt:lpstr>
      <vt:lpstr>Tipos de torquímetro</vt:lpstr>
      <vt:lpstr>Torquímetro vareta</vt:lpstr>
      <vt:lpstr>Apresentação do PowerPoint</vt:lpstr>
      <vt:lpstr>Torquímetro relógio</vt:lpstr>
      <vt:lpstr>Torquímetro digital</vt:lpstr>
      <vt:lpstr>Sistemas de sinalização</vt:lpstr>
      <vt:lpstr>   Sistema com estalo</vt:lpstr>
      <vt:lpstr>   SISTEMA COM GIRO LIVRE</vt:lpstr>
      <vt:lpstr>   SISTEMA COM QUEBRA</vt:lpstr>
      <vt:lpstr>Apresentação do PowerPoint</vt:lpstr>
      <vt:lpstr>Transdutores de torque  </vt:lpstr>
      <vt:lpstr>Pré-carga</vt:lpstr>
      <vt:lpstr>Controle de pré-carga</vt:lpstr>
      <vt:lpstr>bibliografia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Torquímetros</dc:title>
  <dc:creator>Isabelle Noleto</dc:creator>
  <cp:lastModifiedBy>Isabelle Noleto</cp:lastModifiedBy>
  <cp:revision>50</cp:revision>
  <dcterms:created xsi:type="dcterms:W3CDTF">2016-11-08T16:40:44Z</dcterms:created>
  <dcterms:modified xsi:type="dcterms:W3CDTF">2016-11-16T18:42:21Z</dcterms:modified>
</cp:coreProperties>
</file>