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8" r:id="rId5"/>
    <p:sldId id="260" r:id="rId6"/>
    <p:sldId id="261" r:id="rId7"/>
    <p:sldId id="270" r:id="rId8"/>
    <p:sldId id="262" r:id="rId9"/>
    <p:sldId id="263" r:id="rId10"/>
    <p:sldId id="271" r:id="rId11"/>
    <p:sldId id="265" r:id="rId12"/>
    <p:sldId id="273" r:id="rId13"/>
    <p:sldId id="272" r:id="rId14"/>
    <p:sldId id="266" r:id="rId15"/>
    <p:sldId id="267" r:id="rId16"/>
    <p:sldId id="289" r:id="rId17"/>
    <p:sldId id="286" r:id="rId18"/>
    <p:sldId id="288" r:id="rId19"/>
    <p:sldId id="276" r:id="rId20"/>
    <p:sldId id="290" r:id="rId21"/>
    <p:sldId id="278" r:id="rId22"/>
    <p:sldId id="287" r:id="rId23"/>
    <p:sldId id="292" r:id="rId24"/>
    <p:sldId id="282" r:id="rId25"/>
    <p:sldId id="291" r:id="rId26"/>
    <p:sldId id="284" r:id="rId27"/>
    <p:sldId id="285" r:id="rId28"/>
    <p:sldId id="293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6" d="100"/>
          <a:sy n="76" d="100"/>
        </p:scale>
        <p:origin x="4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740A-5DA9-4806-A41A-42EE984DA86B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FDA1-F67B-47BE-A2FA-E581DF1DBD80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55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740A-5DA9-4806-A41A-42EE984DA86B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FDA1-F67B-47BE-A2FA-E581DF1DBD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8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740A-5DA9-4806-A41A-42EE984DA86B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FDA1-F67B-47BE-A2FA-E581DF1DBD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35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740A-5DA9-4806-A41A-42EE984DA86B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FDA1-F67B-47BE-A2FA-E581DF1DBD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2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740A-5DA9-4806-A41A-42EE984DA86B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FDA1-F67B-47BE-A2FA-E581DF1DBD80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14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740A-5DA9-4806-A41A-42EE984DA86B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FDA1-F67B-47BE-A2FA-E581DF1DBD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20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740A-5DA9-4806-A41A-42EE984DA86B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FDA1-F67B-47BE-A2FA-E581DF1DBD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8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740A-5DA9-4806-A41A-42EE984DA86B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FDA1-F67B-47BE-A2FA-E581DF1DBD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98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740A-5DA9-4806-A41A-42EE984DA86B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FDA1-F67B-47BE-A2FA-E581DF1DBD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03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DEB740A-5DA9-4806-A41A-42EE984DA86B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30FDA1-F67B-47BE-A2FA-E581DF1DBD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92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740A-5DA9-4806-A41A-42EE984DA86B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FDA1-F67B-47BE-A2FA-E581DF1DBD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08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DEB740A-5DA9-4806-A41A-42EE984DA86B}" type="datetimeFigureOut">
              <a:rPr lang="pt-BR" smtClean="0"/>
              <a:t>16/11/2016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330FDA1-F67B-47BE-A2FA-E581DF1DBD80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99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Sistemas de medição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Bruno F. de Almeida Prado</a:t>
            </a:r>
          </a:p>
          <a:p>
            <a:r>
              <a:rPr lang="pt-BR" dirty="0" smtClean="0"/>
              <a:t>Daniel </a:t>
            </a:r>
            <a:r>
              <a:rPr lang="pt-BR" dirty="0" err="1" smtClean="0"/>
              <a:t>Awada</a:t>
            </a:r>
            <a:r>
              <a:rPr lang="pt-BR" dirty="0" smtClean="0"/>
              <a:t> E. Canto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86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Visores de Níveis</a:t>
            </a:r>
            <a:endParaRPr lang="pt-BR" dirty="0"/>
          </a:p>
        </p:txBody>
      </p:sp>
      <p:pic>
        <p:nvPicPr>
          <p:cNvPr id="6" name="Picture 2" descr="http://s3.amazonaws.com/magoo/ABAAAet3UAE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689" y="1845735"/>
            <a:ext cx="3489260" cy="40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Utiliza-se o princípio dos vasos comunicantes</a:t>
            </a:r>
          </a:p>
          <a:p>
            <a:r>
              <a:rPr lang="pt-BR" dirty="0"/>
              <a:t>Necessitam temperatura e pressão adequada</a:t>
            </a:r>
          </a:p>
          <a:p>
            <a:r>
              <a:rPr lang="pt-BR" dirty="0"/>
              <a:t>Fixo</a:t>
            </a:r>
          </a:p>
          <a:p>
            <a:r>
              <a:rPr lang="pt-BR" dirty="0"/>
              <a:t>Leitura instantânea do nível</a:t>
            </a:r>
          </a:p>
          <a:p>
            <a:r>
              <a:rPr lang="pt-BR" dirty="0"/>
              <a:t>Baixíssimo custo e complexidade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4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Visores de Vidro Plano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Representam 90% das aplicações de visores de níveis em plantas industriais</a:t>
            </a:r>
          </a:p>
          <a:p>
            <a:r>
              <a:rPr lang="pt-BR" dirty="0" smtClean="0"/>
              <a:t>Suporta altas pressões</a:t>
            </a:r>
          </a:p>
          <a:p>
            <a:r>
              <a:rPr lang="pt-BR" dirty="0" smtClean="0"/>
              <a:t>Contém 2 tipos</a:t>
            </a:r>
          </a:p>
          <a:p>
            <a:pPr lvl="1"/>
            <a:r>
              <a:rPr lang="pt-BR" dirty="0" smtClean="0"/>
              <a:t>Refletidos</a:t>
            </a:r>
          </a:p>
          <a:p>
            <a:pPr lvl="1"/>
            <a:r>
              <a:rPr lang="pt-BR" dirty="0" smtClean="0"/>
              <a:t>Transparentes</a:t>
            </a:r>
            <a:endParaRPr lang="pt-BR" dirty="0"/>
          </a:p>
        </p:txBody>
      </p:sp>
      <p:pic>
        <p:nvPicPr>
          <p:cNvPr id="4098" name="Picture 2" descr="http://s3.amazonaws.com/magoo/ABAAAet3UAE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1" y="1849532"/>
            <a:ext cx="2133600" cy="401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7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Visores de </a:t>
            </a:r>
            <a:r>
              <a:rPr lang="pt-BR" dirty="0" smtClean="0"/>
              <a:t>Vidro Plano Refletivos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Usado para líquidos transparentes e não viscosos</a:t>
            </a:r>
          </a:p>
          <a:p>
            <a:r>
              <a:rPr lang="pt-BR" dirty="0" smtClean="0"/>
              <a:t>Formado por ranhuras prismáticas no canal e um espelho em sua face</a:t>
            </a:r>
          </a:p>
          <a:p>
            <a:r>
              <a:rPr lang="pt-BR" dirty="0" smtClean="0"/>
              <a:t>As ranhuras produzem refração da luz ao passar do vidro para o líquido</a:t>
            </a:r>
          </a:p>
          <a:p>
            <a:r>
              <a:rPr lang="pt-BR" dirty="0" smtClean="0"/>
              <a:t>A luz refletida pelo líquido forma uma coloração prateada</a:t>
            </a:r>
          </a:p>
          <a:p>
            <a:r>
              <a:rPr lang="pt-BR" dirty="0" smtClean="0"/>
              <a:t>O ar (ou gás) reflete menos luz, fazendo uma coloração escura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30" y="2438401"/>
            <a:ext cx="4929942" cy="2838450"/>
          </a:xfrm>
        </p:spPr>
      </p:pic>
    </p:spTree>
    <p:extLst>
      <p:ext uri="{BB962C8B-B14F-4D97-AF65-F5344CB8AC3E}">
        <p14:creationId xmlns:p14="http://schemas.microsoft.com/office/powerpoint/2010/main" val="26435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Visores de </a:t>
            </a:r>
            <a:r>
              <a:rPr lang="pt-BR" dirty="0" smtClean="0"/>
              <a:t>Vidro Plano Transparente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Permite visualizar a cor do meio</a:t>
            </a:r>
          </a:p>
          <a:p>
            <a:r>
              <a:rPr lang="pt-BR" dirty="0" smtClean="0"/>
              <a:t>Usado para diferenciar cores entre líquido-gás ou líquido-líquido</a:t>
            </a:r>
          </a:p>
          <a:p>
            <a:r>
              <a:rPr lang="pt-BR" dirty="0" smtClean="0"/>
              <a:t>Formado por um espelho em cada vidro e mica transparente na sua superfície interna, permitindo observar o meio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77" y="1845735"/>
            <a:ext cx="4225646" cy="4023782"/>
          </a:xfrm>
        </p:spPr>
      </p:pic>
    </p:spTree>
    <p:extLst>
      <p:ext uri="{BB962C8B-B14F-4D97-AF65-F5344CB8AC3E}">
        <p14:creationId xmlns:p14="http://schemas.microsoft.com/office/powerpoint/2010/main" val="37309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Indicadores Magnéticos de Nível</a:t>
            </a:r>
            <a:endParaRPr lang="pt-BR" dirty="0"/>
          </a:p>
        </p:txBody>
      </p:sp>
      <p:pic>
        <p:nvPicPr>
          <p:cNvPr id="1028" name="Picture 4" descr="http://www.wika.com.br/upload/PIC_NE_PR0613a_pt_br_605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938" y="1844901"/>
            <a:ext cx="1147762" cy="402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Usado mesmo em líquidos encrustados ou contaminados</a:t>
            </a:r>
          </a:p>
          <a:p>
            <a:r>
              <a:rPr lang="pt-BR" dirty="0" smtClean="0"/>
              <a:t>Pode ser utilizado em tanques de grande pressão ou vácuo</a:t>
            </a:r>
          </a:p>
          <a:p>
            <a:r>
              <a:rPr lang="pt-BR" dirty="0" smtClean="0"/>
              <a:t>Formado por uma boia magnética que aciona o indicador de nível</a:t>
            </a:r>
          </a:p>
          <a:p>
            <a:r>
              <a:rPr lang="pt-BR" dirty="0" smtClean="0"/>
              <a:t>Para ter maior sensibilidade a boia é desenhada de modo que seu plano médio coincida com a superfície do líquido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026" name="Picture 2" descr="http://www.repairmanagement.nl/wp-content/uploads/Emco-LI-Magnetic-level-indicator-how-it-wor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7" y="2453154"/>
            <a:ext cx="19431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to 7"/>
          <p:cNvCxnSpPr/>
          <p:nvPr/>
        </p:nvCxnSpPr>
        <p:spPr>
          <a:xfrm flipH="1">
            <a:off x="3113087" y="3273425"/>
            <a:ext cx="9017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55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Boia ou Flutuador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Utiliza-se o princípio de Arquimedes, a medida que a boia sobre, o peso desce</a:t>
            </a:r>
          </a:p>
          <a:p>
            <a:r>
              <a:rPr lang="pt-BR" dirty="0" smtClean="0"/>
              <a:t>O peso está ligado a uma régua graduada, podendo fazer uma leitura instantânea do nível</a:t>
            </a:r>
          </a:p>
          <a:p>
            <a:r>
              <a:rPr lang="pt-BR" dirty="0" smtClean="0"/>
              <a:t>Baixo custo e complexidade</a:t>
            </a:r>
          </a:p>
          <a:p>
            <a:r>
              <a:rPr lang="pt-BR" dirty="0" smtClean="0"/>
              <a:t>Altura do tanque ilimitada</a:t>
            </a:r>
          </a:p>
          <a:p>
            <a:r>
              <a:rPr lang="pt-BR" dirty="0" smtClean="0"/>
              <a:t>Alta precisão</a:t>
            </a:r>
          </a:p>
        </p:txBody>
      </p:sp>
      <p:pic>
        <p:nvPicPr>
          <p:cNvPr id="5122" name="Picture 2" descr="http://s3.amazonaws.com/magoo/ABAAAet3UAE-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3300" y="1830271"/>
            <a:ext cx="2667000" cy="405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3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Medição Indireta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3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Medição Indireta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	A </a:t>
            </a:r>
            <a:r>
              <a:rPr lang="pt-BR" sz="2400" dirty="0"/>
              <a:t>medida é efetuada através de outras grandezas físicas. No caso da medição de nível, pode ser através de: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Pressão</a:t>
            </a:r>
          </a:p>
          <a:p>
            <a:r>
              <a:rPr lang="pt-BR" sz="2400" dirty="0"/>
              <a:t>Capacitância</a:t>
            </a:r>
          </a:p>
          <a:p>
            <a:r>
              <a:rPr lang="pt-BR" sz="2400" dirty="0"/>
              <a:t>Radiação Eletromagnética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798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Medição Indireta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Medição de Nível por Borbulhado</a:t>
            </a:r>
          </a:p>
          <a:p>
            <a:r>
              <a:rPr lang="pt-BR" sz="2400" dirty="0"/>
              <a:t>Medição de Nível por Pressão </a:t>
            </a:r>
            <a:r>
              <a:rPr lang="pt-BR" sz="2400" dirty="0" smtClean="0"/>
              <a:t>Hidrostática</a:t>
            </a:r>
          </a:p>
          <a:p>
            <a:r>
              <a:rPr lang="pt-BR" sz="2400" dirty="0"/>
              <a:t>Medição por Transdução </a:t>
            </a:r>
            <a:r>
              <a:rPr lang="pt-BR" sz="2400" dirty="0" smtClean="0"/>
              <a:t>Condutiva </a:t>
            </a:r>
          </a:p>
          <a:p>
            <a:r>
              <a:rPr lang="pt-BR" sz="2400" dirty="0"/>
              <a:t>Medição por Transdução </a:t>
            </a:r>
            <a:r>
              <a:rPr lang="pt-BR" sz="2400" dirty="0" smtClean="0"/>
              <a:t>Capacitiva</a:t>
            </a:r>
          </a:p>
          <a:p>
            <a:r>
              <a:rPr lang="pt-BR" sz="2400" dirty="0"/>
              <a:t>Medição por </a:t>
            </a:r>
            <a:r>
              <a:rPr lang="pt-BR" sz="2400" dirty="0" smtClean="0"/>
              <a:t>Ultrassom</a:t>
            </a:r>
          </a:p>
          <a:p>
            <a:r>
              <a:rPr lang="pt-BR" sz="2400" dirty="0"/>
              <a:t>Medição por </a:t>
            </a:r>
            <a:r>
              <a:rPr lang="pt-BR" sz="2400" dirty="0" smtClean="0"/>
              <a:t>Radiação</a:t>
            </a:r>
          </a:p>
          <a:p>
            <a:r>
              <a:rPr lang="pt-BR" sz="2400" dirty="0" smtClean="0"/>
              <a:t>Sensores Óticos</a:t>
            </a:r>
          </a:p>
        </p:txBody>
      </p:sp>
    </p:spTree>
    <p:extLst>
      <p:ext uri="{BB962C8B-B14F-4D97-AF65-F5344CB8AC3E}">
        <p14:creationId xmlns:p14="http://schemas.microsoft.com/office/powerpoint/2010/main" val="24297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Medição de </a:t>
            </a:r>
            <a:r>
              <a:rPr lang="pt-BR" dirty="0" smtClean="0"/>
              <a:t>Nível </a:t>
            </a:r>
            <a:r>
              <a:rPr lang="pt-BR" dirty="0"/>
              <a:t>por </a:t>
            </a:r>
            <a:r>
              <a:rPr lang="pt-BR" dirty="0" err="1"/>
              <a:t>B</a:t>
            </a:r>
            <a:r>
              <a:rPr lang="pt-BR" dirty="0" err="1" smtClean="0"/>
              <a:t>orbulhador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Através de uma tubulação vertical submersa que alcança o ponto mais baixo do tanque a ser medido, atravessa uma corrente de </a:t>
            </a:r>
            <a:r>
              <a:rPr lang="pt-BR" dirty="0" smtClean="0"/>
              <a:t>gás.</a:t>
            </a:r>
          </a:p>
          <a:p>
            <a:r>
              <a:rPr lang="pt-BR" dirty="0" smtClean="0"/>
              <a:t>A </a:t>
            </a:r>
            <a:r>
              <a:rPr lang="pt-BR" dirty="0"/>
              <a:t>pressão necessária para manter uma corrente contínua de bolhas saindo do tubo é uma medida da pressão exercida pela coluna de líquido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7922" y="2267243"/>
            <a:ext cx="4937758" cy="318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7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Nível é a distância que o plano mais alto de um conteúdo líquido ou sólido do meio está da base do seu recipiente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325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Medição de </a:t>
            </a:r>
            <a:r>
              <a:rPr lang="pt-BR" dirty="0" smtClean="0"/>
              <a:t>Nível </a:t>
            </a:r>
            <a:r>
              <a:rPr lang="pt-BR" dirty="0"/>
              <a:t>por </a:t>
            </a:r>
            <a:r>
              <a:rPr lang="pt-BR" dirty="0" smtClean="0"/>
              <a:t>Pressão Hidrostática 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5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dirty="0"/>
                  <a:t>Altura do nível medida através da pressão. Baseia-se em dois pontos: </a:t>
                </a:r>
              </a:p>
              <a:p>
                <a:pPr marL="0" indent="0">
                  <a:buNone/>
                </a:pPr>
                <a:r>
                  <a:rPr lang="pt-BR" dirty="0"/>
                  <a:t>I- A dependência da pressão em relação a altura da coluna de fluido e não da geometria do tanque.</a:t>
                </a:r>
              </a:p>
              <a:p>
                <a:pPr marL="0" indent="0">
                  <a:buNone/>
                </a:pPr>
                <a:r>
                  <a:rPr lang="pt-BR" dirty="0"/>
                  <a:t>II- Teorema de </a:t>
                </a:r>
                <a:r>
                  <a:rPr lang="pt-BR" dirty="0" err="1"/>
                  <a:t>Stevin</a:t>
                </a:r>
                <a:r>
                  <a:rPr lang="pt-BR" dirty="0"/>
                  <a:t>,  P=</a:t>
                </a:r>
                <a:r>
                  <a:rPr lang="pt-BR" dirty="0" err="1"/>
                  <a:t>ρ.g.h</a:t>
                </a:r>
                <a:endParaRPr lang="pt-BR" dirty="0"/>
              </a:p>
              <a:p>
                <a:pPr marL="0" indent="0">
                  <a:buNone/>
                </a:pPr>
                <a:r>
                  <a:rPr lang="pt-BR" dirty="0"/>
                  <a:t>São medidas a pressão na superfície e no fundo do tanque, assim:</a:t>
                </a:r>
              </a:p>
              <a:p>
                <a:pPr marL="0" indent="0">
                  <a:buNone/>
                </a:pPr>
                <a:r>
                  <a:rPr lang="pt-BR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𝑠𝑢𝑝𝑒𝑟𝑓</m:t>
                        </m:r>
                        <m:r>
                          <a:rPr lang="pt-BR" i="1">
                            <a:latin typeface="Cambria Math"/>
                          </a:rPr>
                          <m:t>í</m:t>
                        </m:r>
                        <m:r>
                          <a:rPr lang="pt-BR" i="1">
                            <a:latin typeface="Cambria Math"/>
                          </a:rPr>
                          <m:t>𝑐𝑖𝑒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𝑓𝑢𝑛𝑑𝑜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ρ</m:t>
                    </m:r>
                    <m:r>
                      <a:rPr lang="pt-BR" i="1">
                        <a:latin typeface="Cambria Math"/>
                      </a:rPr>
                      <m:t>.</m:t>
                    </m:r>
                    <m:r>
                      <a:rPr lang="pt-BR" i="1">
                        <a:latin typeface="Cambria Math"/>
                      </a:rPr>
                      <m:t>𝑔</m:t>
                    </m:r>
                    <m:r>
                      <a:rPr lang="pt-BR" i="1">
                        <a:latin typeface="Cambria Math"/>
                      </a:rPr>
                      <m:t>.</m:t>
                    </m:r>
                    <m:r>
                      <a:rPr lang="pt-BR" i="1">
                        <a:latin typeface="Cambria Math"/>
                      </a:rPr>
                      <m:t>h</m:t>
                    </m:r>
                  </m:oMath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6" name="Espaço Reservado para Conteúd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3086" t="-1667" r="-35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"/>
          <a:stretch/>
        </p:blipFill>
        <p:spPr bwMode="auto">
          <a:xfrm>
            <a:off x="1862138" y="1839973"/>
            <a:ext cx="3408362" cy="403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5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Medição por </a:t>
            </a:r>
            <a:r>
              <a:rPr lang="pt-BR" dirty="0" smtClean="0"/>
              <a:t>Transdução Condutiva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Utilizado para medição de nível em fluidos com boa condutividade elétrica, como água e ácidos fortes</a:t>
            </a:r>
            <a:r>
              <a:rPr lang="pt-BR" dirty="0" smtClean="0"/>
              <a:t>.</a:t>
            </a:r>
          </a:p>
          <a:p>
            <a:r>
              <a:rPr lang="pt-BR" dirty="0" smtClean="0"/>
              <a:t>Funciona </a:t>
            </a:r>
            <a:r>
              <a:rPr lang="pt-BR" dirty="0"/>
              <a:t>através da aplicação de baixa tensão, produzindo uma corrente limitada entre dois eletrodos separados no tanque. </a:t>
            </a:r>
            <a:endParaRPr lang="pt-BR" dirty="0" smtClean="0"/>
          </a:p>
          <a:p>
            <a:r>
              <a:rPr lang="pt-BR" dirty="0"/>
              <a:t>Seguros devido a baixa tensão de operação e baixa corrente.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73" b="5944"/>
          <a:stretch/>
        </p:blipFill>
        <p:spPr bwMode="auto">
          <a:xfrm>
            <a:off x="6688138" y="1585866"/>
            <a:ext cx="4170362" cy="457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6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Medição por </a:t>
            </a:r>
            <a:r>
              <a:rPr lang="pt-BR" dirty="0" smtClean="0"/>
              <a:t>Transdução </a:t>
            </a:r>
            <a:r>
              <a:rPr lang="pt-BR" dirty="0"/>
              <a:t>C</a:t>
            </a:r>
            <a:r>
              <a:rPr lang="pt-BR" dirty="0" smtClean="0"/>
              <a:t>apacitiva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Capacitância varia de acordo com o conteúdo interno das placas (dielétrico) e esta variação possibilita a medição de nível por transdução capacitiva.</a:t>
            </a:r>
          </a:p>
          <a:p>
            <a:r>
              <a:rPr lang="pt-BR" dirty="0"/>
              <a:t>Posiciona-se um eletrodo no centro do tanque formando com a parede um capacitor.</a:t>
            </a:r>
          </a:p>
          <a:p>
            <a:r>
              <a:rPr lang="pt-BR" dirty="0"/>
              <a:t>A medida da altura do líquido aumenta, a capacitância medida aumenta, pois a constante dielétrica do líquido é menor que a do ar.</a:t>
            </a:r>
          </a:p>
          <a:p>
            <a:r>
              <a:rPr lang="pt-BR" dirty="0"/>
              <a:t>A capacitância é medida por um sensor posicionado no tanque e convertida por um circuito elétrico em uma corrente, que é mostrada por um mostrador.</a:t>
            </a:r>
          </a:p>
        </p:txBody>
      </p:sp>
    </p:spTree>
    <p:extLst>
      <p:ext uri="{BB962C8B-B14F-4D97-AF65-F5344CB8AC3E}">
        <p14:creationId xmlns:p14="http://schemas.microsoft.com/office/powerpoint/2010/main" val="5066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Medição por Transdução Capacitiva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319338"/>
            <a:ext cx="4818063" cy="397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11" y="1943100"/>
            <a:ext cx="5037669" cy="435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7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Medição por U</a:t>
            </a:r>
            <a:r>
              <a:rPr lang="pt-BR" dirty="0" smtClean="0"/>
              <a:t>ltrassom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Aplicação </a:t>
            </a:r>
            <a:r>
              <a:rPr lang="pt-BR" dirty="0"/>
              <a:t>de pulsos ultrassônicos gerados pela excitação eletrônica de materiais </a:t>
            </a:r>
            <a:r>
              <a:rPr lang="pt-BR" dirty="0" err="1" smtClean="0"/>
              <a:t>piezoelétricos</a:t>
            </a:r>
            <a:r>
              <a:rPr lang="pt-BR" dirty="0" smtClean="0"/>
              <a:t>.</a:t>
            </a:r>
          </a:p>
          <a:p>
            <a:r>
              <a:rPr lang="pt-BR" dirty="0"/>
              <a:t>O pulso é refletido pela superfície do fluido e redirecionado ao transdutor</a:t>
            </a:r>
            <a:r>
              <a:rPr lang="pt-BR" dirty="0" smtClean="0"/>
              <a:t>.</a:t>
            </a:r>
          </a:p>
          <a:p>
            <a:r>
              <a:rPr lang="pt-BR" dirty="0" smtClean="0"/>
              <a:t>Sistema </a:t>
            </a:r>
            <a:r>
              <a:rPr lang="pt-BR" dirty="0"/>
              <a:t>capaz de fazer </a:t>
            </a:r>
            <a:r>
              <a:rPr lang="pt-BR" dirty="0" smtClean="0"/>
              <a:t>monitoramento contínuo.</a:t>
            </a: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979" y="1845735"/>
            <a:ext cx="4859642" cy="402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Medição por R</a:t>
            </a:r>
            <a:r>
              <a:rPr lang="pt-BR" dirty="0" smtClean="0"/>
              <a:t>adiação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Utiliza radiação nuclear para detectar o nível do reservatório.</a:t>
            </a:r>
          </a:p>
          <a:p>
            <a:r>
              <a:rPr lang="pt-BR" dirty="0"/>
              <a:t>Maior transmissibilidade dos raios γ no ar do que no líquido retido no tanque. </a:t>
            </a:r>
          </a:p>
          <a:p>
            <a:r>
              <a:rPr lang="pt-BR" dirty="0"/>
              <a:t>A emissão é recebida em quantidade muito maior pela parte do reservatório que não contém liquido.</a:t>
            </a:r>
          </a:p>
          <a:p>
            <a:r>
              <a:rPr lang="pt-BR" dirty="0"/>
              <a:t>Medições contínuas.</a:t>
            </a:r>
          </a:p>
          <a:p>
            <a:r>
              <a:rPr lang="pt-BR" dirty="0"/>
              <a:t>Utilizado em fluidos altamente tóxicos ou corrosivos ou em tanques com condições de operação extrema, nos quais outros métodos para medição de níveis não são aplicáveis.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241" y="1845736"/>
            <a:ext cx="3016156" cy="402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1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Sensores </a:t>
            </a:r>
            <a:r>
              <a:rPr lang="pt-BR" dirty="0"/>
              <a:t>Ó</a:t>
            </a:r>
            <a:r>
              <a:rPr lang="pt-BR" dirty="0" smtClean="0"/>
              <a:t>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Os sensores óticos usam a luz visível, infravermelho ou </a:t>
            </a:r>
            <a:r>
              <a:rPr lang="pt-BR" dirty="0" smtClean="0"/>
              <a:t>laser para </a:t>
            </a:r>
            <a:r>
              <a:rPr lang="pt-BR" dirty="0"/>
              <a:t>detectar o nível de fluido</a:t>
            </a:r>
            <a:r>
              <a:rPr lang="pt-BR" dirty="0" smtClean="0"/>
              <a:t>.</a:t>
            </a:r>
          </a:p>
          <a:p>
            <a:r>
              <a:rPr lang="pt-BR" dirty="0" smtClean="0"/>
              <a:t>É baseado na capacidade do material transmitir, refletir ou refratar a luz.</a:t>
            </a:r>
          </a:p>
          <a:p>
            <a:r>
              <a:rPr lang="pt-BR" dirty="0"/>
              <a:t>Muitos fluidos não refletem o suficiente para que este seja </a:t>
            </a:r>
            <a:r>
              <a:rPr lang="pt-BR" dirty="0" smtClean="0"/>
              <a:t>uma técnica </a:t>
            </a:r>
            <a:r>
              <a:rPr lang="pt-BR" dirty="0"/>
              <a:t>de medição </a:t>
            </a:r>
            <a:r>
              <a:rPr lang="pt-BR" dirty="0" smtClean="0"/>
              <a:t>prática, além da dispersão da luz por poeira e vapor.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4501" y="1840506"/>
            <a:ext cx="3784600" cy="403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3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Muito simples em conceito, mas na prática precisa de tecnologia avançada.</a:t>
            </a:r>
          </a:p>
          <a:p>
            <a:r>
              <a:rPr lang="pt-BR" dirty="0" smtClean="0"/>
              <a:t>A medição de nível é de extrema importância na indústria e a escolha de um sistema adequado auxilia na otimização de processos.</a:t>
            </a:r>
          </a:p>
          <a:p>
            <a:r>
              <a:rPr lang="pt-BR" dirty="0" smtClean="0"/>
              <a:t>A ampla variedade de maneiras de monitorar nível oferece  ao cliente um sistema de acordo com sua necessidade.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140882"/>
            <a:ext cx="4261644" cy="284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981978"/>
            <a:ext cx="4288299" cy="258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8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87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Identificar a quantidade de produto</a:t>
            </a:r>
          </a:p>
          <a:p>
            <a:r>
              <a:rPr lang="pt-BR" sz="2400" dirty="0" smtClean="0"/>
              <a:t>Evitar transbordamento</a:t>
            </a:r>
          </a:p>
          <a:p>
            <a:r>
              <a:rPr lang="pt-BR" sz="2400" dirty="0" smtClean="0"/>
              <a:t>Controle de vazão</a:t>
            </a:r>
          </a:p>
          <a:p>
            <a:r>
              <a:rPr lang="pt-BR" sz="2400" dirty="0" smtClean="0"/>
              <a:t>Controle do peso do </a:t>
            </a:r>
            <a:r>
              <a:rPr lang="pt-BR" sz="2400" dirty="0" err="1" smtClean="0"/>
              <a:t>material+recipiente</a:t>
            </a:r>
            <a:endParaRPr lang="pt-BR" sz="2400" dirty="0" smtClean="0"/>
          </a:p>
          <a:p>
            <a:r>
              <a:rPr lang="pt-BR" sz="2400" dirty="0" smtClean="0"/>
              <a:t>Identificar vazamentos</a:t>
            </a:r>
          </a:p>
        </p:txBody>
      </p:sp>
    </p:spTree>
    <p:extLst>
      <p:ext uri="{BB962C8B-B14F-4D97-AF65-F5344CB8AC3E}">
        <p14:creationId xmlns:p14="http://schemas.microsoft.com/office/powerpoint/2010/main" val="31920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odebateon.com.br/site/upload/noticias/20140815121751_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48" y="1384300"/>
            <a:ext cx="4834752" cy="322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de Aplicação</a:t>
            </a:r>
            <a:endParaRPr lang="pt-BR" dirty="0"/>
          </a:p>
        </p:txBody>
      </p:sp>
      <p:pic>
        <p:nvPicPr>
          <p:cNvPr id="1034" name="Picture 10" descr="http://www.calmotanques.com.br/imagens/tanqu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017413"/>
            <a:ext cx="7493000" cy="224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utos.culturamix.com/blog/wp-content/uploads/2010/06/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970179"/>
            <a:ext cx="43624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Critério de Seleção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Quanto ao meio</a:t>
            </a:r>
          </a:p>
          <a:p>
            <a:endParaRPr lang="pt-BR" dirty="0"/>
          </a:p>
          <a:p>
            <a:r>
              <a:rPr lang="pt-BR" dirty="0" smtClean="0"/>
              <a:t>Meios líquidos</a:t>
            </a:r>
          </a:p>
          <a:p>
            <a:pPr lvl="1"/>
            <a:r>
              <a:rPr lang="pt-BR" dirty="0" smtClean="0"/>
              <a:t>Água, gasolina</a:t>
            </a:r>
          </a:p>
          <a:p>
            <a:pPr lvl="1"/>
            <a:r>
              <a:rPr lang="pt-BR" dirty="0" smtClean="0"/>
              <a:t>Fluidos hidráulicos</a:t>
            </a:r>
          </a:p>
          <a:p>
            <a:pPr lvl="1"/>
            <a:r>
              <a:rPr lang="pt-BR" dirty="0" smtClean="0"/>
              <a:t>Fluidos viscosos ou gomosos</a:t>
            </a:r>
            <a:endParaRPr lang="pt-BR" dirty="0"/>
          </a:p>
          <a:p>
            <a:r>
              <a:rPr lang="pt-BR" dirty="0" smtClean="0"/>
              <a:t>Materiais secos</a:t>
            </a:r>
          </a:p>
          <a:p>
            <a:pPr lvl="1"/>
            <a:r>
              <a:rPr lang="pt-BR" dirty="0" smtClean="0"/>
              <a:t>Grãos</a:t>
            </a:r>
          </a:p>
          <a:p>
            <a:pPr lvl="1"/>
            <a:r>
              <a:rPr lang="pt-BR" dirty="0" smtClean="0"/>
              <a:t>Pó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Quanto ao contato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Métodos de contato</a:t>
            </a:r>
          </a:p>
          <a:p>
            <a:pPr lvl="1"/>
            <a:r>
              <a:rPr lang="pt-BR" dirty="0" smtClean="0"/>
              <a:t>Instrumento mantém contato físico entre ele e o meio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Métodos de não-contato</a:t>
            </a:r>
          </a:p>
          <a:p>
            <a:pPr lvl="1"/>
            <a:r>
              <a:rPr lang="pt-BR" dirty="0" smtClean="0"/>
              <a:t>Instrumento não faz contato físico com o meio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73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Métodos diretos</a:t>
            </a:r>
          </a:p>
          <a:p>
            <a:pPr lvl="1"/>
            <a:r>
              <a:rPr lang="pt-BR" sz="2000" dirty="0" smtClean="0"/>
              <a:t>Mede diretamente o a distância entre a base e o plano mais alto do meio em unidades de comprimento</a:t>
            </a:r>
            <a:endParaRPr lang="pt-BR" sz="2000" dirty="0"/>
          </a:p>
          <a:p>
            <a:endParaRPr lang="pt-BR" sz="2400" dirty="0" smtClean="0"/>
          </a:p>
          <a:p>
            <a:r>
              <a:rPr lang="pt-BR" sz="2400" dirty="0" smtClean="0"/>
              <a:t>Métodos indiretos</a:t>
            </a:r>
          </a:p>
          <a:p>
            <a:pPr lvl="1"/>
            <a:r>
              <a:rPr lang="pt-BR" sz="2000" dirty="0" smtClean="0"/>
              <a:t>Mede uma grandeza diferente mas relacionada ao nível do meio, podendo ser convertida em seguida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462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 Diretos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30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 Diretos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Régua Ou Gabaritos</a:t>
            </a:r>
          </a:p>
          <a:p>
            <a:r>
              <a:rPr lang="pt-BR" sz="2400" dirty="0" smtClean="0"/>
              <a:t>Visores de Níveis</a:t>
            </a:r>
          </a:p>
          <a:p>
            <a:r>
              <a:rPr lang="pt-BR" sz="2400" dirty="0" smtClean="0"/>
              <a:t>Visores de Vidro Plano</a:t>
            </a:r>
          </a:p>
          <a:p>
            <a:r>
              <a:rPr lang="pt-BR" sz="2400" dirty="0" smtClean="0"/>
              <a:t>Indicadores Magnéticos de Nível</a:t>
            </a:r>
          </a:p>
          <a:p>
            <a:r>
              <a:rPr lang="pt-BR" sz="2400" dirty="0" smtClean="0"/>
              <a:t>Boia ou Flutuador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537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Régua ou Gabaritos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Feita em uma temperatura de referência</a:t>
            </a:r>
          </a:p>
          <a:p>
            <a:r>
              <a:rPr lang="pt-BR" dirty="0" smtClean="0"/>
              <a:t>Uma régua graduada é introduzida no reservatório até sua base, em seguida é visto até onde existe marca do líquido na régua</a:t>
            </a:r>
          </a:p>
          <a:p>
            <a:r>
              <a:rPr lang="pt-BR" dirty="0" smtClean="0"/>
              <a:t>Leitura instantânea do nível</a:t>
            </a:r>
          </a:p>
          <a:p>
            <a:r>
              <a:rPr lang="pt-BR" dirty="0" smtClean="0"/>
              <a:t>Baixíssimo custo e complexidade</a:t>
            </a:r>
          </a:p>
        </p:txBody>
      </p:sp>
      <p:pic>
        <p:nvPicPr>
          <p:cNvPr id="2050" name="Picture 2" descr="http://s3.amazonaws.com/magoo/ABAAAet3UAE-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7920" y="1950909"/>
            <a:ext cx="4937760" cy="381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8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1403</TotalTime>
  <Words>975</Words>
  <Application>Microsoft Office PowerPoint</Application>
  <PresentationFormat>Widescreen</PresentationFormat>
  <Paragraphs>135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Calibri</vt:lpstr>
      <vt:lpstr>Calibri Light</vt:lpstr>
      <vt:lpstr>Cambria Math</vt:lpstr>
      <vt:lpstr>Retrospectiva</vt:lpstr>
      <vt:lpstr>Sistemas de medição</vt:lpstr>
      <vt:lpstr>Definição</vt:lpstr>
      <vt:lpstr>Aplicação</vt:lpstr>
      <vt:lpstr>Exemplos de Aplicação</vt:lpstr>
      <vt:lpstr>Critério de Seleção</vt:lpstr>
      <vt:lpstr>Classificação</vt:lpstr>
      <vt:lpstr>Métodos Diretos</vt:lpstr>
      <vt:lpstr>Métodos Diretos</vt:lpstr>
      <vt:lpstr>Régua ou Gabaritos</vt:lpstr>
      <vt:lpstr>Visores de Níveis</vt:lpstr>
      <vt:lpstr>Visores de Vidro Plano</vt:lpstr>
      <vt:lpstr>Visores de Vidro Plano Refletivos</vt:lpstr>
      <vt:lpstr>Visores de Vidro Plano Transparente</vt:lpstr>
      <vt:lpstr>Indicadores Magnéticos de Nível</vt:lpstr>
      <vt:lpstr>Boia ou Flutuador</vt:lpstr>
      <vt:lpstr>Medição Indireta</vt:lpstr>
      <vt:lpstr>Medição Indireta</vt:lpstr>
      <vt:lpstr>Medição Indireta</vt:lpstr>
      <vt:lpstr>Medição de Nível por Borbulhador</vt:lpstr>
      <vt:lpstr>Medição de Nível por Pressão Hidrostática </vt:lpstr>
      <vt:lpstr>Medição por Transdução Condutiva</vt:lpstr>
      <vt:lpstr>Medição por Transdução Capacitiva</vt:lpstr>
      <vt:lpstr>Medição por Transdução Capacitiva</vt:lpstr>
      <vt:lpstr>Medição por Ultrassom</vt:lpstr>
      <vt:lpstr>Medição por Radiação</vt:lpstr>
      <vt:lpstr>Sensores Óticos</vt:lpstr>
      <vt:lpstr>Conclusão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de medição</dc:title>
  <dc:creator>User</dc:creator>
  <cp:lastModifiedBy>User</cp:lastModifiedBy>
  <cp:revision>55</cp:revision>
  <dcterms:created xsi:type="dcterms:W3CDTF">2016-11-12T19:49:36Z</dcterms:created>
  <dcterms:modified xsi:type="dcterms:W3CDTF">2016-11-16T17:59:17Z</dcterms:modified>
</cp:coreProperties>
</file>