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3" r:id="rId3"/>
    <p:sldId id="259" r:id="rId4"/>
    <p:sldId id="258" r:id="rId5"/>
    <p:sldId id="274" r:id="rId6"/>
    <p:sldId id="276" r:id="rId7"/>
    <p:sldId id="265" r:id="rId8"/>
    <p:sldId id="266" r:id="rId9"/>
    <p:sldId id="268" r:id="rId10"/>
    <p:sldId id="270" r:id="rId11"/>
    <p:sldId id="277" r:id="rId12"/>
    <p:sldId id="278" r:id="rId13"/>
    <p:sldId id="280" r:id="rId14"/>
    <p:sldId id="281" r:id="rId15"/>
    <p:sldId id="263" r:id="rId16"/>
    <p:sldId id="261" r:id="rId17"/>
    <p:sldId id="262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>
        <p:scale>
          <a:sx n="81" d="100"/>
          <a:sy n="81" d="100"/>
        </p:scale>
        <p:origin x="-30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860D41-5B6D-4F11-AE26-9E603A8784A2}" type="datetimeFigureOut">
              <a:rPr lang="pt-BR" smtClean="0"/>
              <a:t>09/11/2016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FA5CD3-394A-4485-835C-A0CAAEA1FCEE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0D41-5B6D-4F11-AE26-9E603A8784A2}" type="datetimeFigureOut">
              <a:rPr lang="pt-BR" smtClean="0"/>
              <a:t>09/11/2016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5CD3-394A-4485-835C-A0CAAEA1FC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0D41-5B6D-4F11-AE26-9E603A8784A2}" type="datetimeFigureOut">
              <a:rPr lang="pt-BR" smtClean="0"/>
              <a:t>09/11/2016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FA5CD3-394A-4485-835C-A0CAAEA1FC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0D41-5B6D-4F11-AE26-9E603A8784A2}" type="datetimeFigureOut">
              <a:rPr lang="pt-BR" smtClean="0"/>
              <a:t>09/11/2016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5CD3-394A-4485-835C-A0CAAEA1FCE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860D41-5B6D-4F11-AE26-9E603A8784A2}" type="datetimeFigureOut">
              <a:rPr lang="pt-BR" smtClean="0"/>
              <a:t>09/11/2016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6FA5CD3-394A-4485-835C-A0CAAEA1FCE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0D41-5B6D-4F11-AE26-9E603A8784A2}" type="datetimeFigureOut">
              <a:rPr lang="pt-BR" smtClean="0"/>
              <a:t>09/11/2016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5CD3-394A-4485-835C-A0CAAEA1FCE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0D41-5B6D-4F11-AE26-9E603A8784A2}" type="datetimeFigureOut">
              <a:rPr lang="pt-BR" smtClean="0"/>
              <a:t>09/11/2016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5CD3-394A-4485-835C-A0CAAEA1FCE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0D41-5B6D-4F11-AE26-9E603A8784A2}" type="datetimeFigureOut">
              <a:rPr lang="pt-BR" smtClean="0"/>
              <a:t>09/11/2016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5CD3-394A-4485-835C-A0CAAEA1FCEE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0D41-5B6D-4F11-AE26-9E603A8784A2}" type="datetimeFigureOut">
              <a:rPr lang="pt-BR" smtClean="0"/>
              <a:t>09/11/2016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5CD3-394A-4485-835C-A0CAAEA1FCE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0D41-5B6D-4F11-AE26-9E603A8784A2}" type="datetimeFigureOut">
              <a:rPr lang="pt-BR" smtClean="0"/>
              <a:t>09/11/2016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FA5CD3-394A-4485-835C-A0CAAEA1FCE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0D41-5B6D-4F11-AE26-9E603A8784A2}" type="datetimeFigureOut">
              <a:rPr lang="pt-BR" smtClean="0"/>
              <a:t>09/11/2016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A5CD3-394A-4485-835C-A0CAAEA1FCE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6860D41-5B6D-4F11-AE26-9E603A8784A2}" type="datetimeFigureOut">
              <a:rPr lang="pt-BR" smtClean="0"/>
              <a:t>09/11/2016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6FA5CD3-394A-4485-835C-A0CAAEA1FCE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0"/>
            <a:ext cx="12192000" cy="7620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445" y="-363417"/>
            <a:ext cx="9917724" cy="1535723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6000" dirty="0" smtClean="0">
                <a:solidFill>
                  <a:schemeClr val="tx2">
                    <a:lumMod val="75000"/>
                  </a:schemeClr>
                </a:solidFill>
              </a:rPr>
              <a:t>Medição de velocidade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1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28338" y="2133600"/>
            <a:ext cx="4437184" cy="3304809"/>
          </a:xfrm>
        </p:spPr>
        <p:txBody>
          <a:bodyPr>
            <a:normAutofit/>
          </a:bodyPr>
          <a:lstStyle/>
          <a:p>
            <a:r>
              <a:rPr lang="pt-BR" dirty="0"/>
              <a:t>Um motor de hélice que utiliza sensor de efeito Hall.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Tacômetro digital com sensor de efeito Hall</a:t>
            </a:r>
            <a:endParaRPr lang="pt-BR" dirty="0"/>
          </a:p>
        </p:txBody>
      </p:sp>
      <p:pic>
        <p:nvPicPr>
          <p:cNvPr id="4" name="Imagem 3" descr="Ficheiro:Clutch with Hall Effect sens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3" y="1893891"/>
            <a:ext cx="6084275" cy="4471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98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tacômetros Elétricos</a:t>
            </a:r>
            <a:endParaRPr lang="pt-BR" dirty="0"/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43" y="2281970"/>
            <a:ext cx="5214153" cy="3649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37" y="1701312"/>
            <a:ext cx="1764323" cy="176432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6" y="3360128"/>
            <a:ext cx="4363287" cy="31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3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tacogerador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39" y="2891934"/>
            <a:ext cx="2247413" cy="2247413"/>
          </a:xfrm>
          <a:prstGeom prst="rect">
            <a:avLst/>
          </a:prstGeom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7999" y="1988702"/>
            <a:ext cx="4943232" cy="4407408"/>
          </a:xfrm>
        </p:spPr>
        <p:txBody>
          <a:bodyPr/>
          <a:lstStyle/>
          <a:p>
            <a:r>
              <a:rPr lang="pt-BR" dirty="0" smtClean="0"/>
              <a:t>Princípio físico: indução eletromagnética</a:t>
            </a:r>
          </a:p>
          <a:p>
            <a:endParaRPr lang="pt-BR" dirty="0"/>
          </a:p>
          <a:p>
            <a:r>
              <a:rPr lang="pt-BR" dirty="0" smtClean="0"/>
              <a:t>Medições até 6000 rpm</a:t>
            </a:r>
          </a:p>
          <a:p>
            <a:endParaRPr lang="pt-BR" dirty="0"/>
          </a:p>
          <a:p>
            <a:r>
              <a:rPr lang="pt-BR" dirty="0" smtClean="0"/>
              <a:t>Precisão de 2%</a:t>
            </a:r>
          </a:p>
          <a:p>
            <a:endParaRPr lang="pt-BR" dirty="0"/>
          </a:p>
          <a:p>
            <a:r>
              <a:rPr lang="pt-BR" dirty="0" smtClean="0"/>
              <a:t>Tensão do </a:t>
            </a:r>
            <a:r>
              <a:rPr lang="pt-BR" dirty="0" err="1" smtClean="0"/>
              <a:t>voltimetro</a:t>
            </a:r>
            <a:r>
              <a:rPr lang="pt-BR" dirty="0" smtClean="0"/>
              <a:t> é proporcional à velocidade angular</a:t>
            </a:r>
          </a:p>
        </p:txBody>
      </p:sp>
      <p:pic>
        <p:nvPicPr>
          <p:cNvPr id="8" name="Picture 6" descr="tacoger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98" y="2524979"/>
            <a:ext cx="34067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4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Tacômetro de corrente parasita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603999" y="2297539"/>
            <a:ext cx="4943232" cy="4407408"/>
          </a:xfrm>
        </p:spPr>
        <p:txBody>
          <a:bodyPr/>
          <a:lstStyle/>
          <a:p>
            <a:r>
              <a:rPr lang="pt-BR" dirty="0" smtClean="0"/>
              <a:t>Princípio físico: indução eletromagnética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Induz correntes parasitas no anel de alumínio fazendo-o girar</a:t>
            </a:r>
          </a:p>
          <a:p>
            <a:endParaRPr lang="pt-BR" dirty="0"/>
          </a:p>
          <a:p>
            <a:r>
              <a:rPr lang="pt-BR" dirty="0" smtClean="0"/>
              <a:t>Mola restringe a rotação se opondo ao movimento e gerando a leitura, analógica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1" y="2297539"/>
            <a:ext cx="5214153" cy="3649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6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Tacômetro INDUTIVO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7999" y="1988702"/>
            <a:ext cx="4943232" cy="4407408"/>
          </a:xfrm>
        </p:spPr>
        <p:txBody>
          <a:bodyPr/>
          <a:lstStyle/>
          <a:p>
            <a:r>
              <a:rPr lang="pt-BR" dirty="0" smtClean="0"/>
              <a:t>Princípio físico: indução eletromagnética</a:t>
            </a:r>
          </a:p>
          <a:p>
            <a:pPr marL="45720" indent="0">
              <a:buNone/>
            </a:pPr>
            <a:endParaRPr lang="pt-BR" dirty="0"/>
          </a:p>
          <a:p>
            <a:r>
              <a:rPr lang="pt-BR" dirty="0" smtClean="0"/>
              <a:t>Pulso de voltagem é gerado pela rotação da roda dentada</a:t>
            </a:r>
          </a:p>
          <a:p>
            <a:endParaRPr lang="pt-BR" dirty="0"/>
          </a:p>
          <a:p>
            <a:r>
              <a:rPr lang="pt-BR" dirty="0"/>
              <a:t>Sensor: Pick-up magnético</a:t>
            </a:r>
          </a:p>
          <a:p>
            <a:endParaRPr lang="pt-BR" dirty="0" smtClean="0"/>
          </a:p>
          <a:p>
            <a:r>
              <a:rPr lang="pt-BR" dirty="0" smtClean="0"/>
              <a:t>Frequência dos pulsos torna possível a leitura</a:t>
            </a:r>
            <a:endParaRPr lang="pt-B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99" y="1639143"/>
            <a:ext cx="4136048" cy="32184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seinstrumentos.com.br/images/acessorios/indutiv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30" y="4857552"/>
            <a:ext cx="4850786" cy="17652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740" y="1845895"/>
            <a:ext cx="4974771" cy="468553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Dispositivo </a:t>
            </a:r>
            <a:r>
              <a:rPr lang="pt-BR" dirty="0"/>
              <a:t>cujo transdutor utilizado é o de relutância </a:t>
            </a:r>
            <a:r>
              <a:rPr lang="pt-BR" dirty="0" smtClean="0"/>
              <a:t>variável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Ampla </a:t>
            </a:r>
            <a:r>
              <a:rPr lang="pt-BR" dirty="0"/>
              <a:t>aplicação no setor </a:t>
            </a:r>
            <a:r>
              <a:rPr lang="pt-BR" dirty="0" smtClean="0"/>
              <a:t>automotivo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 </a:t>
            </a:r>
            <a:r>
              <a:rPr lang="pt-BR" dirty="0"/>
              <a:t>exemplo em sistemas de freios </a:t>
            </a:r>
            <a:r>
              <a:rPr lang="pt-BR" dirty="0" err="1"/>
              <a:t>antibloqueantes</a:t>
            </a:r>
            <a:r>
              <a:rPr lang="pt-BR" dirty="0"/>
              <a:t> (popularmente conhecidos como freios ABS) e em controles de tração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Princípio físico: indução eletromagnética</a:t>
            </a:r>
          </a:p>
          <a:p>
            <a:pPr marL="45720" indent="0" algn="just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Tacômetro digital com sensor </a:t>
            </a:r>
            <a:r>
              <a:rPr lang="pt-BR" b="1" dirty="0" smtClean="0"/>
              <a:t>indutivo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2"/>
          <a:srcRect l="9106" b="-150"/>
          <a:stretch/>
        </p:blipFill>
        <p:spPr>
          <a:xfrm>
            <a:off x="5899693" y="1825625"/>
            <a:ext cx="6292307" cy="47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77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6831" y="2297723"/>
            <a:ext cx="5228493" cy="3550997"/>
          </a:xfrm>
        </p:spPr>
        <p:txBody>
          <a:bodyPr>
            <a:normAutofit/>
          </a:bodyPr>
          <a:lstStyle/>
          <a:p>
            <a:r>
              <a:rPr lang="pt-BR" dirty="0"/>
              <a:t>Conhecido também como tacômetro óptico, cujo pulso, em geral, é gerado por uma das técnicas apresentadas na figura </a:t>
            </a:r>
            <a:r>
              <a:rPr lang="pt-BR" dirty="0" smtClean="0"/>
              <a:t>ao lado.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477" y="164124"/>
            <a:ext cx="10896600" cy="1465384"/>
          </a:xfrm>
        </p:spPr>
        <p:txBody>
          <a:bodyPr>
            <a:normAutofit/>
          </a:bodyPr>
          <a:lstStyle/>
          <a:p>
            <a:r>
              <a:rPr lang="pt-BR" sz="3600" b="1" dirty="0"/>
              <a:t>Tacômetro digital com sensor óptico</a:t>
            </a:r>
            <a:endParaRPr lang="pt-BR" sz="3600" dirty="0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6646986" y="1629506"/>
            <a:ext cx="5369168" cy="522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3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431" y="2403230"/>
            <a:ext cx="5228492" cy="377373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Frequência dos pulsos de luz recebidas pelo fotorreceptor relaciona a rotação do eixo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Única carga aplicada sobre o eixo é a inércia do disco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Tacômetro </a:t>
            </a:r>
            <a:r>
              <a:rPr lang="pt-BR" b="1" dirty="0" smtClean="0"/>
              <a:t>Fotoelétrico</a:t>
            </a:r>
            <a:endParaRPr lang="pt-BR" dirty="0"/>
          </a:p>
        </p:txBody>
      </p:sp>
      <p:pic>
        <p:nvPicPr>
          <p:cNvPr id="4" name="Imagem 3" descr="http://1.bp.blogspot.com/-11PMdO57XkA/Tkr4FjMFN2I/AAAAAAAAABQ/l7STetTkKFA/s1600/jkkkkkjhh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82" y="1825628"/>
            <a:ext cx="5678483" cy="4593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52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431" y="2403230"/>
            <a:ext cx="5228492" cy="377373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Tacômetro portátil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Semelhante funcionamento ao tacômetro fotoelétrico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Utiliza-se alvo </a:t>
            </a:r>
            <a:r>
              <a:rPr lang="pt-BR" dirty="0" err="1" smtClean="0"/>
              <a:t>reflectivo</a:t>
            </a:r>
            <a:r>
              <a:rPr lang="pt-BR" dirty="0" smtClean="0"/>
              <a:t> para obtenção da </a:t>
            </a:r>
            <a:r>
              <a:rPr lang="pt-BR" dirty="0" err="1" smtClean="0"/>
              <a:t>frenquência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Tacômetro </a:t>
            </a:r>
            <a:r>
              <a:rPr lang="pt-BR" b="1" dirty="0" smtClean="0"/>
              <a:t>De laser refletido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29" y="1944566"/>
            <a:ext cx="3369285" cy="446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007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4431" y="2403230"/>
            <a:ext cx="5615354" cy="377373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Luz intermitente com frequência conhecida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Estroboscópio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76" y="1811217"/>
            <a:ext cx="3847279" cy="47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0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72830" y="4888523"/>
            <a:ext cx="11175013" cy="1484676"/>
          </a:xfrm>
        </p:spPr>
        <p:txBody>
          <a:bodyPr/>
          <a:lstStyle/>
          <a:p>
            <a:r>
              <a:rPr lang="pt-BR" sz="4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TACÔMETROS</a:t>
            </a:r>
            <a:endParaRPr lang="pt-BR" sz="4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17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8923" y="1719071"/>
            <a:ext cx="11249599" cy="4407408"/>
          </a:xfrm>
        </p:spPr>
        <p:txBody>
          <a:bodyPr/>
          <a:lstStyle/>
          <a:p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Fábio Luís </a:t>
            </a:r>
            <a:r>
              <a:rPr lang="pt-BR" dirty="0" err="1" smtClean="0"/>
              <a:t>Bertol</a:t>
            </a:r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Fabrício </a:t>
            </a:r>
            <a:r>
              <a:rPr lang="pt-BR" dirty="0" err="1" smtClean="0"/>
              <a:t>Fregonese</a:t>
            </a:r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Hellen Christina da Silva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Caio Gustavo Sousa de Paula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Augusto </a:t>
            </a:r>
            <a:r>
              <a:rPr lang="pt-BR" dirty="0" err="1" smtClean="0"/>
              <a:t>Knopik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/>
              <a:t>Grupo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28159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Módulos de um Sist. De Medição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3" y="2268650"/>
            <a:ext cx="11211760" cy="3417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95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Transdutores de velocidade rotacional são importantes em sistemas de medição de velocidade, destacando-se os tacômetros </a:t>
            </a:r>
            <a:r>
              <a:rPr lang="pt-BR" b="1" dirty="0"/>
              <a:t>digitais e os analógicos</a:t>
            </a:r>
            <a:r>
              <a:rPr lang="pt-BR" dirty="0"/>
              <a:t>, transdutores de velocidade por relutância variável e tacômetros por </a:t>
            </a:r>
            <a:r>
              <a:rPr lang="pt-BR" b="1" dirty="0"/>
              <a:t>efeito Hall </a:t>
            </a:r>
            <a:r>
              <a:rPr lang="pt-BR" dirty="0"/>
              <a:t>ou </a:t>
            </a:r>
            <a:r>
              <a:rPr lang="pt-BR" dirty="0" err="1"/>
              <a:t>magnetorresistivos</a:t>
            </a:r>
            <a:r>
              <a:rPr lang="pt-BR" dirty="0"/>
              <a:t>, entre outros.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Medição de velocidade</a:t>
            </a:r>
            <a:endParaRPr lang="pt-BR" dirty="0"/>
          </a:p>
        </p:txBody>
      </p:sp>
      <p:pic>
        <p:nvPicPr>
          <p:cNvPr id="2050" name="Picture 2" descr="img38.jpg (176×15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2" y="3355490"/>
            <a:ext cx="1676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40.jpg (171×42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188" y="3486153"/>
            <a:ext cx="137282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g42.jpg (152×26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424" y="3872764"/>
            <a:ext cx="14478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g43.jpg (386×272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681" y="3825140"/>
            <a:ext cx="367665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g46.jpg (258×27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2" y="4946898"/>
            <a:ext cx="1657169" cy="173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21" y="3559936"/>
            <a:ext cx="3107889" cy="31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8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283569" y="2731478"/>
            <a:ext cx="4930861" cy="3899094"/>
          </a:xfrm>
        </p:spPr>
        <p:txBody>
          <a:bodyPr/>
          <a:lstStyle/>
          <a:p>
            <a:r>
              <a:rPr lang="pt-BR" dirty="0"/>
              <a:t>Baseado no princípio regulador de Watt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Princípio físico: força de inércia, força centrífuga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Tacômetro </a:t>
            </a:r>
            <a:r>
              <a:rPr lang="pt-BR" b="1" dirty="0" smtClean="0"/>
              <a:t>mecânico</a:t>
            </a:r>
            <a:endParaRPr lang="pt-BR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45" y="2232514"/>
            <a:ext cx="4500562" cy="3743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1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283569" y="2731478"/>
            <a:ext cx="4930861" cy="3899094"/>
          </a:xfrm>
        </p:spPr>
        <p:txBody>
          <a:bodyPr/>
          <a:lstStyle/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Princípio físico: força de inércia, força centrífuga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Tacômetro </a:t>
            </a:r>
            <a:r>
              <a:rPr lang="pt-BR" b="1" i="1" dirty="0" err="1" smtClean="0"/>
              <a:t>Flyball</a:t>
            </a:r>
            <a:endParaRPr lang="pt-BR" dirty="0"/>
          </a:p>
        </p:txBody>
      </p:sp>
      <p:pic>
        <p:nvPicPr>
          <p:cNvPr id="4" name="Espaço Reservado para Conteúdo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40" y="2024065"/>
            <a:ext cx="4381377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8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/>
              <a:t>efeito </a:t>
            </a:r>
            <a:r>
              <a:rPr lang="pt-BR" sz="3600" b="1" dirty="0"/>
              <a:t>Hall</a:t>
            </a:r>
            <a:endParaRPr lang="pt-BR" sz="3600" dirty="0"/>
          </a:p>
        </p:txBody>
      </p:sp>
      <p:pic>
        <p:nvPicPr>
          <p:cNvPr id="4" name="Picture 13" descr="A corrente sem a ação de campos.&#10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293" y="2337654"/>
            <a:ext cx="7926876" cy="36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062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efeito Hall</a:t>
            </a:r>
            <a:endParaRPr lang="pt-BR" dirty="0"/>
          </a:p>
        </p:txBody>
      </p:sp>
      <p:pic>
        <p:nvPicPr>
          <p:cNvPr id="4" name="Picture 7" descr="O semicondutor sob a ação do campo.&#10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061" y="2120289"/>
            <a:ext cx="8466139" cy="412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7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Este arranjo permite detectar movimentos de rotação com facilidade. Aqui, um imã circular (ou imãs presos a uma peça circular) podem ser utilizados, de modo a gerar o mesmo padrão de campo. O sinal gerado com este arranjo é senoidal e pode ser facilmente trabalhado para excitar circuitos lógicos.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sensor </a:t>
            </a:r>
            <a:r>
              <a:rPr lang="pt-BR" b="1" dirty="0"/>
              <a:t>de efeito Hall</a:t>
            </a:r>
            <a:endParaRPr lang="pt-BR" dirty="0"/>
          </a:p>
        </p:txBody>
      </p:sp>
      <p:pic>
        <p:nvPicPr>
          <p:cNvPr id="7" name="Imagem 6" descr="https://upload.wikimedia.org/wikipedia/commons/3/34/SensorHalli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6" y="3141783"/>
            <a:ext cx="5359124" cy="338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6" descr="Arranjo com imã fixo.&#10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110" y="3350553"/>
            <a:ext cx="4560888" cy="280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356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de">
  <a:themeElements>
    <a:clrScheme name="Grade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ad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ad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2411</TotalTime>
  <Words>384</Words>
  <Application>Microsoft Office PowerPoint</Application>
  <PresentationFormat>Personalizar</PresentationFormat>
  <Paragraphs>77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Grade</vt:lpstr>
      <vt:lpstr> Medição de velocidade</vt:lpstr>
      <vt:lpstr>TACÔMETROS</vt:lpstr>
      <vt:lpstr>Módulos de um Sist. De Medição</vt:lpstr>
      <vt:lpstr>Medição de velocidade</vt:lpstr>
      <vt:lpstr>Tacômetro mecânico</vt:lpstr>
      <vt:lpstr>Tacômetro Flyball</vt:lpstr>
      <vt:lpstr>efeito Hall</vt:lpstr>
      <vt:lpstr>efeito Hall</vt:lpstr>
      <vt:lpstr>sensor de efeito Hall</vt:lpstr>
      <vt:lpstr>Tacômetro digital com sensor de efeito Hall</vt:lpstr>
      <vt:lpstr>tacômetros Elétricos</vt:lpstr>
      <vt:lpstr>tacogerador</vt:lpstr>
      <vt:lpstr>Tacômetro de corrente parasita</vt:lpstr>
      <vt:lpstr>Tacômetro INDUTIVO</vt:lpstr>
      <vt:lpstr>Tacômetro digital com sensor indutivo</vt:lpstr>
      <vt:lpstr>Tacômetro digital com sensor óptico</vt:lpstr>
      <vt:lpstr>Tacômetro Fotoelétrico</vt:lpstr>
      <vt:lpstr>Tacômetro De laser refletido</vt:lpstr>
      <vt:lpstr>Estroboscópio</vt:lpstr>
      <vt:lpstr>Grupo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Tacômetro Medição de velocidade</dc:title>
  <dc:creator>Janaina Antoniacomi</dc:creator>
  <cp:lastModifiedBy>Fabricio Fregonese</cp:lastModifiedBy>
  <cp:revision>21</cp:revision>
  <dcterms:created xsi:type="dcterms:W3CDTF">2016-06-16T16:14:43Z</dcterms:created>
  <dcterms:modified xsi:type="dcterms:W3CDTF">2016-11-09T14:06:54Z</dcterms:modified>
</cp:coreProperties>
</file>