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5143500" cx="9144000"/>
  <p:notesSz cx="6858000" cy="9144000"/>
  <p:embeddedFontLst>
    <p:embeddedFont>
      <p:font typeface="Robot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-regular.fntdata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Roboto-italic.fntdata"/><Relationship Id="rId10" Type="http://schemas.openxmlformats.org/officeDocument/2006/relationships/slide" Target="slides/slide6.xml"/><Relationship Id="rId32" Type="http://schemas.openxmlformats.org/officeDocument/2006/relationships/font" Target="fonts/Roboto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Shape 76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Shape 2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Shape 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image" Target="../media/image0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Relationship Id="rId4" Type="http://schemas.openxmlformats.org/officeDocument/2006/relationships/image" Target="../media/image0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jpg"/><Relationship Id="rId4" Type="http://schemas.openxmlformats.org/officeDocument/2006/relationships/image" Target="../media/image2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jpg"/><Relationship Id="rId4" Type="http://schemas.openxmlformats.org/officeDocument/2006/relationships/image" Target="../media/image1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jpg"/><Relationship Id="rId4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png"/><Relationship Id="rId4" Type="http://schemas.openxmlformats.org/officeDocument/2006/relationships/image" Target="../media/image04.png"/><Relationship Id="rId5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jpg"/><Relationship Id="rId4" Type="http://schemas.openxmlformats.org/officeDocument/2006/relationships/image" Target="../media/image02.jpg"/><Relationship Id="rId5" Type="http://schemas.openxmlformats.org/officeDocument/2006/relationships/image" Target="../media/image03.jpg"/><Relationship Id="rId6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ctrTitle"/>
          </p:nvPr>
        </p:nvSpPr>
        <p:spPr>
          <a:xfrm>
            <a:off x="460950" y="2319650"/>
            <a:ext cx="8222100" cy="968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/>
              <a:t>     Transdutores de Força</a:t>
            </a:r>
          </a:p>
          <a:p>
            <a:pPr lv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Transdutores Piezoelétricos: Aplicações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Suas aplicações sao muitas: microfones e outros captadores de som, osciladores, emissores de frequência de rádio, sensores de aceleração, medidores de vibrações, tendo também usos na nanotecnologia e geração de energia em pisos e estradas.</a:t>
            </a:r>
          </a:p>
        </p:txBody>
      </p:sp>
      <p:pic>
        <p:nvPicPr>
          <p:cNvPr descr="cristais-quartzo-pedras-semi-preciosas-cristais.jpg"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4900" y="2226800"/>
            <a:ext cx="2094175" cy="258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311700" y="42595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Transdutores Piezoelétricos: Características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O sinal elétrico gerado pelo sensor piezométrico cai rapidamente após a aplicação da força pela primeira vez. Ou seja, são sensores menos adequados para medir forças estáticas, sendo muito usados para medir acelerações e vibrações. Há de se tomar cuidado com a frequência da vibração a ser medida, pois se ela for próxima da frequência natural do cristal, haverá um erro na medição.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Transdutores Piezoelétricos: Vantagens e desvantagens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311700" y="1516100"/>
            <a:ext cx="8520600" cy="3052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As vantagens de se usar transdutores piezoelétricos são a sua operação em amplos campos de frequências, sua resposta rápida e sua linearidade.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Já as desvantagens são de que o sinal decai rapidamente após a aplicação da força, a alta impedância do circuito e a necessidade de amplificação do sinal.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Transdutores Capacitivos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69825"/>
            <a:ext cx="3913625" cy="345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Princípio de funcionamento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261750" y="1239850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Alteração da distância, 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área ou dielétrico 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das placas</a:t>
            </a:r>
          </a:p>
        </p:txBody>
      </p:sp>
      <p:sp>
        <p:nvSpPr>
          <p:cNvPr id="178" name="Shape 178"/>
          <p:cNvSpPr/>
          <p:nvPr/>
        </p:nvSpPr>
        <p:spPr>
          <a:xfrm>
            <a:off x="2586750" y="2222175"/>
            <a:ext cx="958800" cy="479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5293325" y="2237325"/>
            <a:ext cx="958800" cy="479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 txBox="1"/>
          <p:nvPr/>
        </p:nvSpPr>
        <p:spPr>
          <a:xfrm>
            <a:off x="6252125" y="2093775"/>
            <a:ext cx="15381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Variação</a:t>
            </a:r>
            <a:r>
              <a:rPr lang="pt-BR"/>
              <a:t> </a:t>
            </a:r>
            <a:r>
              <a:rPr lang="pt-BR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na </a:t>
            </a:r>
          </a:p>
          <a:p>
            <a:pPr lvl="0">
              <a:spcBef>
                <a:spcPts val="0"/>
              </a:spcBef>
              <a:buNone/>
            </a:pPr>
            <a:r>
              <a:rPr lang="pt-BR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Capacitância </a:t>
            </a:r>
          </a:p>
        </p:txBody>
      </p:sp>
      <p:sp>
        <p:nvSpPr>
          <p:cNvPr id="181" name="Shape 181"/>
          <p:cNvSpPr/>
          <p:nvPr/>
        </p:nvSpPr>
        <p:spPr>
          <a:xfrm>
            <a:off x="3595450" y="1997625"/>
            <a:ext cx="1538100" cy="958800"/>
          </a:xfrm>
          <a:prstGeom prst="roundRect">
            <a:avLst>
              <a:gd fmla="val 16667" name="adj"/>
            </a:avLst>
          </a:prstGeom>
          <a:solidFill>
            <a:srgbClr val="741B47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 txBox="1"/>
          <p:nvPr/>
        </p:nvSpPr>
        <p:spPr>
          <a:xfrm>
            <a:off x="3764587" y="2252475"/>
            <a:ext cx="13005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800">
                <a:solidFill>
                  <a:srgbClr val="F3F3F3"/>
                </a:solidFill>
              </a:rPr>
              <a:t>Capacitor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850" y="1423000"/>
            <a:ext cx="8520601" cy="325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0726" y="4800"/>
            <a:ext cx="2149448" cy="141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Tipos de variação</a:t>
            </a:r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2" y="1251550"/>
            <a:ext cx="6160124" cy="32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Aplicações</a:t>
            </a: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95225"/>
            <a:ext cx="54864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261750" y="1703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Aplicações</a:t>
            </a:r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923" y="887975"/>
            <a:ext cx="6882464" cy="41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Vantagens e Limitações</a:t>
            </a: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271750" y="1164875"/>
            <a:ext cx="34935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   não precisam de compensação em temperatura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pt-BR"/>
              <a:t>   grande sensibilidade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pt-BR"/>
              <a:t>  Estabilidade e repetibilidade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351650" y="1322350"/>
            <a:ext cx="149700" cy="139800"/>
          </a:xfrm>
          <a:prstGeom prst="flowChartConnector">
            <a:avLst/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4439425" y="3218100"/>
            <a:ext cx="149700" cy="139800"/>
          </a:xfrm>
          <a:prstGeom prst="flowChartConnector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/>
        </p:nvSpPr>
        <p:spPr>
          <a:xfrm>
            <a:off x="4439425" y="2366600"/>
            <a:ext cx="149700" cy="139800"/>
          </a:xfrm>
          <a:prstGeom prst="flowChartConnector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311700" y="2685825"/>
            <a:ext cx="149700" cy="139800"/>
          </a:xfrm>
          <a:prstGeom prst="flowChartConnector">
            <a:avLst/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4497150" y="1515100"/>
            <a:ext cx="149700" cy="139800"/>
          </a:xfrm>
          <a:prstGeom prst="flowChartConnector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311700" y="3714900"/>
            <a:ext cx="149700" cy="139800"/>
          </a:xfrm>
          <a:prstGeom prst="flowChartConnector">
            <a:avLst/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 txBox="1"/>
          <p:nvPr/>
        </p:nvSpPr>
        <p:spPr>
          <a:xfrm>
            <a:off x="4439425" y="1367925"/>
            <a:ext cx="4674000" cy="22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    Efeito de borda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spcBef>
                <a:spcPts val="0"/>
              </a:spcBef>
              <a:buNone/>
            </a:pPr>
            <a:r>
              <a:rPr lang="pt-BR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   Linearidade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spcBef>
                <a:spcPts val="0"/>
              </a:spcBef>
              <a:buNone/>
            </a:pPr>
            <a:r>
              <a:rPr lang="pt-BR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  Força eletrostática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spcBef>
                <a:spcPts val="0"/>
              </a:spcBef>
              <a:buNone/>
            </a:pPr>
            <a:r>
              <a:rPr lang="pt-BR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 sz="4200"/>
              <a:t> Medição de força com </a:t>
            </a:r>
          </a:p>
          <a:p>
            <a:pPr lvl="0" algn="ctr">
              <a:spcBef>
                <a:spcPts val="0"/>
              </a:spcBef>
              <a:buNone/>
            </a:pPr>
            <a:r>
              <a:rPr lang="pt-BR" sz="4200"/>
              <a:t>extensômetros (Strain Gauge)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4200">
              <a:solidFill>
                <a:srgbClr val="000000"/>
              </a:solidFill>
            </a:endParaRP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6650" y="2231000"/>
            <a:ext cx="1905000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8399" y="2060886"/>
            <a:ext cx="3317749" cy="219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Transdutores Resistivos</a:t>
            </a:r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9845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pt-B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Variam resistência entre 2 pinos devido a uma força aplicada</a:t>
            </a:r>
          </a:p>
          <a:p>
            <a:pPr indent="-29845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pt-B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Fácil de se usar</a:t>
            </a:r>
          </a:p>
          <a:p>
            <a:pPr indent="-298450" lvl="1" marL="9144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pt-B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Simples</a:t>
            </a:r>
          </a:p>
          <a:p>
            <a:pPr indent="-298450" lvl="1" marL="9144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pt-B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Barato</a:t>
            </a:r>
          </a:p>
          <a:p>
            <a:pPr indent="-298450" lvl="1" marL="9144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pt-B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Resistente a impacto</a:t>
            </a:r>
          </a:p>
          <a:p>
            <a:pPr indent="-29845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pt-B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Comuns em instrumentos musicais</a:t>
            </a:r>
          </a:p>
          <a:p>
            <a:pPr indent="-298450" lvl="1" marL="9144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pt-B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Possibilidade de botões “graduais”</a:t>
            </a:r>
          </a:p>
          <a:p>
            <a:pPr indent="-298450" lvl="2" marL="13716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pt-B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Teclas</a:t>
            </a:r>
          </a:p>
          <a:p>
            <a:pPr indent="-298450" lvl="2" marL="13716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pt-B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Pedais</a:t>
            </a:r>
          </a:p>
          <a:p>
            <a:pPr indent="-298450" lvl="2" marL="13716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pt-B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Tapetes de dança</a:t>
            </a:r>
          </a:p>
          <a:p>
            <a:pPr indent="-29845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pt-B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 pouco impreciso com certo retardo</a:t>
            </a:r>
          </a:p>
          <a:p>
            <a:pPr indent="-29845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pt-B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Resposta não-linear: varia com o tempo, temperatura, umidade e entre peças do mesmo lote</a:t>
            </a:r>
          </a:p>
          <a:p>
            <a:pPr indent="-29845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pt-B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Cargas devem ser aplicadas por curtos períodos de tempos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Funcionamento</a:t>
            </a:r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fsr_topology_med.jpg"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1677" y="1017799"/>
            <a:ext cx="5612326" cy="2287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sr_explode_med.jpg" id="236" name="Shape 2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1158925"/>
            <a:ext cx="3531675" cy="3683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fsr_internals_sm.jpg"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2" y="1229877"/>
            <a:ext cx="5941350" cy="3655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4408475" y="1229875"/>
            <a:ext cx="44238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pt-B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 = Vcc ( R / (R + FSR) )</a:t>
            </a:r>
          </a:p>
        </p:txBody>
      </p:sp>
      <p:pic>
        <p:nvPicPr>
          <p:cNvPr id="250" name="Shape 250" title="fsr_circuit1"/>
          <p:cNvPicPr preferRelativeResize="0"/>
          <p:nvPr/>
        </p:nvPicPr>
        <p:blipFill rotWithShape="1">
          <a:blip r:embed="rId3">
            <a:alphaModFix/>
          </a:blip>
          <a:srcRect b="0" l="0" r="52127" t="0"/>
          <a:stretch/>
        </p:blipFill>
        <p:spPr>
          <a:xfrm>
            <a:off x="311700" y="1229875"/>
            <a:ext cx="4079050" cy="258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57" name="Shape 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4" y="1216925"/>
            <a:ext cx="4346474" cy="27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Shape 258" title="fsr_circuit1"/>
          <p:cNvPicPr preferRelativeResize="0"/>
          <p:nvPr/>
        </p:nvPicPr>
        <p:blipFill rotWithShape="1">
          <a:blip r:embed="rId4">
            <a:alphaModFix/>
          </a:blip>
          <a:srcRect b="0" l="0" r="52127" t="0"/>
          <a:stretch/>
        </p:blipFill>
        <p:spPr>
          <a:xfrm>
            <a:off x="4753250" y="1216925"/>
            <a:ext cx="4079050" cy="258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2998450" y="1229875"/>
            <a:ext cx="58338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int Senval=0;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int Senpin=A0;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void setup()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{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Serial.begin(9600);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}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void loop()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{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Senval=analogRead(Senpin);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Serial.println(Senval);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delay(200);</a:t>
            </a:r>
          </a:p>
        </p:txBody>
      </p:sp>
      <p:pic>
        <p:nvPicPr>
          <p:cNvPr id="265" name="Shape 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10000"/>
            <a:ext cx="2648759" cy="415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2" name="Shape 272" title="fsr_moun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29875"/>
            <a:ext cx="6667500" cy="288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2100" y="1229875"/>
            <a:ext cx="1600200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467575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Sistema de medição 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5388425" y="1270925"/>
            <a:ext cx="3444000" cy="3297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pt-BR"/>
              <a:t>Força -&gt; Deformação -&gt; Diferença de resistência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Extensômetros é um sensor / transdutor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Utilizado em medições de: tensão, pressão, torque, deslocamento, aceleração, vibração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37450"/>
            <a:ext cx="4876800" cy="336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Resistência elétrica de um material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11700" y="1280350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pt-BR" sz="3600">
                <a:latin typeface="Arial"/>
                <a:ea typeface="Arial"/>
                <a:cs typeface="Arial"/>
                <a:sym typeface="Arial"/>
              </a:rPr>
              <a:t>𝑅 = 𝜌 ∗ 𝐿 / 𝐴 </a:t>
            </a:r>
            <a:r>
              <a:rPr lang="pt-BR" sz="3600"/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lvl="0" rtl="0" algn="ctr">
              <a:spcBef>
                <a:spcPts val="0"/>
              </a:spcBef>
              <a:buNone/>
            </a:pPr>
            <a:r>
              <a:rPr lang="pt-BR"/>
              <a:t>R – Resistência elétrica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pt-BR"/>
              <a:t> ρ – Resistividade do material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pt-BR"/>
              <a:t> L – Comprimento do material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pt-BR"/>
              <a:t>A – Área de seção do material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pt-BR"/>
              <a:t>Princípio de Funcionamento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4482475" y="1674225"/>
            <a:ext cx="4388100" cy="286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pt-BR"/>
              <a:t>Alonga e diminui seção transversal a resistência aumenta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Comprime e aumenta seção transversal a resistência diminui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/>
              <a:t>  </a:t>
            </a: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 b="0" l="0" r="0" t="33195"/>
          <a:stretch/>
        </p:blipFill>
        <p:spPr>
          <a:xfrm>
            <a:off x="914575" y="1181387"/>
            <a:ext cx="3330199" cy="343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6100" y="1017787"/>
            <a:ext cx="2109724" cy="69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85220" y="3046975"/>
            <a:ext cx="2306150" cy="114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Características gerais 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pt-BR"/>
              <a:t>alta precisão de medida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baixo custo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excelente linearidade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excelente resposta dinâmica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fácil instalação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pode usado imerso em água ou em atmosfera de gases corrosivos </a:t>
            </a:r>
          </a:p>
          <a:p>
            <a:pPr indent="-228600" lvl="0" marL="457200">
              <a:spcBef>
                <a:spcPts val="0"/>
              </a:spcBef>
            </a:pPr>
            <a:r>
              <a:rPr lang="pt-BR"/>
              <a:t>realizar medidas à distância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Outras disposições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600" y="1575350"/>
            <a:ext cx="2350425" cy="235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4833" y="1305087"/>
            <a:ext cx="1676724" cy="130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3350" y="1575350"/>
            <a:ext cx="2145650" cy="214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22025" y="2837125"/>
            <a:ext cx="1302325" cy="130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Transdutores Piezoelétricos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Os materiais piezoelétricos são os materiais que possuem a capacidade de gerar tensão elétrica quando submetidos à uma pressão mecânica. Por possuírem essa característica, são muito úteis como sensores e atuadores de alta precisão. O quartzo e a turmalina são materiais que apresentam essa capacidade na natureza. Existem também materiais piezométricos sintéticos monocristalinos que podem ser úteis na área da engenharia e metrologia.</a:t>
            </a:r>
          </a:p>
        </p:txBody>
      </p:sp>
      <p:pic>
        <p:nvPicPr>
          <p:cNvPr descr="SE402Transformador_Fig01.jpg"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3425" y="3221700"/>
            <a:ext cx="2337150" cy="161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Transdutores Piezoelétricos: Princípio físico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o deslocamento dos íons na matriz cristalina gera pequenos dipolos, que acabam polarizando o cristal, e, portanto, gerando corrente elétrica. A voltagem induzida é proporcional à espessura da seção transversal do cristal e à carga aplicada.</a:t>
            </a:r>
          </a:p>
        </p:txBody>
      </p:sp>
      <p:pic>
        <p:nvPicPr>
          <p:cNvPr descr="Sem título.png"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242372"/>
            <a:ext cx="5780150" cy="132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