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75" r:id="rId1"/>
  </p:sldMasterIdLst>
  <p:notesMasterIdLst>
    <p:notesMasterId r:id="rId19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64" r:id="rId9"/>
    <p:sldId id="266" r:id="rId10"/>
    <p:sldId id="279" r:id="rId11"/>
    <p:sldId id="268" r:id="rId12"/>
    <p:sldId id="270" r:id="rId13"/>
    <p:sldId id="271" r:id="rId14"/>
    <p:sldId id="280" r:id="rId15"/>
    <p:sldId id="283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33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76388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88345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547784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41944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97835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05440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944393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43006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98978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10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54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164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964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98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010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133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640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Dinamômetros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/>
              <a:t>Leonardo de </a:t>
            </a:r>
            <a:r>
              <a:rPr lang="pt-BR" dirty="0" err="1"/>
              <a:t>Bortolli</a:t>
            </a:r>
            <a:r>
              <a:rPr lang="pt-BR" dirty="0"/>
              <a:t> Nogueira</a:t>
            </a:r>
          </a:p>
          <a:p>
            <a:pPr>
              <a:spcBef>
                <a:spcPts val="0"/>
              </a:spcBef>
            </a:pPr>
            <a:r>
              <a:rPr lang="pt-BR" dirty="0"/>
              <a:t>Victor </a:t>
            </a:r>
            <a:r>
              <a:rPr lang="pt-BR" dirty="0" err="1"/>
              <a:t>Waszczynski</a:t>
            </a:r>
            <a:endParaRPr lang="pt-BR" dirty="0"/>
          </a:p>
          <a:p>
            <a:pPr>
              <a:spcBef>
                <a:spcPts val="0"/>
              </a:spcBef>
            </a:pPr>
            <a:r>
              <a:rPr lang="pt-BR" dirty="0"/>
              <a:t>Victória Yumi Tanaka Novaes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4128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de Correntes de Foucault – Funcionamento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700" dirty="0"/>
              <a:t>É montado em balanço e abriga um rotor e dois eixos são fixados nas duas extremidades</a:t>
            </a:r>
          </a:p>
          <a:p>
            <a:pPr algn="just"/>
            <a:r>
              <a:rPr lang="pt-BR" sz="1700" dirty="0"/>
              <a:t>No interior do alojamento do freio está a bobina de excitação, além das câmaras de refrigeração</a:t>
            </a:r>
          </a:p>
          <a:p>
            <a:pPr algn="just"/>
            <a:r>
              <a:rPr lang="pt-BR" sz="1700" dirty="0"/>
              <a:t>As superfícies dos dentes do rotor são separadas das câmaras de refrigeração por um anteparo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794" y="3634222"/>
            <a:ext cx="4857748" cy="322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de Correntes de Foucault – Funcionamento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Corrente contínua</a:t>
            </a:r>
          </a:p>
          <a:p>
            <a:pPr algn="just"/>
            <a:r>
              <a:rPr lang="pt-BR" sz="2000" dirty="0"/>
              <a:t>A bobina de excitação cria um campo magnético onde as linhas de força se fecham em torno do enrolamento perpendicular à direção desta corrente</a:t>
            </a:r>
          </a:p>
          <a:p>
            <a:pPr algn="just"/>
            <a:r>
              <a:rPr lang="pt-BR" sz="2000" dirty="0"/>
              <a:t>O campo é estacionário na região dos dentes da roda polarizada: ele gira ao mesmo tempo em que o rotor</a:t>
            </a:r>
          </a:p>
          <a:p>
            <a:pPr algn="just"/>
            <a:r>
              <a:rPr lang="pt-BR" sz="2000" dirty="0"/>
              <a:t>Pulsações de fluxos nas paredes das câmaras de refrigeração, seguindo a frequência dos dentes rotativos</a:t>
            </a:r>
          </a:p>
        </p:txBody>
      </p:sp>
    </p:spTree>
    <p:extLst>
      <p:ext uri="{BB962C8B-B14F-4D97-AF65-F5344CB8AC3E}">
        <p14:creationId xmlns:p14="http://schemas.microsoft.com/office/powerpoint/2010/main" val="292233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de Correntes de Foucault – Vantagens e Desvantagens 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000" dirty="0"/>
              <a:t>Compacto e baixa inércia para potências baixas e médias</a:t>
            </a:r>
          </a:p>
          <a:p>
            <a:pPr lvl="0" algn="just"/>
            <a:r>
              <a:rPr lang="pt-BR" sz="2000" dirty="0"/>
              <a:t>Bom controle e velocidade de resposta, permitindo ciclos transientes</a:t>
            </a:r>
          </a:p>
          <a:p>
            <a:pPr lvl="0" algn="just"/>
            <a:r>
              <a:rPr lang="pt-BR" sz="2000" dirty="0"/>
              <a:t>Boa relação custo/benefício para potências baixas e médias</a:t>
            </a:r>
          </a:p>
          <a:p>
            <a:pPr marL="0" lvl="0" indent="0" algn="just">
              <a:buNone/>
            </a:pPr>
            <a:endParaRPr lang="pt-BR" sz="2000" dirty="0"/>
          </a:p>
          <a:p>
            <a:pPr lvl="0" algn="just"/>
            <a:r>
              <a:rPr lang="pt-BR" sz="2000" dirty="0"/>
              <a:t>Preço mais elevado que os hidráulicos</a:t>
            </a:r>
          </a:p>
        </p:txBody>
      </p:sp>
    </p:spTree>
    <p:extLst>
      <p:ext uri="{BB962C8B-B14F-4D97-AF65-F5344CB8AC3E}">
        <p14:creationId xmlns:p14="http://schemas.microsoft.com/office/powerpoint/2010/main" val="1924373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de Correntes de Foucault – </a:t>
            </a:r>
            <a:r>
              <a:rPr lang="pt-BR" dirty="0" err="1"/>
              <a:t>Zöllner</a:t>
            </a:r>
            <a:r>
              <a:rPr lang="pt-BR" dirty="0"/>
              <a:t> D-500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38" y="1930400"/>
            <a:ext cx="4915460" cy="442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5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Elétrico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Um gerador elétrico de corrente contínua</a:t>
            </a:r>
          </a:p>
          <a:p>
            <a:r>
              <a:rPr lang="pt-BR" sz="2000" dirty="0"/>
              <a:t>Acionado pela máquina em teste produz energia elétrica, que será consumida por uma carga variável</a:t>
            </a:r>
          </a:p>
          <a:p>
            <a:r>
              <a:rPr lang="pt-BR" sz="2000" dirty="0"/>
              <a:t>Construção em balanço: medição de torque através de </a:t>
            </a:r>
            <a:r>
              <a:rPr lang="pt-BR" sz="2000" dirty="0" err="1"/>
              <a:t>contra-pesos</a:t>
            </a:r>
            <a:r>
              <a:rPr lang="pt-BR" sz="2000" dirty="0"/>
              <a:t> ou células de carga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229" y="4028466"/>
            <a:ext cx="7626878" cy="224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416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Elétrico – Vantagens e Desvantagens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Pode ser utilizado como motor elétrico para medição de potência de atrito da máquina em prova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Custo elevado</a:t>
            </a:r>
          </a:p>
          <a:p>
            <a:r>
              <a:rPr lang="pt-BR" sz="2000" dirty="0"/>
              <a:t>Sua utilização só se justifica em casos especiais, por exemplo bancadas de boa precisão e de uso constante</a:t>
            </a:r>
          </a:p>
        </p:txBody>
      </p:sp>
    </p:spTree>
    <p:extLst>
      <p:ext uri="{BB962C8B-B14F-4D97-AF65-F5344CB8AC3E}">
        <p14:creationId xmlns:p14="http://schemas.microsoft.com/office/powerpoint/2010/main" val="356033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de Água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562" y="1930400"/>
            <a:ext cx="5878211" cy="440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92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Hidráulico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557" y="1930400"/>
            <a:ext cx="7316221" cy="442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3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um dinamômetro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É  </a:t>
            </a: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um aparelho destinado a medir a </a:t>
            </a:r>
            <a:r>
              <a:rPr lang="pt-BR" sz="20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dinamometria</a:t>
            </a: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 (rpm) e o bin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rio produzidos por um motor</a:t>
            </a:r>
          </a:p>
          <a:p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Internamente, a maioria dos dinamômetros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contém</a:t>
            </a: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uma mola que se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distende</a:t>
            </a: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à medida que se aplica a ele uma força. </a:t>
            </a:r>
          </a:p>
          <a:p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Esse equipamento mensura o comportamento da carga alargada ou tensão por deformação, de uma mola, deslocamento do ar, ou extensão de ligas metálicas, que compreenderá em determinar o coeficiente de fricção entre os materiais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516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Freio de </a:t>
            </a:r>
            <a:r>
              <a:rPr lang="pt-BR" dirty="0" err="1"/>
              <a:t>Prony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Inventor: </a:t>
            </a:r>
            <a:r>
              <a:rPr lang="pt-BR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Gaspard</a:t>
            </a: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pt-BR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Prony</a:t>
            </a:r>
            <a:endParaRPr lang="pt-BR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Objetivo:</a:t>
            </a:r>
          </a:p>
          <a:p>
            <a:pPr lvl="1"/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Medir a força produzida por um motor</a:t>
            </a:r>
          </a:p>
          <a:p>
            <a:pPr lvl="1"/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depois calcular o torque produzido</a:t>
            </a:r>
          </a:p>
          <a:p>
            <a:pPr lvl="1"/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partir disso calcular a potência, que é </a:t>
            </a:r>
            <a:r>
              <a:rPr lang="pt-BR" sz="2000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(Torque)x(Velocidade Angular)</a:t>
            </a:r>
          </a:p>
          <a:p>
            <a:pPr lvl="1"/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então obter um gráfico de potência por torque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100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Freio de </a:t>
            </a:r>
            <a:r>
              <a:rPr lang="pt-BR" dirty="0" err="1"/>
              <a:t>Prony</a:t>
            </a:r>
            <a:r>
              <a:rPr lang="pt-BR" dirty="0"/>
              <a:t> – Funcionamento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Consiste em </a:t>
            </a:r>
            <a:r>
              <a:rPr lang="pt-BR" sz="2000">
                <a:latin typeface="Calibri" panose="020F0502020204030204" pitchFamily="34" charset="0"/>
                <a:cs typeface="Calibri" panose="020F0502020204030204" pitchFamily="34" charset="0"/>
              </a:rPr>
              <a:t>um volante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fixo ao eixo, que é conectado a um barco que se apoia sobre um medidor de força ou que segura uma balança </a:t>
            </a:r>
          </a:p>
        </p:txBody>
      </p:sp>
      <p:pic>
        <p:nvPicPr>
          <p:cNvPr id="5" name="Shape 103" descr="Resultado de imagem para freio de prony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2306" y="3134358"/>
            <a:ext cx="5726724" cy="3019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377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Freio de </a:t>
            </a:r>
            <a:r>
              <a:rPr lang="pt-BR" dirty="0" err="1"/>
              <a:t>Prony</a:t>
            </a:r>
            <a:r>
              <a:rPr lang="pt-BR" dirty="0"/>
              <a:t> – Funcionamento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O volante é acionado pelo motor e tem o movimento restringido pelas sapatas por meio de atrito, e então transmite o esforço ao braço apoiado sobre o medidor</a:t>
            </a:r>
          </a:p>
        </p:txBody>
      </p:sp>
      <p:pic>
        <p:nvPicPr>
          <p:cNvPr id="4" name="Shape 103" descr="Resultado de imagem para freio de prony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2306" y="3134358"/>
            <a:ext cx="5726724" cy="3019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72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Freio de </a:t>
            </a:r>
            <a:r>
              <a:rPr lang="pt-BR" dirty="0" err="1"/>
              <a:t>Prony</a:t>
            </a:r>
            <a:r>
              <a:rPr lang="pt-BR" dirty="0"/>
              <a:t> – Desvantagem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Esse método mantém uma carga constante independente da rotação empregada pelo motor</a:t>
            </a:r>
          </a:p>
        </p:txBody>
      </p:sp>
    </p:spTree>
    <p:extLst>
      <p:ext uri="{BB962C8B-B14F-4D97-AF65-F5344CB8AC3E}">
        <p14:creationId xmlns:p14="http://schemas.microsoft.com/office/powerpoint/2010/main" val="244701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de Correntes de Foucault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spcBef>
                <a:spcPts val="0"/>
              </a:spcBef>
            </a:pPr>
            <a:r>
              <a:rPr lang="pt-BR" sz="2000" dirty="0"/>
              <a:t>Correntes elétricas que se originam dentro de uma massa metálica condutora inserida dentro de um campo magnético variável</a:t>
            </a:r>
          </a:p>
          <a:p>
            <a:pPr marL="457200" indent="-457200">
              <a:spcBef>
                <a:spcPts val="0"/>
              </a:spcBef>
            </a:pPr>
            <a:r>
              <a:rPr lang="pt-BR" sz="2000" dirty="0"/>
              <a:t>Linhas de fluxo nas massas metálicas</a:t>
            </a:r>
          </a:p>
          <a:p>
            <a:pPr marL="457200" indent="-457200">
              <a:spcBef>
                <a:spcPts val="0"/>
              </a:spcBef>
            </a:pPr>
            <a:r>
              <a:rPr lang="pt-BR" sz="2000" dirty="0"/>
              <a:t>Campo magnético fixo</a:t>
            </a:r>
          </a:p>
          <a:p>
            <a:pPr marL="457200" indent="-457200">
              <a:spcBef>
                <a:spcPts val="0"/>
              </a:spcBef>
            </a:pPr>
            <a:r>
              <a:rPr lang="pt-BR" sz="2000" dirty="0"/>
              <a:t>Variação do elemento induzido é obtida pelo movimento mecânico do eixo de movimentação a ser freado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28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de Correntes de Foucault – Funcionamento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dirty="0"/>
              <a:t>O disco metálico é freado assim que uma corrente começa a circular nos imãs, criando um campo magnético que atravessa o disco</a:t>
            </a:r>
          </a:p>
          <a:p>
            <a:pPr algn="just"/>
            <a:r>
              <a:rPr lang="pt-BR" sz="2000" dirty="0"/>
              <a:t>Campo magnético se opõe a variação do fluxo que os produziu e tende a se opor ao deslocamento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794" y="3634222"/>
            <a:ext cx="4857748" cy="322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Dinamômetro de Correntes de Foucault – Funcionamento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As forças eletromagnéticas que agem sobre o disco são proporcionais à velocidade de rotação e dirigidas no sentido inverso desta velocidade. Pode-se, desta forma, frear o disco em rotação sem aplicar atrito mecânico sobre ele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794" y="3634222"/>
            <a:ext cx="4857748" cy="322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860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ersonalizada 1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553</Words>
  <Application>Microsoft Office PowerPoint</Application>
  <PresentationFormat>Widescreen</PresentationFormat>
  <Paragraphs>58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Facetado</vt:lpstr>
      <vt:lpstr>Dinamômetros</vt:lpstr>
      <vt:lpstr>O que é um dinamômetro</vt:lpstr>
      <vt:lpstr>Freio de Prony</vt:lpstr>
      <vt:lpstr>Freio de Prony – Funcionamento</vt:lpstr>
      <vt:lpstr>Freio de Prony – Funcionamento</vt:lpstr>
      <vt:lpstr>Freio de Prony – Desvantagem</vt:lpstr>
      <vt:lpstr>Dinamômetro de Correntes de Foucault</vt:lpstr>
      <vt:lpstr>Dinamômetro de Correntes de Foucault – Funcionamento</vt:lpstr>
      <vt:lpstr>Dinamômetro de Correntes de Foucault – Funcionamento</vt:lpstr>
      <vt:lpstr>Dinamômetro de Correntes de Foucault – Funcionamento</vt:lpstr>
      <vt:lpstr>Dinamômetro de Correntes de Foucault – Funcionamento</vt:lpstr>
      <vt:lpstr>Dinamômetro de Correntes de Foucault – Vantagens e Desvantagens </vt:lpstr>
      <vt:lpstr>Dinamômetro de Correntes de Foucault – Zöllner D-500</vt:lpstr>
      <vt:lpstr>Dinamômetro Elétrico</vt:lpstr>
      <vt:lpstr>Dinamômetro Elétrico – Vantagens e Desvantagens </vt:lpstr>
      <vt:lpstr>Dinamômetro de Água</vt:lpstr>
      <vt:lpstr>Dinamômetro Hidráulico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Dinamômetros </dc:title>
  <cp:lastModifiedBy>Victoria Novaes</cp:lastModifiedBy>
  <cp:revision>17</cp:revision>
  <dcterms:modified xsi:type="dcterms:W3CDTF">2016-11-16T18:50:04Z</dcterms:modified>
</cp:coreProperties>
</file>