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22/07/2021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22/07/2021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5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124" y="5495931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31392" imgH="673608" progId="Word.Picture.8">
                  <p:embed/>
                </p:oleObj>
              </mc:Choice>
              <mc:Fallback>
                <p:oleObj name="Picture" r:id="rId5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lang="pt-BR" sz="2800" b="1" u="sng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11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Problemas de Valor de Contorno - PVC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Cap. 7 do Livro Texto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8968" y="5568950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97FBE0-0BA3-497F-8777-64F3F3AA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44129-4C21-4708-986E-F7E19F48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97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F1D61-EC6A-4C84-9883-D13EE094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97152"/>
            <a:ext cx="914400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39575-ABC3-4956-8C73-2875FDD1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428604"/>
            <a:ext cx="5136020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29581"/>
            <a:ext cx="513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O PROBLEMA DE VALOR DE CONTORNO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9F19A9-609B-4683-8248-1756B8B3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0" y="1700807"/>
            <a:ext cx="3084110" cy="1582789"/>
          </a:xfrm>
          <a:prstGeom prst="rect">
            <a:avLst/>
          </a:prstGeom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id="{1A70BB7F-624F-43C7-A2D8-DA6A59096D4C}"/>
              </a:ext>
            </a:extLst>
          </p:cNvPr>
          <p:cNvSpPr txBox="1"/>
          <p:nvPr/>
        </p:nvSpPr>
        <p:spPr>
          <a:xfrm>
            <a:off x="107504" y="1104583"/>
            <a:ext cx="573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O PROBLEMA DE VALOR INICIAL - PVI</a:t>
            </a:r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512ECE1A-C40A-47D3-8F7F-DA3B202C0AFB}"/>
              </a:ext>
            </a:extLst>
          </p:cNvPr>
          <p:cNvSpPr txBox="1"/>
          <p:nvPr/>
        </p:nvSpPr>
        <p:spPr>
          <a:xfrm>
            <a:off x="251520" y="3283194"/>
            <a:ext cx="782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Há outro tipo de problema → valor inicial desconhecido!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31F21-C8B8-4467-BB8D-203021908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318" y="3743867"/>
            <a:ext cx="4660906" cy="2198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9C2E1B-A6BE-48D8-B7A8-B6DC51701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28" y="5852434"/>
            <a:ext cx="9144000" cy="7143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2A805-AD5B-49B8-93AA-3DFF98E9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5304"/>
            <a:ext cx="7204412" cy="532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8C5D1-4580-4740-9E07-3AFCD527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79" y="764703"/>
            <a:ext cx="5082814" cy="53235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5920C1-EB94-47B7-B3A5-66C2B0143B22}"/>
              </a:ext>
            </a:extLst>
          </p:cNvPr>
          <p:cNvCxnSpPr/>
          <p:nvPr/>
        </p:nvCxnSpPr>
        <p:spPr>
          <a:xfrm>
            <a:off x="3923928" y="647659"/>
            <a:ext cx="0" cy="58056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40D1438-8E99-475B-80C1-52E2E8B6F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31" y="1297057"/>
            <a:ext cx="3469449" cy="553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BF4CB-162A-4899-A611-DE1728E68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031" y="1925657"/>
            <a:ext cx="3168352" cy="521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1205B-C83B-43BA-8152-76EA3C06B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080" y="2406252"/>
            <a:ext cx="2431349" cy="693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9F314D-0E55-4FF7-A0F8-C33C9545E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409" y="3148142"/>
            <a:ext cx="4180593" cy="427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F14A2D-84DD-4419-AEFD-2332FEF07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3587198"/>
            <a:ext cx="4792225" cy="427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87ABC9-C0DA-4658-9323-EFA2C8227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52" y="4075127"/>
            <a:ext cx="4838900" cy="532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7E6537-59BB-4551-9E99-A09027A50F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0558" y="4579104"/>
            <a:ext cx="5082814" cy="532353"/>
          </a:xfrm>
          <a:prstGeom prst="rect">
            <a:avLst/>
          </a:prstGeom>
        </p:spPr>
      </p:pic>
      <p:sp>
        <p:nvSpPr>
          <p:cNvPr id="19" name="CaixaDeTexto 5">
            <a:extLst>
              <a:ext uri="{FF2B5EF4-FFF2-40B4-BE49-F238E27FC236}">
                <a16:creationId xmlns:a16="http://schemas.microsoft.com/office/drawing/2014/main" id="{E82FD4A0-388C-4A75-BBC9-AF1B0CA94BC6}"/>
              </a:ext>
            </a:extLst>
          </p:cNvPr>
          <p:cNvSpPr txBox="1"/>
          <p:nvPr/>
        </p:nvSpPr>
        <p:spPr>
          <a:xfrm>
            <a:off x="4054879" y="5172354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Resolve-se PVI equivalente ao PVC</a:t>
            </a:r>
          </a:p>
        </p:txBody>
      </p:sp>
      <p:sp>
        <p:nvSpPr>
          <p:cNvPr id="20" name="CaixaDeTexto 5">
            <a:extLst>
              <a:ext uri="{FF2B5EF4-FFF2-40B4-BE49-F238E27FC236}">
                <a16:creationId xmlns:a16="http://schemas.microsoft.com/office/drawing/2014/main" id="{0C0CDDF2-ED87-4104-A3AA-A6A55864B57B}"/>
              </a:ext>
            </a:extLst>
          </p:cNvPr>
          <p:cNvSpPr txBox="1"/>
          <p:nvPr/>
        </p:nvSpPr>
        <p:spPr>
          <a:xfrm>
            <a:off x="4607712" y="5757975"/>
            <a:ext cx="364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PVC é dito </a:t>
            </a:r>
            <a:r>
              <a:rPr lang="pt-B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BEM POSTO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8661C7-A495-4F25-9596-8BDAAE8D7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477343"/>
              </p:ext>
            </p:extLst>
          </p:nvPr>
        </p:nvGraphicFramePr>
        <p:xfrm>
          <a:off x="55435" y="684360"/>
          <a:ext cx="3650539" cy="580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500" imgH="2540000" progId="Equation.DSMT4">
                  <p:embed/>
                </p:oleObj>
              </mc:Choice>
              <mc:Fallback>
                <p:oleObj name="Equation" r:id="rId11" imgW="1587500" imgH="2540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" y="684360"/>
                        <a:ext cx="3650539" cy="5805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>
            <a:extLst>
              <a:ext uri="{FF2B5EF4-FFF2-40B4-BE49-F238E27FC236}">
                <a16:creationId xmlns:a16="http://schemas.microsoft.com/office/drawing/2014/main" id="{518EB85D-4921-4CD5-87AE-FF8CE02EB3A8}"/>
              </a:ext>
            </a:extLst>
          </p:cNvPr>
          <p:cNvSpPr txBox="1"/>
          <p:nvPr/>
        </p:nvSpPr>
        <p:spPr>
          <a:xfrm>
            <a:off x="107504" y="116632"/>
            <a:ext cx="4756430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MÉTODOS NUMÉRICOS: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Iterativo (</a:t>
            </a:r>
            <a:r>
              <a:rPr lang="pt-BR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shooting</a:t>
            </a:r>
            <a:r>
              <a:rPr lang="pt-BR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pt-BR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method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Relaxação (Diferenças finitas)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5EDB5-61F1-4724-B536-BF031745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85" y="1844824"/>
            <a:ext cx="6498098" cy="739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E3845-F7D4-414E-883A-671175A2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26387"/>
            <a:ext cx="7435742" cy="532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05CCB7-143C-4AF0-89E8-6B0A5707F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85" y="3193839"/>
            <a:ext cx="4658132" cy="726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190B3-FE9E-4C65-8857-EE3F6F4DC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293096"/>
            <a:ext cx="6128531" cy="726616"/>
          </a:xfrm>
          <a:prstGeom prst="rect">
            <a:avLst/>
          </a:prstGeom>
        </p:spPr>
      </p:pic>
      <p:sp>
        <p:nvSpPr>
          <p:cNvPr id="8" name="CaixaDeTexto 5">
            <a:extLst>
              <a:ext uri="{FF2B5EF4-FFF2-40B4-BE49-F238E27FC236}">
                <a16:creationId xmlns:a16="http://schemas.microsoft.com/office/drawing/2014/main" id="{D9214979-AB00-4216-ABBA-2A2E2564EB49}"/>
              </a:ext>
            </a:extLst>
          </p:cNvPr>
          <p:cNvSpPr txBox="1"/>
          <p:nvPr/>
        </p:nvSpPr>
        <p:spPr>
          <a:xfrm>
            <a:off x="179512" y="3694138"/>
            <a:ext cx="336662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Ao invés disso, tem-se: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2E9EC-FBD7-4483-91A0-20223909D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55" y="5784045"/>
            <a:ext cx="6642416" cy="739217"/>
          </a:xfrm>
          <a:prstGeom prst="rect">
            <a:avLst/>
          </a:prstGeom>
        </p:spPr>
      </p:pic>
      <p:sp>
        <p:nvSpPr>
          <p:cNvPr id="10" name="CaixaDeTexto 5">
            <a:extLst>
              <a:ext uri="{FF2B5EF4-FFF2-40B4-BE49-F238E27FC236}">
                <a16:creationId xmlns:a16="http://schemas.microsoft.com/office/drawing/2014/main" id="{1E12B95A-44AF-4D09-952C-698A4241A97B}"/>
              </a:ext>
            </a:extLst>
          </p:cNvPr>
          <p:cNvSpPr txBox="1"/>
          <p:nvPr/>
        </p:nvSpPr>
        <p:spPr>
          <a:xfrm>
            <a:off x="179512" y="5143587"/>
            <a:ext cx="6845144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Constrói-se um sistema de equações algébricas:</a:t>
            </a:r>
          </a:p>
        </p:txBody>
      </p:sp>
    </p:spTree>
    <p:extLst>
      <p:ext uri="{BB962C8B-B14F-4D97-AF65-F5344CB8AC3E}">
        <p14:creationId xmlns:p14="http://schemas.microsoft.com/office/powerpoint/2010/main" val="163970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F93BD-0FE7-48D0-84AA-4801F5EF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5579632" cy="504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DB0C6-8CCC-4512-9607-FB027DF4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59" y="548680"/>
            <a:ext cx="3977681" cy="93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BCC00-0914-4C89-8D0D-9556FE2B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55858"/>
            <a:ext cx="7320751" cy="6985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393140B-72D0-4827-9712-B26E36E491D3}"/>
              </a:ext>
            </a:extLst>
          </p:cNvPr>
          <p:cNvSpPr txBox="1"/>
          <p:nvPr/>
        </p:nvSpPr>
        <p:spPr>
          <a:xfrm>
            <a:off x="179512" y="1455858"/>
            <a:ext cx="835485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Para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434D9-818F-4DE3-A96F-59E438DA9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309"/>
            <a:ext cx="9144000" cy="47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5D55AD53-E070-4503-B30F-71297CC95404}"/>
              </a:ext>
            </a:extLst>
          </p:cNvPr>
          <p:cNvSpPr txBox="1"/>
          <p:nvPr/>
        </p:nvSpPr>
        <p:spPr>
          <a:xfrm>
            <a:off x="1907704" y="0"/>
            <a:ext cx="4414798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Transformando o PVC em PVI: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81D2297-3F30-4A2A-B7DC-4262529F8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246138"/>
              </p:ext>
            </p:extLst>
          </p:nvPr>
        </p:nvGraphicFramePr>
        <p:xfrm>
          <a:off x="1343025" y="692696"/>
          <a:ext cx="45974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507960" progId="Equation.DSMT4">
                  <p:embed/>
                </p:oleObj>
              </mc:Choice>
              <mc:Fallback>
                <p:oleObj name="Equation" r:id="rId2" imgW="20062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692696"/>
                        <a:ext cx="4597400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3F9BD3B-B5D5-465E-A4D4-533D05439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87781"/>
              </p:ext>
            </p:extLst>
          </p:nvPr>
        </p:nvGraphicFramePr>
        <p:xfrm>
          <a:off x="1328738" y="2578100"/>
          <a:ext cx="4398962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990360" progId="Equation.DSMT4">
                  <p:embed/>
                </p:oleObj>
              </mc:Choice>
              <mc:Fallback>
                <p:oleObj name="Equation" r:id="rId4" imgW="210816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578100"/>
                        <a:ext cx="4398962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5">
            <a:extLst>
              <a:ext uri="{FF2B5EF4-FFF2-40B4-BE49-F238E27FC236}">
                <a16:creationId xmlns:a16="http://schemas.microsoft.com/office/drawing/2014/main" id="{E83394EC-0BB4-4A33-A4C6-6D13A0B1EB5F}"/>
              </a:ext>
            </a:extLst>
          </p:cNvPr>
          <p:cNvSpPr txBox="1"/>
          <p:nvPr/>
        </p:nvSpPr>
        <p:spPr>
          <a:xfrm>
            <a:off x="2008104" y="1916832"/>
            <a:ext cx="326724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Mudança de variáveis: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B675A33C-A0BA-42EF-9D9E-DE908519D14D}"/>
              </a:ext>
            </a:extLst>
          </p:cNvPr>
          <p:cNvSpPr txBox="1"/>
          <p:nvPr/>
        </p:nvSpPr>
        <p:spPr>
          <a:xfrm>
            <a:off x="179512" y="4546511"/>
            <a:ext cx="9383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Como há 1 valor inicial desconhecido, deve ser resolvida uma </a:t>
            </a:r>
          </a:p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equação por um método qualquer (e.g., secante) para obter x</a:t>
            </a:r>
            <a:r>
              <a:rPr lang="pt-BR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3,0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. </a:t>
            </a:r>
          </a:p>
          <a:p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Assim,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</a:rPr>
              <a:t>y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é 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uma função escalar, pois há só uma incógnita, x</a:t>
            </a:r>
            <a:r>
              <a:rPr lang="pt-BR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3,0</a:t>
            </a:r>
            <a:r>
              <a:rPr lang="pt-B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722E1C4-6FD0-4F32-8B37-C47DF7581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194636"/>
              </p:ext>
            </p:extLst>
          </p:nvPr>
        </p:nvGraphicFramePr>
        <p:xfrm>
          <a:off x="1547664" y="5777158"/>
          <a:ext cx="55451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79360" progId="Equation.DSMT4">
                  <p:embed/>
                </p:oleObj>
              </mc:Choice>
              <mc:Fallback>
                <p:oleObj name="Equation" r:id="rId6" imgW="175248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777158"/>
                        <a:ext cx="5545137" cy="873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86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3E7CA-A469-4149-BD06-27CB854C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19" y="116632"/>
            <a:ext cx="6448762" cy="57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35D8F-EE76-4F42-95B2-5DFF2E6CA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144000" cy="4464496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5D43D9-90CF-4100-BBA4-F8980DD6C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1229"/>
              </p:ext>
            </p:extLst>
          </p:nvPr>
        </p:nvGraphicFramePr>
        <p:xfrm>
          <a:off x="1547664" y="5301208"/>
          <a:ext cx="3956647" cy="1296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533400" progId="Equation.DSMT4">
                  <p:embed/>
                </p:oleObj>
              </mc:Choice>
              <mc:Fallback>
                <p:oleObj name="Equation" r:id="rId4" imgW="16510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301208"/>
                        <a:ext cx="3956647" cy="1296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7337B0-FC04-4CF2-B67D-7F28C7D42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763"/>
              </p:ext>
            </p:extLst>
          </p:nvPr>
        </p:nvGraphicFramePr>
        <p:xfrm>
          <a:off x="7002611" y="5524603"/>
          <a:ext cx="11874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253800" progId="Equation.DSMT4">
                  <p:embed/>
                </p:oleObj>
              </mc:Choice>
              <mc:Fallback>
                <p:oleObj name="Equation" r:id="rId6" imgW="4950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45D43D9-90CF-4100-BBA4-F8980DD6C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611" y="5524603"/>
                        <a:ext cx="1187450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34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54B8A-3BA7-4526-A761-7D53355A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78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6E2387-DD0B-4CE0-8199-BD58CF6D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2836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147</Words>
  <Application>Microsoft Office PowerPoint</Application>
  <PresentationFormat>On-screen Show (4:3)</PresentationFormat>
  <Paragraphs>23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cafeta</vt:lpstr>
      <vt:lpstr>Calibri</vt:lpstr>
      <vt:lpstr>Symbol</vt:lpstr>
      <vt:lpstr>Design padrão</vt:lpstr>
      <vt:lpstr>Picture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381</cp:revision>
  <dcterms:created xsi:type="dcterms:W3CDTF">2008-07-22T17:18:50Z</dcterms:created>
  <dcterms:modified xsi:type="dcterms:W3CDTF">2021-07-22T19:00:38Z</dcterms:modified>
</cp:coreProperties>
</file>