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2" r:id="rId4"/>
    <p:sldId id="293" r:id="rId5"/>
    <p:sldId id="29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2B446-F633-4686-8301-DCEADCEF0103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53EE0-45ED-4B39-A930-82E0DCCF3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D1A3EF-1D80-492F-82CF-20F983052920}" type="slidenum">
              <a:rPr lang="pt-PT" altLang="en-US" sz="1200"/>
              <a:pPr/>
              <a:t>2</a:t>
            </a:fld>
            <a:endParaRPr lang="pt-PT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6461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18A6-BDE5-C774-A737-D49E06FF7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ACE31-CD21-7267-3754-593561D3B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2385D-9CE5-0DE1-E57B-6990EAE4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310BF-84C0-3AC2-74D3-C2D84D4B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8BE8B-76C4-9213-E000-923330F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0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F63BE-0F63-6B52-2661-86AB2AA4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3CB7C-C8C4-CAA0-2278-D9AABE0FD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183E0-9BF9-1AB4-9D8B-E023521C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F58FD-D88A-BB3C-F61F-4FD1735A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08370-E658-A6F8-5AEB-05543216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3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00C988-A61A-4E47-A74A-E706E20D6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9C14C-9059-C0D3-938B-EB78B7849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633DB-4DAA-BD73-202A-0BC657A1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7A747-7DAC-3A01-5C05-21111A0A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EB2BD-EF99-017C-425E-94C19C21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5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AB99-DD2D-57D9-3F13-F9326E4B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88F68-7E6E-DA38-998A-36C74103B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19758-5A88-EF36-2B82-AD568479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F8B8-735B-2FA6-6D18-7B3F545B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242F9-D84B-2180-1260-6150F3B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9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8390-9262-C121-8DF3-B6B4B10B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E5DAD-7390-997B-3774-A93C24536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91FC8-ED58-CCD4-9454-D58C2777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AC7CA-8EF5-FEF9-AFE2-D830F50A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1599D-ADD4-1B77-814B-2A1C0D8D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1C66-A5EF-535D-8BD0-CF52819E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56D0E-58C2-54B4-8379-C3498C508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751FA-F71A-0083-F456-2DF72354F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7B768-653E-0545-D54F-4A592A60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A785C-6BD8-C066-17F5-C613F283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48B89-966E-5A94-DB5F-BA4662F2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7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BEE75-8BCC-A1DB-28FF-B50FE500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5399A-AAE1-FE29-81EC-0B62C47CE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271D2-5727-8E44-8963-6A2A4BD27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7CDB2-4A8A-6574-5853-5FC30AC17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F38B5-EE40-A15C-F265-40B97CBAF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6167B-2EC4-FCED-51B2-7040F799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B4BB96-AF70-C4D9-BE74-D02BFD16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446AA-6CC3-10CE-17DB-7258B20A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7889-502B-25D1-48C2-A9D86D5A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2C834-CA39-C377-2261-3C42F781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5CE4D-A152-F302-6809-C1FCBE9A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ED54D-D47F-E8B6-45BB-E07FE819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5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9C2902-C98E-92B2-B366-D11F5DD5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BB3545-F05C-8C59-F8A8-EFCD47B1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80AE0-B03F-DAE3-23CE-97A506BC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1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C681-2D3F-53D3-41EB-8775F830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7EF8B-5B10-78BD-3FB8-A8CE8DAF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8967B-7CC9-2C70-3AB5-2407D01FA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3D0E8-46BE-4C4C-F16E-C736DA8C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1FFA0-A0F3-9C70-5FED-BD49D6F2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10DDF-5704-62A5-1630-BF940550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46A01-31BF-97A2-9BB5-0DF8AA19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E5A4B-7399-6CEB-DD88-C7D20A51E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24681-8A49-F966-4A5C-9E25FAE6D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614B7-85B2-74EE-32C4-CEC1D9DA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3818D-7399-5273-3085-02D03E3B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B4184-A576-253B-8ECD-3BC01511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750FC-E4DA-BB92-CA29-0F3D8F983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DF466-A6DD-7BE6-1927-758D702C9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4C80-6555-C326-86F4-312C75CF6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E1D9-C325-41C6-AC8C-8B22CA95EFF5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FC0B9-7F34-862E-7F85-04612BE04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923C1-9975-C3AD-7FD8-2FD873666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6607-29F0-40FB-BE8A-12910EF51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8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7B53-8E51-23C1-8332-D54F1829AA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Exemplo</a:t>
            </a:r>
            <a:r>
              <a:rPr lang="en-US" b="1" dirty="0"/>
              <a:t> de </a:t>
            </a:r>
            <a:r>
              <a:rPr lang="en-US" b="1" dirty="0" err="1"/>
              <a:t>equa</a:t>
            </a:r>
            <a:r>
              <a:rPr lang="pt-BR" b="1" dirty="0" err="1"/>
              <a:t>ção</a:t>
            </a:r>
            <a:r>
              <a:rPr lang="pt-BR" b="1" dirty="0"/>
              <a:t> não linear em Engenharia Mecânica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1DA8B-FC07-11C6-E63F-73F66A69D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Aula prática de Cálculo Numérico</a:t>
            </a:r>
          </a:p>
          <a:p>
            <a:r>
              <a:rPr lang="pt-BR" dirty="0"/>
              <a:t>Prof. José Viriato Coelho Vargas</a:t>
            </a:r>
          </a:p>
          <a:p>
            <a:r>
              <a:rPr lang="pt-BR" dirty="0"/>
              <a:t>UFPR</a:t>
            </a:r>
          </a:p>
          <a:p>
            <a:r>
              <a:rPr lang="pt-BR" dirty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6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938" y="214313"/>
            <a:ext cx="7772400" cy="1143000"/>
          </a:xfrm>
          <a:noFill/>
        </p:spPr>
        <p:txBody>
          <a:bodyPr/>
          <a:lstStyle/>
          <a:p>
            <a:pPr algn="ctr"/>
            <a:r>
              <a:rPr lang="pt-BR" altLang="en-US" sz="3600" b="1" dirty="0">
                <a:latin typeface="Arial" panose="020B0604020202020204" pitchFamily="34" charset="0"/>
              </a:rPr>
              <a:t>Diagrama Esquemático</a:t>
            </a:r>
            <a:endParaRPr lang="pt-PT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4099" name="Rectangle 64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en-US"/>
          </a:p>
        </p:txBody>
      </p:sp>
      <p:grpSp>
        <p:nvGrpSpPr>
          <p:cNvPr id="4100" name="Group 8"/>
          <p:cNvGrpSpPr>
            <a:grpSpLocks noChangeAspect="1"/>
          </p:cNvGrpSpPr>
          <p:nvPr/>
        </p:nvGrpSpPr>
        <p:grpSpPr bwMode="auto">
          <a:xfrm>
            <a:off x="2166938" y="1000125"/>
            <a:ext cx="8983662" cy="5429250"/>
            <a:chOff x="1701" y="7461"/>
            <a:chExt cx="8820" cy="5330"/>
          </a:xfrm>
        </p:grpSpPr>
        <p:sp>
          <p:nvSpPr>
            <p:cNvPr id="4101" name="AutoShape 63"/>
            <p:cNvSpPr>
              <a:spLocks noChangeAspect="1" noChangeArrowheads="1" noTextEdit="1"/>
            </p:cNvSpPr>
            <p:nvPr/>
          </p:nvSpPr>
          <p:spPr bwMode="auto">
            <a:xfrm>
              <a:off x="1701" y="7461"/>
              <a:ext cx="8820" cy="5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62"/>
            <p:cNvSpPr>
              <a:spLocks noChangeShapeType="1"/>
            </p:cNvSpPr>
            <p:nvPr/>
          </p:nvSpPr>
          <p:spPr bwMode="auto">
            <a:xfrm>
              <a:off x="3861" y="9191"/>
              <a:ext cx="1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61"/>
            <p:cNvSpPr>
              <a:spLocks noChangeShapeType="1"/>
            </p:cNvSpPr>
            <p:nvPr/>
          </p:nvSpPr>
          <p:spPr bwMode="auto">
            <a:xfrm>
              <a:off x="3861" y="9191"/>
              <a:ext cx="1" cy="23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60"/>
            <p:cNvSpPr>
              <a:spLocks noChangeShapeType="1"/>
            </p:cNvSpPr>
            <p:nvPr/>
          </p:nvSpPr>
          <p:spPr bwMode="auto">
            <a:xfrm>
              <a:off x="6201" y="9191"/>
              <a:ext cx="1" cy="23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59"/>
            <p:cNvSpPr>
              <a:spLocks noChangeShapeType="1"/>
            </p:cNvSpPr>
            <p:nvPr/>
          </p:nvSpPr>
          <p:spPr bwMode="auto">
            <a:xfrm>
              <a:off x="3861" y="9911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58"/>
            <p:cNvSpPr>
              <a:spLocks noChangeShapeType="1"/>
            </p:cNvSpPr>
            <p:nvPr/>
          </p:nvSpPr>
          <p:spPr bwMode="auto">
            <a:xfrm>
              <a:off x="3861" y="10271"/>
              <a:ext cx="23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57"/>
            <p:cNvSpPr>
              <a:spLocks noChangeShapeType="1"/>
            </p:cNvSpPr>
            <p:nvPr/>
          </p:nvSpPr>
          <p:spPr bwMode="auto">
            <a:xfrm>
              <a:off x="3861" y="10811"/>
              <a:ext cx="23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Oval 56"/>
            <p:cNvSpPr>
              <a:spLocks noChangeArrowheads="1"/>
            </p:cNvSpPr>
            <p:nvPr/>
          </p:nvSpPr>
          <p:spPr bwMode="auto">
            <a:xfrm>
              <a:off x="4941" y="10451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en-US"/>
            </a:p>
          </p:txBody>
        </p:sp>
        <p:sp>
          <p:nvSpPr>
            <p:cNvPr id="4109" name="Line 55"/>
            <p:cNvSpPr>
              <a:spLocks noChangeShapeType="1"/>
            </p:cNvSpPr>
            <p:nvPr/>
          </p:nvSpPr>
          <p:spPr bwMode="auto">
            <a:xfrm>
              <a:off x="7821" y="9191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Text Box 54"/>
            <p:cNvSpPr txBox="1">
              <a:spLocks noChangeArrowheads="1"/>
            </p:cNvSpPr>
            <p:nvPr/>
          </p:nvSpPr>
          <p:spPr bwMode="auto">
            <a:xfrm>
              <a:off x="2421" y="9371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en-US"/>
            </a:p>
          </p:txBody>
        </p:sp>
        <p:sp>
          <p:nvSpPr>
            <p:cNvPr id="4111" name="Text Box 53"/>
            <p:cNvSpPr txBox="1">
              <a:spLocks noChangeArrowheads="1"/>
            </p:cNvSpPr>
            <p:nvPr/>
          </p:nvSpPr>
          <p:spPr bwMode="auto">
            <a:xfrm>
              <a:off x="3861" y="10451"/>
              <a:ext cx="1049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Pistão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12" name="Line 52"/>
            <p:cNvSpPr>
              <a:spLocks noChangeShapeType="1"/>
            </p:cNvSpPr>
            <p:nvPr/>
          </p:nvSpPr>
          <p:spPr bwMode="auto">
            <a:xfrm flipH="1">
              <a:off x="4221" y="10811"/>
              <a:ext cx="720" cy="12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51"/>
            <p:cNvSpPr txBox="1">
              <a:spLocks noChangeArrowheads="1"/>
            </p:cNvSpPr>
            <p:nvPr/>
          </p:nvSpPr>
          <p:spPr bwMode="auto">
            <a:xfrm>
              <a:off x="7821" y="9551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14" name="Oval 50"/>
            <p:cNvSpPr>
              <a:spLocks noChangeArrowheads="1"/>
            </p:cNvSpPr>
            <p:nvPr/>
          </p:nvSpPr>
          <p:spPr bwMode="auto">
            <a:xfrm>
              <a:off x="4941" y="12431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en-US"/>
            </a:p>
          </p:txBody>
        </p:sp>
        <p:sp>
          <p:nvSpPr>
            <p:cNvPr id="4115" name="Line 47"/>
            <p:cNvSpPr>
              <a:spLocks noChangeShapeType="1"/>
            </p:cNvSpPr>
            <p:nvPr/>
          </p:nvSpPr>
          <p:spPr bwMode="auto">
            <a:xfrm flipH="1" flipV="1">
              <a:off x="4221" y="12071"/>
              <a:ext cx="72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46"/>
            <p:cNvSpPr>
              <a:spLocks noChangeShapeType="1"/>
            </p:cNvSpPr>
            <p:nvPr/>
          </p:nvSpPr>
          <p:spPr bwMode="auto">
            <a:xfrm flipV="1">
              <a:off x="6201" y="9911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45"/>
            <p:cNvSpPr txBox="1">
              <a:spLocks noChangeArrowheads="1"/>
            </p:cNvSpPr>
            <p:nvPr/>
          </p:nvSpPr>
          <p:spPr bwMode="auto">
            <a:xfrm>
              <a:off x="6561" y="9731"/>
              <a:ext cx="122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Cilindro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18" name="Line 44"/>
            <p:cNvSpPr>
              <a:spLocks noChangeShapeType="1"/>
            </p:cNvSpPr>
            <p:nvPr/>
          </p:nvSpPr>
          <p:spPr bwMode="auto">
            <a:xfrm>
              <a:off x="4581" y="11531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Text Box 43"/>
            <p:cNvSpPr txBox="1">
              <a:spLocks noChangeArrowheads="1"/>
            </p:cNvSpPr>
            <p:nvPr/>
          </p:nvSpPr>
          <p:spPr bwMode="auto">
            <a:xfrm>
              <a:off x="5121" y="11531"/>
              <a:ext cx="929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Biela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20" name="Line 42"/>
            <p:cNvSpPr>
              <a:spLocks noChangeShapeType="1"/>
            </p:cNvSpPr>
            <p:nvPr/>
          </p:nvSpPr>
          <p:spPr bwMode="auto">
            <a:xfrm>
              <a:off x="3861" y="7931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41"/>
            <p:cNvSpPr>
              <a:spLocks noChangeShapeType="1"/>
            </p:cNvSpPr>
            <p:nvPr/>
          </p:nvSpPr>
          <p:spPr bwMode="auto">
            <a:xfrm>
              <a:off x="6201" y="7931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0"/>
            <p:cNvSpPr>
              <a:spLocks noChangeShapeType="1"/>
            </p:cNvSpPr>
            <p:nvPr/>
          </p:nvSpPr>
          <p:spPr bwMode="auto">
            <a:xfrm>
              <a:off x="3861" y="8111"/>
              <a:ext cx="23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39"/>
            <p:cNvSpPr>
              <a:spLocks noChangeShapeType="1"/>
            </p:cNvSpPr>
            <p:nvPr/>
          </p:nvSpPr>
          <p:spPr bwMode="auto">
            <a:xfrm flipH="1">
              <a:off x="3861" y="8111"/>
              <a:ext cx="23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38"/>
            <p:cNvSpPr>
              <a:spLocks noChangeShapeType="1"/>
            </p:cNvSpPr>
            <p:nvPr/>
          </p:nvSpPr>
          <p:spPr bwMode="auto">
            <a:xfrm>
              <a:off x="6381" y="9191"/>
              <a:ext cx="28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37"/>
            <p:cNvSpPr>
              <a:spLocks noChangeShapeType="1"/>
            </p:cNvSpPr>
            <p:nvPr/>
          </p:nvSpPr>
          <p:spPr bwMode="auto">
            <a:xfrm>
              <a:off x="6381" y="10271"/>
              <a:ext cx="28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 flipV="1">
              <a:off x="4581" y="12071"/>
              <a:ext cx="1080" cy="18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4127" name="Text Box 32"/>
            <p:cNvSpPr txBox="1">
              <a:spLocks noChangeArrowheads="1"/>
            </p:cNvSpPr>
            <p:nvPr/>
          </p:nvSpPr>
          <p:spPr bwMode="auto">
            <a:xfrm>
              <a:off x="5559" y="11880"/>
              <a:ext cx="1621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Manivela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28" name="Line 31"/>
            <p:cNvSpPr>
              <a:spLocks noChangeShapeType="1"/>
            </p:cNvSpPr>
            <p:nvPr/>
          </p:nvSpPr>
          <p:spPr bwMode="auto">
            <a:xfrm>
              <a:off x="5841" y="8928"/>
              <a:ext cx="1" cy="4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30"/>
            <p:cNvSpPr>
              <a:spLocks noChangeShapeType="1"/>
            </p:cNvSpPr>
            <p:nvPr/>
          </p:nvSpPr>
          <p:spPr bwMode="auto">
            <a:xfrm>
              <a:off x="4221" y="8928"/>
              <a:ext cx="1" cy="4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29"/>
            <p:cNvSpPr>
              <a:spLocks noChangeShapeType="1"/>
            </p:cNvSpPr>
            <p:nvPr/>
          </p:nvSpPr>
          <p:spPr bwMode="auto">
            <a:xfrm flipH="1">
              <a:off x="3321" y="9011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Text Box 28"/>
            <p:cNvSpPr txBox="1">
              <a:spLocks noChangeArrowheads="1"/>
            </p:cNvSpPr>
            <p:nvPr/>
          </p:nvSpPr>
          <p:spPr bwMode="auto">
            <a:xfrm>
              <a:off x="2781" y="8831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VA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32" name="Line 27"/>
            <p:cNvSpPr>
              <a:spLocks noChangeShapeType="1"/>
            </p:cNvSpPr>
            <p:nvPr/>
          </p:nvSpPr>
          <p:spPr bwMode="auto">
            <a:xfrm>
              <a:off x="5841" y="901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Text Box 26"/>
            <p:cNvSpPr txBox="1">
              <a:spLocks noChangeArrowheads="1"/>
            </p:cNvSpPr>
            <p:nvPr/>
          </p:nvSpPr>
          <p:spPr bwMode="auto">
            <a:xfrm>
              <a:off x="7101" y="8831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VE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34" name="Line 25"/>
            <p:cNvSpPr>
              <a:spLocks noChangeShapeType="1"/>
            </p:cNvSpPr>
            <p:nvPr/>
          </p:nvSpPr>
          <p:spPr bwMode="auto">
            <a:xfrm flipV="1">
              <a:off x="4401" y="9190"/>
              <a:ext cx="7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24"/>
            <p:cNvSpPr>
              <a:spLocks noChangeShapeType="1"/>
            </p:cNvSpPr>
            <p:nvPr/>
          </p:nvSpPr>
          <p:spPr bwMode="auto">
            <a:xfrm>
              <a:off x="6021" y="9191"/>
              <a:ext cx="1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23"/>
            <p:cNvSpPr>
              <a:spLocks noChangeShapeType="1"/>
            </p:cNvSpPr>
            <p:nvPr/>
          </p:nvSpPr>
          <p:spPr bwMode="auto">
            <a:xfrm>
              <a:off x="5661" y="9371"/>
              <a:ext cx="36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22"/>
            <p:cNvSpPr>
              <a:spLocks noChangeShapeType="1"/>
            </p:cNvSpPr>
            <p:nvPr/>
          </p:nvSpPr>
          <p:spPr bwMode="auto">
            <a:xfrm>
              <a:off x="4041" y="9371"/>
              <a:ext cx="36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Text Box 21"/>
            <p:cNvSpPr txBox="1">
              <a:spLocks noChangeArrowheads="1"/>
            </p:cNvSpPr>
            <p:nvPr/>
          </p:nvSpPr>
          <p:spPr bwMode="auto">
            <a:xfrm>
              <a:off x="4401" y="9551"/>
              <a:ext cx="1368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 sz="200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m, p, T, V</a:t>
              </a:r>
              <a:endParaRPr lang="pt-PT" altLang="en-US" sz="200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39" name="Line 19"/>
            <p:cNvSpPr>
              <a:spLocks noChangeShapeType="1"/>
            </p:cNvSpPr>
            <p:nvPr/>
          </p:nvSpPr>
          <p:spPr bwMode="auto">
            <a:xfrm>
              <a:off x="5121" y="9191"/>
              <a:ext cx="5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16"/>
            <p:cNvSpPr>
              <a:spLocks noChangeShapeType="1"/>
            </p:cNvSpPr>
            <p:nvPr/>
          </p:nvSpPr>
          <p:spPr bwMode="auto">
            <a:xfrm>
              <a:off x="2601" y="9551"/>
              <a:ext cx="108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Text Box 15"/>
            <p:cNvSpPr txBox="1">
              <a:spLocks noChangeArrowheads="1"/>
            </p:cNvSpPr>
            <p:nvPr/>
          </p:nvSpPr>
          <p:spPr bwMode="auto">
            <a:xfrm>
              <a:off x="1881" y="9371"/>
              <a:ext cx="85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PMS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42" name="Text Box 14"/>
            <p:cNvSpPr txBox="1">
              <a:spLocks noChangeArrowheads="1"/>
            </p:cNvSpPr>
            <p:nvPr/>
          </p:nvSpPr>
          <p:spPr bwMode="auto">
            <a:xfrm>
              <a:off x="1956" y="11171"/>
              <a:ext cx="7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PMI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43" name="Line 13"/>
            <p:cNvSpPr>
              <a:spLocks noChangeShapeType="1"/>
            </p:cNvSpPr>
            <p:nvPr/>
          </p:nvSpPr>
          <p:spPr bwMode="auto">
            <a:xfrm>
              <a:off x="2601" y="9551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12"/>
            <p:cNvSpPr>
              <a:spLocks noChangeShapeType="1"/>
            </p:cNvSpPr>
            <p:nvPr/>
          </p:nvSpPr>
          <p:spPr bwMode="auto">
            <a:xfrm>
              <a:off x="2601" y="11332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Text Box 9"/>
            <p:cNvSpPr txBox="1">
              <a:spLocks noChangeArrowheads="1"/>
            </p:cNvSpPr>
            <p:nvPr/>
          </p:nvSpPr>
          <p:spPr bwMode="auto">
            <a:xfrm>
              <a:off x="4861" y="7601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4922" tIns="32461" rIns="64922" bIns="3246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PT" altLang="en-US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</a:t>
              </a:r>
              <a:r>
                <a:rPr lang="pt-PT" altLang="en-US" baseline="-3000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</a:t>
              </a:r>
              <a:endParaRPr lang="pt-PT" altLang="en-US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1584" y="-27384"/>
            <a:ext cx="7772400" cy="1143000"/>
          </a:xfrm>
        </p:spPr>
        <p:txBody>
          <a:bodyPr/>
          <a:lstStyle/>
          <a:p>
            <a:r>
              <a:rPr lang="pt-BR" sz="1800" dirty="0"/>
              <a:t>2.1.3 Compressão por Múltiplos Estágios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3592" y="1050032"/>
            <a:ext cx="7772400" cy="5115272"/>
          </a:xfrm>
        </p:spPr>
        <p:txBody>
          <a:bodyPr/>
          <a:lstStyle/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Avaliação de Desempenho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5300397" y="4810202"/>
                <a:ext cx="1591205" cy="300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̇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pt-BR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397" y="4810202"/>
                <a:ext cx="1591205" cy="300788"/>
              </a:xfrm>
              <a:prstGeom prst="rect">
                <a:avLst/>
              </a:prstGeom>
              <a:blipFill>
                <a:blip r:embed="rId2"/>
                <a:stretch>
                  <a:fillRect l="-1527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420107" y="5763078"/>
                <a:ext cx="1191288" cy="300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07" y="5763078"/>
                <a:ext cx="1191288" cy="300788"/>
              </a:xfrm>
              <a:prstGeom prst="rect">
                <a:avLst/>
              </a:prstGeom>
              <a:blipFill>
                <a:blip r:embed="rId3"/>
                <a:stretch>
                  <a:fillRect l="-2564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420107" y="5159779"/>
                <a:ext cx="1933030" cy="300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𝑖𝑛𝑡𝑒𝑟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𝑟𝑒𝑠𝑓𝑟𝑖𝑎𝑑𝑜𝑟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07" y="5159779"/>
                <a:ext cx="1933030" cy="300788"/>
              </a:xfrm>
              <a:prstGeom prst="rect">
                <a:avLst/>
              </a:prstGeom>
              <a:blipFill>
                <a:blip r:embed="rId4"/>
                <a:stretch>
                  <a:fillRect l="-2208" r="-1893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159896" y="6309321"/>
                <a:ext cx="31945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𝑝𝑟𝑒𝑠𝑠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ã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𝑖𝑛𝑡𝑒𝑟𝑚𝑒𝑑𝑖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𝑟𝑖𝑎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96" y="6309321"/>
                <a:ext cx="3194592" cy="307777"/>
              </a:xfrm>
              <a:prstGeom prst="rect">
                <a:avLst/>
              </a:prstGeom>
              <a:blipFill>
                <a:blip r:embed="rId5"/>
                <a:stretch>
                  <a:fillRect l="-1145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32" y="742938"/>
            <a:ext cx="6566397" cy="3614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46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4040" y="692696"/>
            <a:ext cx="7772400" cy="5403304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      , tal que                                        seja mínimo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423592" y="687735"/>
                <a:ext cx="2453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592" y="687735"/>
                <a:ext cx="245388" cy="276999"/>
              </a:xfrm>
              <a:prstGeom prst="rect">
                <a:avLst/>
              </a:prstGeom>
              <a:blipFill>
                <a:blip r:embed="rId2"/>
                <a:stretch>
                  <a:fillRect l="-25000" r="-1000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826631" y="687735"/>
                <a:ext cx="19285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631" y="687735"/>
                <a:ext cx="1928541" cy="276999"/>
              </a:xfrm>
              <a:prstGeom prst="rect">
                <a:avLst/>
              </a:prstGeom>
              <a:blipFill>
                <a:blip r:embed="rId3"/>
                <a:stretch>
                  <a:fillRect l="-1266" r="-94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284041" y="1268760"/>
                <a:ext cx="6534289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041" y="1268760"/>
                <a:ext cx="6534289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170240" y="1196752"/>
                <a:ext cx="397994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240" y="1196752"/>
                <a:ext cx="397994" cy="346890"/>
              </a:xfrm>
              <a:prstGeom prst="rect">
                <a:avLst/>
              </a:prstGeom>
              <a:blipFill>
                <a:blip r:embed="rId5"/>
                <a:stretch>
                  <a:fillRect l="-4615" t="-1754" r="-9231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8040216" y="1180069"/>
                <a:ext cx="397994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216" y="1180069"/>
                <a:ext cx="397994" cy="346890"/>
              </a:xfrm>
              <a:prstGeom prst="rect">
                <a:avLst/>
              </a:prstGeom>
              <a:blipFill>
                <a:blip r:embed="rId6"/>
                <a:stretch>
                  <a:fillRect l="-6154" t="-3571" r="-9231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2284040" y="245282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hipóteses utilizadas: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948336" y="220486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gás ideal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5080528" y="2617168"/>
                <a:ext cx="8714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528" y="2617168"/>
                <a:ext cx="871456" cy="307777"/>
              </a:xfrm>
              <a:prstGeom prst="rect">
                <a:avLst/>
              </a:prstGeom>
              <a:blipFill>
                <a:blip r:embed="rId7"/>
                <a:stretch>
                  <a:fillRect l="-5594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5961831" y="2564904"/>
            <a:ext cx="2753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(ambiente)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5048048" y="2992656"/>
                <a:ext cx="2676630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𝑖𝑟𝑒𝑠𝑓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=1           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048" y="2992656"/>
                <a:ext cx="2676630" cy="332399"/>
              </a:xfrm>
              <a:prstGeom prst="rect">
                <a:avLst/>
              </a:prstGeom>
              <a:blipFill>
                <a:blip r:embed="rId8"/>
                <a:stretch>
                  <a:fillRect l="-683" b="-2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de seta reta 14"/>
          <p:cNvCxnSpPr/>
          <p:nvPr/>
        </p:nvCxnSpPr>
        <p:spPr bwMode="auto">
          <a:xfrm>
            <a:off x="6286830" y="3170005"/>
            <a:ext cx="374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Chave esquerda 15"/>
          <p:cNvSpPr/>
          <p:nvPr/>
        </p:nvSpPr>
        <p:spPr bwMode="auto">
          <a:xfrm>
            <a:off x="4871864" y="2348880"/>
            <a:ext cx="104458" cy="1152128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20062" y="327758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efetividade do </a:t>
            </a:r>
            <a:r>
              <a:rPr lang="pt-BR" sz="1600" dirty="0" err="1"/>
              <a:t>interresfriador</a:t>
            </a:r>
            <a:endParaRPr lang="pt-B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2423593" y="3928700"/>
                <a:ext cx="3863237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593" y="3928700"/>
                <a:ext cx="3863237" cy="6915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727848" y="3802190"/>
                <a:ext cx="397994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3802190"/>
                <a:ext cx="397994" cy="346890"/>
              </a:xfrm>
              <a:prstGeom prst="rect">
                <a:avLst/>
              </a:prstGeom>
              <a:blipFill>
                <a:blip r:embed="rId6"/>
                <a:stretch>
                  <a:fillRect l="-6154" t="-3509" r="-9231"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594458" y="3802190"/>
                <a:ext cx="397994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458" y="3802190"/>
                <a:ext cx="397994" cy="346890"/>
              </a:xfrm>
              <a:prstGeom prst="rect">
                <a:avLst/>
              </a:prstGeom>
              <a:blipFill>
                <a:blip r:embed="rId6"/>
                <a:stretch>
                  <a:fillRect l="-6154" t="-3509" r="-9231"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ângulo 20"/>
              <p:cNvSpPr/>
              <p:nvPr/>
            </p:nvSpPr>
            <p:spPr>
              <a:xfrm>
                <a:off x="2307450" y="4665620"/>
                <a:ext cx="1285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  <a:r>
                  <a:rPr lang="pt-BR" sz="2000" dirty="0"/>
                  <a:t>mínimo</a:t>
                </a:r>
                <a:endParaRPr lang="pt-BR" dirty="0"/>
              </a:p>
            </p:txBody>
          </p:sp>
        </mc:Choice>
        <mc:Fallback xmlns="">
          <p:sp>
            <p:nvSpPr>
              <p:cNvPr id="21" name="Retâ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50" y="4665620"/>
                <a:ext cx="1285865" cy="400110"/>
              </a:xfrm>
              <a:prstGeom prst="rect">
                <a:avLst/>
              </a:prstGeom>
              <a:blipFill>
                <a:blip r:embed="rId10"/>
                <a:stretch>
                  <a:fillRect t="-7576" r="-571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2284041" y="5344941"/>
                <a:ext cx="2915285" cy="637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=0            </m:t>
                      </m:r>
                      <m:sSubSup>
                        <m:sSubSup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041" y="5344941"/>
                <a:ext cx="2915285" cy="637226"/>
              </a:xfrm>
              <a:prstGeom prst="rect">
                <a:avLst/>
              </a:prstGeom>
              <a:blipFill>
                <a:blip r:embed="rId11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ector de seta reta 23"/>
          <p:cNvCxnSpPr/>
          <p:nvPr/>
        </p:nvCxnSpPr>
        <p:spPr bwMode="auto">
          <a:xfrm>
            <a:off x="3359696" y="5696000"/>
            <a:ext cx="4669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6595871" y="5381907"/>
                <a:ext cx="932307" cy="6755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871" y="5381907"/>
                <a:ext cx="932307" cy="6755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ixaDeTexto 25"/>
          <p:cNvSpPr txBox="1"/>
          <p:nvPr/>
        </p:nvSpPr>
        <p:spPr>
          <a:xfrm>
            <a:off x="5685468" y="5477162"/>
            <a:ext cx="770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ou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8307068" y="5340389"/>
            <a:ext cx="1734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mesma razão de pressão</a:t>
            </a:r>
          </a:p>
        </p:txBody>
      </p:sp>
      <p:cxnSp>
        <p:nvCxnSpPr>
          <p:cNvPr id="29" name="Conector de seta reta 28"/>
          <p:cNvCxnSpPr/>
          <p:nvPr/>
        </p:nvCxnSpPr>
        <p:spPr bwMode="auto">
          <a:xfrm>
            <a:off x="7761112" y="5661248"/>
            <a:ext cx="4231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058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279576" y="692696"/>
                <a:ext cx="7772400" cy="54033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2000" dirty="0"/>
                  <a:t>ex: 1 bar         16 bar</a:t>
                </a:r>
              </a:p>
              <a:p>
                <a:pPr marL="0" indent="0">
                  <a:buNone/>
                </a:pPr>
                <a:r>
                  <a:rPr lang="pt-BR" sz="2000" dirty="0"/>
                  <a:t>      1      4</a:t>
                </a:r>
              </a:p>
              <a:p>
                <a:pPr marL="0" indent="0">
                  <a:buNone/>
                </a:pPr>
                <a:r>
                  <a:rPr lang="pt-BR" sz="2000" dirty="0"/>
                  <a:t>      4     16</a:t>
                </a:r>
              </a:p>
              <a:p>
                <a:pPr marL="0" indent="0">
                  <a:buNone/>
                </a:pPr>
                <a:r>
                  <a:rPr lang="pt-BR" sz="2000" dirty="0"/>
                  <a:t>Como fazer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000" dirty="0"/>
                  <a:t>* ?    ou melhor como prever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000" dirty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r>
                  <a:rPr lang="pt-BR" sz="2000" dirty="0"/>
                  <a:t>Análise de desempenho:</a:t>
                </a:r>
              </a:p>
              <a:p>
                <a:pPr marL="0" indent="0">
                  <a:buNone/>
                </a:pPr>
                <a:r>
                  <a:rPr lang="pt-BR" sz="2000" dirty="0"/>
                  <a:t>acho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000" dirty="0"/>
                  <a:t>  ou</a:t>
                </a:r>
              </a:p>
              <a:p>
                <a:pPr marL="0" indent="0">
                  <a:buNone/>
                </a:pPr>
                <a:r>
                  <a:rPr lang="pt-BR" sz="2000" dirty="0"/>
                  <a:t>	Especificação dos estágios tal que </a:t>
                </a:r>
              </a:p>
              <a:p>
                <a:pPr marL="0" indent="0">
                  <a:buNone/>
                </a:pPr>
                <a:r>
                  <a:rPr lang="pt-BR" sz="2000" dirty="0"/>
                  <a:t>	- substituo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pt-BR" sz="2000" dirty="0"/>
              </a:p>
              <a:p>
                <a:pPr marL="0" indent="0">
                  <a:buNone/>
                </a:pPr>
                <a:r>
                  <a:rPr lang="pt-BR" sz="2000" dirty="0"/>
                  <a:t>	- descubro o conjunto de variáveis                         a trabalhar</a:t>
                </a: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9576" y="692696"/>
                <a:ext cx="7772400" cy="5403304"/>
              </a:xfrm>
              <a:blipFill>
                <a:blip r:embed="rId2"/>
                <a:stretch>
                  <a:fillRect l="-863" t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de seta reta 4"/>
          <p:cNvCxnSpPr/>
          <p:nvPr/>
        </p:nvCxnSpPr>
        <p:spPr bwMode="auto">
          <a:xfrm>
            <a:off x="3287688" y="875266"/>
            <a:ext cx="4320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Conector de seta reta 6"/>
          <p:cNvCxnSpPr/>
          <p:nvPr/>
        </p:nvCxnSpPr>
        <p:spPr bwMode="auto">
          <a:xfrm>
            <a:off x="2855640" y="1246457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Conector de seta reta 7"/>
          <p:cNvCxnSpPr/>
          <p:nvPr/>
        </p:nvCxnSpPr>
        <p:spPr bwMode="auto">
          <a:xfrm>
            <a:off x="2855640" y="1684556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Chave esquerda 8"/>
          <p:cNvSpPr/>
          <p:nvPr/>
        </p:nvSpPr>
        <p:spPr bwMode="auto">
          <a:xfrm>
            <a:off x="2522330" y="1115944"/>
            <a:ext cx="72008" cy="72008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2338426" y="2564904"/>
                <a:ext cx="7429983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𝑟𝑝𝑠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𝑟𝑝𝑠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pt-BR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426" y="2564904"/>
                <a:ext cx="7429983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8904312" y="24731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1/n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87888" y="24731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1/n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231905" y="3625280"/>
                <a:ext cx="11355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05" y="3625280"/>
                <a:ext cx="1135503" cy="307777"/>
              </a:xfrm>
              <a:prstGeom prst="rect">
                <a:avLst/>
              </a:prstGeom>
              <a:blipFill>
                <a:blip r:embed="rId4"/>
                <a:stretch>
                  <a:fillRect l="-4278" r="-4278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6972027" y="4574886"/>
                <a:ext cx="878253" cy="307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027" y="4574886"/>
                <a:ext cx="878253" cy="307969"/>
              </a:xfrm>
              <a:prstGeom prst="rect">
                <a:avLst/>
              </a:prstGeom>
              <a:blipFill>
                <a:blip r:embed="rId5"/>
                <a:stretch>
                  <a:fillRect l="-6250" r="-694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6916272" y="5400164"/>
                <a:ext cx="12043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𝑟𝑝𝑠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𝑒𝑡𝑐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272" y="5400164"/>
                <a:ext cx="1204304" cy="307777"/>
              </a:xfrm>
              <a:prstGeom prst="rect">
                <a:avLst/>
              </a:prstGeom>
              <a:blipFill>
                <a:blip r:embed="rId6"/>
                <a:stretch>
                  <a:fillRect l="-4569" r="-355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have esquerda 5"/>
          <p:cNvSpPr/>
          <p:nvPr/>
        </p:nvSpPr>
        <p:spPr bwMode="auto">
          <a:xfrm>
            <a:off x="3071664" y="4653329"/>
            <a:ext cx="144016" cy="1027857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56257" y="4971650"/>
            <a:ext cx="1987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Dimensionamento</a:t>
            </a:r>
          </a:p>
        </p:txBody>
      </p:sp>
    </p:spTree>
    <p:extLst>
      <p:ext uri="{BB962C8B-B14F-4D97-AF65-F5344CB8AC3E}">
        <p14:creationId xmlns:p14="http://schemas.microsoft.com/office/powerpoint/2010/main" val="136878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222</Words>
  <Application>Microsoft Office PowerPoint</Application>
  <PresentationFormat>Widescreen</PresentationFormat>
  <Paragraphs>74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Exemplo de equação não linear em Engenharia Mecânica</vt:lpstr>
      <vt:lpstr>Diagrama Esquemático</vt:lpstr>
      <vt:lpstr>2.1.3 Compressão por Múltiplos Estágios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Exemplo de equação não linear em Engenharia Mecânica</dc:title>
  <dc:creator>Jose Vargas</dc:creator>
  <cp:lastModifiedBy>Jose Vargas</cp:lastModifiedBy>
  <cp:revision>3</cp:revision>
  <dcterms:created xsi:type="dcterms:W3CDTF">2022-07-05T01:04:41Z</dcterms:created>
  <dcterms:modified xsi:type="dcterms:W3CDTF">2022-07-05T01:13:38Z</dcterms:modified>
</cp:coreProperties>
</file>