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84" r:id="rId2"/>
    <p:sldId id="271" r:id="rId3"/>
    <p:sldId id="285" r:id="rId4"/>
    <p:sldId id="286" r:id="rId5"/>
    <p:sldId id="287" r:id="rId6"/>
    <p:sldId id="290" r:id="rId7"/>
    <p:sldId id="288" r:id="rId8"/>
    <p:sldId id="289" r:id="rId9"/>
    <p:sldId id="291" r:id="rId10"/>
    <p:sldId id="292" r:id="rId11"/>
    <p:sldId id="293" r:id="rId12"/>
    <p:sldId id="261" r:id="rId13"/>
    <p:sldId id="274" r:id="rId14"/>
    <p:sldId id="279" r:id="rId15"/>
    <p:sldId id="262" r:id="rId16"/>
    <p:sldId id="258" r:id="rId17"/>
    <p:sldId id="259" r:id="rId18"/>
    <p:sldId id="257" r:id="rId19"/>
    <p:sldId id="371" r:id="rId20"/>
    <p:sldId id="372" r:id="rId21"/>
    <p:sldId id="260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94" r:id="rId31"/>
    <p:sldId id="273" r:id="rId32"/>
    <p:sldId id="275" r:id="rId33"/>
    <p:sldId id="276" r:id="rId34"/>
    <p:sldId id="278" r:id="rId35"/>
    <p:sldId id="277" r:id="rId36"/>
    <p:sldId id="280" r:id="rId37"/>
    <p:sldId id="282" r:id="rId38"/>
    <p:sldId id="281" r:id="rId39"/>
    <p:sldId id="373" r:id="rId40"/>
    <p:sldId id="374" r:id="rId41"/>
    <p:sldId id="375" r:id="rId42"/>
    <p:sldId id="376" r:id="rId43"/>
    <p:sldId id="377" r:id="rId44"/>
    <p:sldId id="378" r:id="rId45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86" d="100"/>
          <a:sy n="86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30/10/2023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30/10/2023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CA25-9DCA-40A1-8423-7C9E843F3A4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53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74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35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65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296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69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70CE-2F23-4BEC-ABE9-FC1E4257A4D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38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3D3F-F119-47BE-8D9A-96F653C377C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5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17D0-0FC5-4B6F-9270-3F31524ADC8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05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24B4-BBB2-4902-8E9B-AB339401664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75AD-140A-47A1-BEF6-E8B029662EE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2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C47F-604A-427A-9FF6-F18F0449E3D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20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F4E6-C75D-46C2-8517-320072B545A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02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C69D-B7F3-4A0A-8481-44F59FA22AD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8DD6-6A9F-42DF-93BD-B97DB699E5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3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CFCD-E01F-4023-843F-90AEE45FD2E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87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097CC5-ED3B-4971-A9E1-0BAEB9D7E1B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73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image" Target="../media/image2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9.wmf"/><Relationship Id="rId7" Type="http://schemas.openxmlformats.org/officeDocument/2006/relationships/oleObject" Target="../embeddings/oleObject8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19.bin"/><Relationship Id="rId2" Type="http://schemas.openxmlformats.org/officeDocument/2006/relationships/image" Target="../media/image22.jpeg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wmf"/><Relationship Id="rId7" Type="http://schemas.openxmlformats.org/officeDocument/2006/relationships/image" Target="../media/image69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12" Type="http://schemas.openxmlformats.org/officeDocument/2006/relationships/image" Target="../media/image78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326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1720" y="2636912"/>
            <a:ext cx="511256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5576" y="2637494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lang="pt-BR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TMEC005 – TERMODINÂMICA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Sistemas de Potência a Vapor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7312" y="5229200"/>
            <a:ext cx="186316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C2B70-9F6D-9423-C8F9-9D36CC24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" y="332656"/>
            <a:ext cx="9144762" cy="4601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16C45-CCD3-277F-0F85-1D6A088F501C}"/>
              </a:ext>
            </a:extLst>
          </p:cNvPr>
          <p:cNvSpPr txBox="1"/>
          <p:nvPr/>
        </p:nvSpPr>
        <p:spPr>
          <a:xfrm>
            <a:off x="75104" y="5229200"/>
            <a:ext cx="899379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Dois loops de água:</a:t>
            </a:r>
          </a:p>
          <a:p>
            <a:pPr marL="342900" indent="-342900" algn="just">
              <a:buAutoNum type="arabicParenR"/>
            </a:pPr>
            <a:r>
              <a:rPr lang="pt-BR" dirty="0"/>
              <a:t>Circula água através do núcleo do reator nuclear</a:t>
            </a:r>
            <a:r>
              <a:rPr lang="en-US" dirty="0"/>
              <a:t> e um boiler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isolada</a:t>
            </a:r>
            <a:r>
              <a:rPr lang="en-US" dirty="0"/>
              <a:t>, para </a:t>
            </a:r>
            <a:r>
              <a:rPr lang="en-US" dirty="0" err="1"/>
              <a:t>proteger</a:t>
            </a:r>
            <a:r>
              <a:rPr lang="en-US" dirty="0"/>
              <a:t> 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externo</a:t>
            </a:r>
            <a:r>
              <a:rPr lang="en-US" dirty="0"/>
              <a:t> da </a:t>
            </a:r>
            <a:r>
              <a:rPr lang="en-US" dirty="0" err="1"/>
              <a:t>radiação</a:t>
            </a:r>
            <a:r>
              <a:rPr lang="en-US" dirty="0"/>
              <a:t>, sob </a:t>
            </a:r>
            <a:r>
              <a:rPr lang="en-US" dirty="0" err="1"/>
              <a:t>pressão</a:t>
            </a:r>
            <a:r>
              <a:rPr lang="en-US" dirty="0"/>
              <a:t> para </a:t>
            </a:r>
            <a:r>
              <a:rPr lang="en-US" dirty="0" err="1"/>
              <a:t>aquecer</a:t>
            </a:r>
            <a:r>
              <a:rPr lang="en-US" dirty="0"/>
              <a:t> e </a:t>
            </a:r>
            <a:r>
              <a:rPr lang="en-US" dirty="0" err="1"/>
              <a:t>permanecer</a:t>
            </a:r>
            <a:r>
              <a:rPr lang="en-US" dirty="0"/>
              <a:t> </a:t>
            </a:r>
            <a:r>
              <a:rPr lang="en-US" dirty="0" err="1"/>
              <a:t>líquida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Loop </a:t>
            </a:r>
            <a:r>
              <a:rPr lang="en-US" dirty="0" err="1"/>
              <a:t>separado</a:t>
            </a:r>
            <a:r>
              <a:rPr lang="en-US" dirty="0"/>
              <a:t> </a:t>
            </a:r>
            <a:r>
              <a:rPr lang="pt-BR" dirty="0"/>
              <a:t>com água não radiativa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4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94195-B20A-7F04-CABC-5EC1C2947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78" y="17677"/>
            <a:ext cx="8347443" cy="3281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AE3A4D-5CF8-840C-86B6-55F7EFFA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298984"/>
            <a:ext cx="8494201" cy="35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CF6B5FD3-CF18-6836-E26E-82A4330A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8113"/>
            <a:ext cx="90678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ED0F63D9-2AC9-65CE-7A03-7C7F8939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1440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B079A75D-F74D-78F9-A2DB-199EBA55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1440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030B5F9F-903E-A148-37CA-EE2EE26C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351838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272FB7EB-BBCA-2F59-ED97-B814BE6C9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6021388"/>
            <a:ext cx="404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/>
              <a:t>Central de Pego – Portugal – 584 MW</a:t>
            </a:r>
            <a:endParaRPr lang="pt-BR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73A514F5-6DBE-FDF4-8AF7-95946FE61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0400" cy="576262"/>
          </a:xfrm>
          <a:noFill/>
          <a:ln/>
        </p:spPr>
        <p:txBody>
          <a:bodyPr/>
          <a:lstStyle/>
          <a:p>
            <a:pPr algn="l"/>
            <a:r>
              <a:rPr lang="pt-BR" altLang="en-US" sz="2800" dirty="0"/>
              <a:t> 8.2 – O ciclo </a:t>
            </a:r>
            <a:r>
              <a:rPr lang="pt-BR" altLang="en-US" sz="2800" i="1" dirty="0" err="1"/>
              <a:t>Rankine</a:t>
            </a:r>
            <a:endParaRPr lang="pt-BR" alt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995CC-FCE3-8E5E-CE68-53E542FF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000125"/>
            <a:ext cx="5763437" cy="5448352"/>
          </a:xfrm>
          <a:prstGeom prst="rect">
            <a:avLst/>
          </a:prstGeom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743281A8-D824-72AD-219B-53F7A85B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7044"/>
            <a:ext cx="3530600" cy="2716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FCEF56C0-80C9-7FB9-33B6-5E0AF13C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8913"/>
            <a:ext cx="59039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t-BR" altLang="en-US" sz="2400" dirty="0"/>
              <a:t> 8.2.1 – Modelagem do ciclo </a:t>
            </a:r>
            <a:r>
              <a:rPr lang="pt-BR" altLang="en-US" sz="2400" dirty="0" err="1"/>
              <a:t>Rankine</a:t>
            </a:r>
            <a:endParaRPr lang="pt-BR" altLang="en-US" sz="2400" dirty="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B262F01-E0E6-8F85-B9C1-603B4ED5D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836613"/>
            <a:ext cx="347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Equação da cons. da energia :</a:t>
            </a:r>
          </a:p>
        </p:txBody>
      </p:sp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5E6F1E30-F003-9EBA-2263-46B112911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655478"/>
              </p:ext>
            </p:extLst>
          </p:nvPr>
        </p:nvGraphicFramePr>
        <p:xfrm>
          <a:off x="1198563" y="1246188"/>
          <a:ext cx="62166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41600" imgH="507960" progId="Equation.DSMT4">
                  <p:embed/>
                </p:oleObj>
              </mc:Choice>
              <mc:Fallback>
                <p:oleObj name="Equation" r:id="rId2" imgW="3441600" imgH="507960" progId="Equation.DSMT4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id="{5E6F1E30-F003-9EBA-2263-46B112911C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1246188"/>
                        <a:ext cx="6216650" cy="919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4" name="Group 20">
            <a:extLst>
              <a:ext uri="{FF2B5EF4-FFF2-40B4-BE49-F238E27FC236}">
                <a16:creationId xmlns:a16="http://schemas.microsoft.com/office/drawing/2014/main" id="{493B70B6-8B3C-4556-CD70-BD70330A810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276475"/>
            <a:ext cx="3671888" cy="4211638"/>
            <a:chOff x="204" y="1497"/>
            <a:chExt cx="2313" cy="2653"/>
          </a:xfrm>
        </p:grpSpPr>
        <p:graphicFrame>
          <p:nvGraphicFramePr>
            <p:cNvPr id="6152" name="Object 8">
              <a:extLst>
                <a:ext uri="{FF2B5EF4-FFF2-40B4-BE49-F238E27FC236}">
                  <a16:creationId xmlns:a16="http://schemas.microsoft.com/office/drawing/2014/main" id="{2C1D87CC-50B3-F407-1E73-27BDAF77FE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1" y="1570"/>
            <a:ext cx="940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25480" imgH="419040" progId="Equation.3">
                    <p:embed/>
                  </p:oleObj>
                </mc:Choice>
                <mc:Fallback>
                  <p:oleObj name="Equation" r:id="rId4" imgW="825480" imgH="419040" progId="Equation.3">
                    <p:embed/>
                    <p:pic>
                      <p:nvPicPr>
                        <p:cNvPr id="6152" name="Object 8">
                          <a:extLst>
                            <a:ext uri="{FF2B5EF4-FFF2-40B4-BE49-F238E27FC236}">
                              <a16:creationId xmlns:a16="http://schemas.microsoft.com/office/drawing/2014/main" id="{2C1D87CC-50B3-F407-1E73-27BDAF77FE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1570"/>
                          <a:ext cx="940" cy="47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3" name="Rectangle 9">
              <a:extLst>
                <a:ext uri="{FF2B5EF4-FFF2-40B4-BE49-F238E27FC236}">
                  <a16:creationId xmlns:a16="http://schemas.microsoft.com/office/drawing/2014/main" id="{8557BD85-571E-D919-692D-ABD54550F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337"/>
              <a:ext cx="1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Condensador:</a:t>
              </a:r>
            </a:p>
          </p:txBody>
        </p:sp>
        <p:sp>
          <p:nvSpPr>
            <p:cNvPr id="6154" name="Rectangle 10">
              <a:extLst>
                <a:ext uri="{FF2B5EF4-FFF2-40B4-BE49-F238E27FC236}">
                  <a16:creationId xmlns:a16="http://schemas.microsoft.com/office/drawing/2014/main" id="{02A1ABA3-523A-2B91-5188-E20C47F45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706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Turbina</a:t>
              </a:r>
            </a:p>
          </p:txBody>
        </p:sp>
        <p:sp>
          <p:nvSpPr>
            <p:cNvPr id="6155" name="Rectangle 11">
              <a:extLst>
                <a:ext uri="{FF2B5EF4-FFF2-40B4-BE49-F238E27FC236}">
                  <a16:creationId xmlns:a16="http://schemas.microsoft.com/office/drawing/2014/main" id="{9D841B95-FC68-5433-3368-86EB6A1EF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084"/>
              <a:ext cx="1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expansão adiabática</a:t>
              </a:r>
            </a:p>
          </p:txBody>
        </p:sp>
        <p:graphicFrame>
          <p:nvGraphicFramePr>
            <p:cNvPr id="6156" name="Object 12">
              <a:extLst>
                <a:ext uri="{FF2B5EF4-FFF2-40B4-BE49-F238E27FC236}">
                  <a16:creationId xmlns:a16="http://schemas.microsoft.com/office/drawing/2014/main" id="{37EBB9E3-CC5C-5F1E-A8F7-78A7AC9EDA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31" y="2296"/>
            <a:ext cx="1027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01440" imgH="431640" progId="Equation.3">
                    <p:embed/>
                  </p:oleObj>
                </mc:Choice>
                <mc:Fallback>
                  <p:oleObj name="Equation" r:id="rId6" imgW="901440" imgH="431640" progId="Equation.3">
                    <p:embed/>
                    <p:pic>
                      <p:nvPicPr>
                        <p:cNvPr id="6156" name="Object 12">
                          <a:extLst>
                            <a:ext uri="{FF2B5EF4-FFF2-40B4-BE49-F238E27FC236}">
                              <a16:creationId xmlns:a16="http://schemas.microsoft.com/office/drawing/2014/main" id="{37EBB9E3-CC5C-5F1E-A8F7-78A7AC9EDA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1" y="2296"/>
                          <a:ext cx="1027" cy="49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Rectangle 13">
              <a:extLst>
                <a:ext uri="{FF2B5EF4-FFF2-40B4-BE49-F238E27FC236}">
                  <a16:creationId xmlns:a16="http://schemas.microsoft.com/office/drawing/2014/main" id="{E8DD071F-2A8D-3B05-725A-C1DA8C2CA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976"/>
              <a:ext cx="6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Bomba</a:t>
              </a:r>
            </a:p>
          </p:txBody>
        </p:sp>
        <p:graphicFrame>
          <p:nvGraphicFramePr>
            <p:cNvPr id="6158" name="Object 14">
              <a:extLst>
                <a:ext uri="{FF2B5EF4-FFF2-40B4-BE49-F238E27FC236}">
                  <a16:creationId xmlns:a16="http://schemas.microsoft.com/office/drawing/2014/main" id="{0C6ABA86-1B2A-FEEF-057E-9B1753B4C8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44" y="2861"/>
            <a:ext cx="984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63280" imgH="419040" progId="Equation.3">
                    <p:embed/>
                  </p:oleObj>
                </mc:Choice>
                <mc:Fallback>
                  <p:oleObj name="Equation" r:id="rId8" imgW="863280" imgH="419040" progId="Equation.3">
                    <p:embed/>
                    <p:pic>
                      <p:nvPicPr>
                        <p:cNvPr id="6158" name="Object 14">
                          <a:extLst>
                            <a:ext uri="{FF2B5EF4-FFF2-40B4-BE49-F238E27FC236}">
                              <a16:creationId xmlns:a16="http://schemas.microsoft.com/office/drawing/2014/main" id="{0C6ABA86-1B2A-FEEF-057E-9B1753B4C8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4" y="2861"/>
                          <a:ext cx="984" cy="47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Rectangle 15">
              <a:extLst>
                <a:ext uri="{FF2B5EF4-FFF2-40B4-BE49-F238E27FC236}">
                  <a16:creationId xmlns:a16="http://schemas.microsoft.com/office/drawing/2014/main" id="{5A333DB7-AC3D-2C9C-C8B7-EC310EB3D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385"/>
              <a:ext cx="14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compressão adiabática</a:t>
              </a:r>
            </a:p>
          </p:txBody>
        </p:sp>
        <p:sp>
          <p:nvSpPr>
            <p:cNvPr id="6160" name="Rectangle 16">
              <a:extLst>
                <a:ext uri="{FF2B5EF4-FFF2-40B4-BE49-F238E27FC236}">
                  <a16:creationId xmlns:a16="http://schemas.microsoft.com/office/drawing/2014/main" id="{B8895666-53B5-F829-82B8-AF2274212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657"/>
              <a:ext cx="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Caldeira:</a:t>
              </a:r>
            </a:p>
          </p:txBody>
        </p:sp>
        <p:graphicFrame>
          <p:nvGraphicFramePr>
            <p:cNvPr id="6161" name="Object 17">
              <a:extLst>
                <a:ext uri="{FF2B5EF4-FFF2-40B4-BE49-F238E27FC236}">
                  <a16:creationId xmlns:a16="http://schemas.microsoft.com/office/drawing/2014/main" id="{9B06DA86-54D8-E64F-24BB-676F78288C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2" y="3657"/>
            <a:ext cx="1027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901440" imgH="431640" progId="Equation.3">
                    <p:embed/>
                  </p:oleObj>
                </mc:Choice>
                <mc:Fallback>
                  <p:oleObj name="Equation" r:id="rId10" imgW="901440" imgH="431640" progId="Equation.3">
                    <p:embed/>
                    <p:pic>
                      <p:nvPicPr>
                        <p:cNvPr id="6161" name="Object 17">
                          <a:extLst>
                            <a:ext uri="{FF2B5EF4-FFF2-40B4-BE49-F238E27FC236}">
                              <a16:creationId xmlns:a16="http://schemas.microsoft.com/office/drawing/2014/main" id="{9B06DA86-54D8-E64F-24BB-676F78288C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3657"/>
                          <a:ext cx="1027" cy="49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2" name="Rectangle 18">
              <a:extLst>
                <a:ext uri="{FF2B5EF4-FFF2-40B4-BE49-F238E27FC236}">
                  <a16:creationId xmlns:a16="http://schemas.microsoft.com/office/drawing/2014/main" id="{D0E3A3DC-2E8A-2745-5743-1BF8D94B8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840"/>
              <a:ext cx="2222" cy="7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>
              <a:extLst>
                <a:ext uri="{FF2B5EF4-FFF2-40B4-BE49-F238E27FC236}">
                  <a16:creationId xmlns:a16="http://schemas.microsoft.com/office/drawing/2014/main" id="{27EE0507-63C3-4734-D320-7C5A5439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497"/>
              <a:ext cx="2222" cy="7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243E3C-283E-E501-B3EC-9B782CA61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759" y="2409378"/>
            <a:ext cx="4066155" cy="366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>
            <a:extLst>
              <a:ext uri="{FF2B5EF4-FFF2-40B4-BE49-F238E27FC236}">
                <a16:creationId xmlns:a16="http://schemas.microsoft.com/office/drawing/2014/main" id="{B0B75905-B31D-1B82-2F51-F9721D862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4450"/>
            <a:ext cx="390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Eficiência ou rendimento do ciclo:</a:t>
            </a:r>
          </a:p>
        </p:txBody>
      </p:sp>
      <p:graphicFrame>
        <p:nvGraphicFramePr>
          <p:cNvPr id="3092" name="Object 20">
            <a:extLst>
              <a:ext uri="{FF2B5EF4-FFF2-40B4-BE49-F238E27FC236}">
                <a16:creationId xmlns:a16="http://schemas.microsoft.com/office/drawing/2014/main" id="{E8C962F3-8F3B-5D29-3E95-7C2A42C704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93725"/>
          <a:ext cx="511968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495000" progId="Equation.3">
                  <p:embed/>
                </p:oleObj>
              </mc:Choice>
              <mc:Fallback>
                <p:oleObj name="Equation" r:id="rId2" imgW="2831760" imgH="495000" progId="Equation.3">
                  <p:embed/>
                  <p:pic>
                    <p:nvPicPr>
                      <p:cNvPr id="3092" name="Object 20">
                        <a:extLst>
                          <a:ext uri="{FF2B5EF4-FFF2-40B4-BE49-F238E27FC236}">
                            <a16:creationId xmlns:a16="http://schemas.microsoft.com/office/drawing/2014/main" id="{E8C962F3-8F3B-5D29-3E95-7C2A42C70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93725"/>
                        <a:ext cx="5119688" cy="896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>
            <a:extLst>
              <a:ext uri="{FF2B5EF4-FFF2-40B4-BE49-F238E27FC236}">
                <a16:creationId xmlns:a16="http://schemas.microsoft.com/office/drawing/2014/main" id="{82C30924-5733-7EFE-FB28-DF806DEBEE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1685925"/>
          <a:ext cx="34194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482400" progId="Equation.3">
                  <p:embed/>
                </p:oleObj>
              </mc:Choice>
              <mc:Fallback>
                <p:oleObj name="Equation" r:id="rId4" imgW="1892160" imgH="482400" progId="Equation.3">
                  <p:embed/>
                  <p:pic>
                    <p:nvPicPr>
                      <p:cNvPr id="3094" name="Object 22">
                        <a:extLst>
                          <a:ext uri="{FF2B5EF4-FFF2-40B4-BE49-F238E27FC236}">
                            <a16:creationId xmlns:a16="http://schemas.microsoft.com/office/drawing/2014/main" id="{82C30924-5733-7EFE-FB28-DF806DEBEE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685925"/>
                        <a:ext cx="3419475" cy="873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5" name="Picture 23">
            <a:extLst>
              <a:ext uri="{FF2B5EF4-FFF2-40B4-BE49-F238E27FC236}">
                <a16:creationId xmlns:a16="http://schemas.microsoft.com/office/drawing/2014/main" id="{BE82F61D-9444-D8A2-D542-81D6DE0DE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1163"/>
            <a:ext cx="3384550" cy="2603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1" name="Group 29">
            <a:extLst>
              <a:ext uri="{FF2B5EF4-FFF2-40B4-BE49-F238E27FC236}">
                <a16:creationId xmlns:a16="http://schemas.microsoft.com/office/drawing/2014/main" id="{9C0F982A-96F8-EDFA-5096-E5E19FE05F5A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4076700"/>
            <a:ext cx="8994775" cy="2208213"/>
            <a:chOff x="68" y="2175"/>
            <a:chExt cx="5666" cy="1391"/>
          </a:xfrm>
        </p:grpSpPr>
        <p:sp>
          <p:nvSpPr>
            <p:cNvPr id="3096" name="Rectangle 24">
              <a:extLst>
                <a:ext uri="{FF2B5EF4-FFF2-40B4-BE49-F238E27FC236}">
                  <a16:creationId xmlns:a16="http://schemas.microsoft.com/office/drawing/2014/main" id="{83F96340-931A-90F5-E9D5-84B09B27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175"/>
              <a:ext cx="1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Ciclo de Rankine ideal:</a:t>
              </a:r>
            </a:p>
          </p:txBody>
        </p:sp>
        <p:sp>
          <p:nvSpPr>
            <p:cNvPr id="3097" name="Rectangle 25">
              <a:extLst>
                <a:ext uri="{FF2B5EF4-FFF2-40B4-BE49-F238E27FC236}">
                  <a16:creationId xmlns:a16="http://schemas.microsoft.com/office/drawing/2014/main" id="{77F8E1AE-BE0B-1A66-71C6-0CCA9A5E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447"/>
              <a:ext cx="54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Processso 1-2 : Expansão isentrópica do fluido de trabalho =&gt; vapor saturado (1) a mistura (2)</a:t>
              </a:r>
            </a:p>
          </p:txBody>
        </p:sp>
        <p:sp>
          <p:nvSpPr>
            <p:cNvPr id="3098" name="Rectangle 26">
              <a:extLst>
                <a:ext uri="{FF2B5EF4-FFF2-40B4-BE49-F238E27FC236}">
                  <a16:creationId xmlns:a16="http://schemas.microsoft.com/office/drawing/2014/main" id="{BBFFC405-5614-5AFF-F74E-E3AA79B5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674"/>
              <a:ext cx="52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Processso 2-3 : Rejeição de calor a pressão constante =&gt; mistura (2) a liquido saturado (3)</a:t>
              </a:r>
            </a:p>
          </p:txBody>
        </p:sp>
        <p:sp>
          <p:nvSpPr>
            <p:cNvPr id="3099" name="Rectangle 27">
              <a:extLst>
                <a:ext uri="{FF2B5EF4-FFF2-40B4-BE49-F238E27FC236}">
                  <a16:creationId xmlns:a16="http://schemas.microsoft.com/office/drawing/2014/main" id="{3002152C-21EE-3CFD-DFF7-20FB7A615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946"/>
              <a:ext cx="56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Processso 3-4 : Compressão isentrópica do fluido =&gt; liquido saturado (3) a líquido comprimido (4)</a:t>
              </a:r>
            </a:p>
          </p:txBody>
        </p:sp>
        <p:sp>
          <p:nvSpPr>
            <p:cNvPr id="3100" name="Rectangle 28">
              <a:extLst>
                <a:ext uri="{FF2B5EF4-FFF2-40B4-BE49-F238E27FC236}">
                  <a16:creationId xmlns:a16="http://schemas.microsoft.com/office/drawing/2014/main" id="{2599876A-D607-46F5-58D0-11DACE31C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200"/>
              <a:ext cx="526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Processso 4-1 : Transferência de calor a pressão constante =&gt; liquido comprimido (4) a vapor saturado (1)</a:t>
              </a:r>
            </a:p>
          </p:txBody>
        </p:sp>
      </p:grpSp>
      <p:grpSp>
        <p:nvGrpSpPr>
          <p:cNvPr id="3105" name="Group 33">
            <a:extLst>
              <a:ext uri="{FF2B5EF4-FFF2-40B4-BE49-F238E27FC236}">
                <a16:creationId xmlns:a16="http://schemas.microsoft.com/office/drawing/2014/main" id="{B6AF1015-DE63-7F25-276A-5CEB6A5E8992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3133725"/>
            <a:ext cx="5759450" cy="871538"/>
            <a:chOff x="68" y="1974"/>
            <a:chExt cx="3628" cy="549"/>
          </a:xfrm>
        </p:grpSpPr>
        <p:sp>
          <p:nvSpPr>
            <p:cNvPr id="3102" name="Rectangle 30">
              <a:extLst>
                <a:ext uri="{FF2B5EF4-FFF2-40B4-BE49-F238E27FC236}">
                  <a16:creationId xmlns:a16="http://schemas.microsoft.com/office/drawing/2014/main" id="{A2D6290F-03DE-4AA0-AA17-599025D4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974"/>
              <a:ext cx="1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Razão de trabalho reversa:</a:t>
              </a:r>
            </a:p>
          </p:txBody>
        </p:sp>
        <p:graphicFrame>
          <p:nvGraphicFramePr>
            <p:cNvPr id="3103" name="Object 31">
              <a:extLst>
                <a:ext uri="{FF2B5EF4-FFF2-40B4-BE49-F238E27FC236}">
                  <a16:creationId xmlns:a16="http://schemas.microsoft.com/office/drawing/2014/main" id="{A8E09B04-A318-A22B-311E-77530EC099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75" y="2001"/>
            <a:ext cx="1621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22360" imgH="457200" progId="Equation.3">
                    <p:embed/>
                  </p:oleObj>
                </mc:Choice>
                <mc:Fallback>
                  <p:oleObj name="Equation" r:id="rId7" imgW="1422360" imgH="457200" progId="Equation.3">
                    <p:embed/>
                    <p:pic>
                      <p:nvPicPr>
                        <p:cNvPr id="3103" name="Object 31">
                          <a:extLst>
                            <a:ext uri="{FF2B5EF4-FFF2-40B4-BE49-F238E27FC236}">
                              <a16:creationId xmlns:a16="http://schemas.microsoft.com/office/drawing/2014/main" id="{A8E09B04-A318-A22B-311E-77530EC099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5" y="2001"/>
                          <a:ext cx="1621" cy="52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9144000" cy="6827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555776" y="2564904"/>
            <a:ext cx="2592288" cy="4320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tabLst/>
            </a:pPr>
            <a:endParaRPr kumimoji="1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27784" y="3429000"/>
            <a:ext cx="288032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tabLst/>
            </a:pPr>
            <a:endParaRPr kumimoji="1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9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47714" cy="576064"/>
          </a:xfrm>
        </p:spPr>
        <p:txBody>
          <a:bodyPr>
            <a:normAutofit fontScale="90000"/>
          </a:bodyPr>
          <a:lstStyle/>
          <a:p>
            <a:r>
              <a:rPr lang="pt-BR" dirty="0"/>
              <a:t>1. Contextualização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B772A-A971-4B46-7E38-890D1B31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8" y="1780752"/>
            <a:ext cx="3779912" cy="3066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47B6B-050C-8D9A-A2EC-E662CF9F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5978"/>
            <a:ext cx="4149770" cy="628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BD05D-8DB3-3B72-FAD0-E98BD7498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439" y="1565783"/>
            <a:ext cx="4841349" cy="3281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5DFED6-1628-8F94-4DA5-E56C5C01E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472" y="4847618"/>
            <a:ext cx="4926886" cy="6192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F85F4A-9977-DA11-6C4B-BED5B4A4C5FF}"/>
              </a:ext>
            </a:extLst>
          </p:cNvPr>
          <p:cNvSpPr txBox="1"/>
          <p:nvPr/>
        </p:nvSpPr>
        <p:spPr>
          <a:xfrm>
            <a:off x="651988" y="5516849"/>
            <a:ext cx="307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International</a:t>
            </a:r>
            <a:r>
              <a:rPr lang="pt-BR" dirty="0"/>
              <a:t> Energy </a:t>
            </a:r>
            <a:r>
              <a:rPr lang="pt-BR" dirty="0" err="1"/>
              <a:t>Agency</a:t>
            </a:r>
            <a:endParaRPr lang="pt-BR" dirty="0"/>
          </a:p>
          <a:p>
            <a:pPr algn="ctr"/>
            <a:r>
              <a:rPr lang="pt-BR" dirty="0"/>
              <a:t>18.55 TW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D902C-B27D-1277-40BE-328E1426979F}"/>
              </a:ext>
            </a:extLst>
          </p:cNvPr>
          <p:cNvSpPr txBox="1"/>
          <p:nvPr/>
        </p:nvSpPr>
        <p:spPr>
          <a:xfrm>
            <a:off x="4932040" y="5518973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Balanço Energético Nacional</a:t>
            </a:r>
          </a:p>
          <a:p>
            <a:pPr algn="ctr"/>
            <a:r>
              <a:rPr lang="pt-BR" dirty="0"/>
              <a:t>0.4 TW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48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7390F-92B7-A6FE-C9FD-F101295630D0}"/>
              </a:ext>
            </a:extLst>
          </p:cNvPr>
          <p:cNvSpPr txBox="1"/>
          <p:nvPr/>
        </p:nvSpPr>
        <p:spPr>
          <a:xfrm>
            <a:off x="251520" y="14371"/>
            <a:ext cx="87977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Trabalho</a:t>
            </a:r>
            <a:r>
              <a:rPr lang="en-US" sz="2400" dirty="0"/>
              <a:t> </a:t>
            </a:r>
            <a:r>
              <a:rPr lang="en-US" sz="2400" dirty="0" err="1"/>
              <a:t>requerido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bomba</a:t>
            </a:r>
            <a:r>
              <a:rPr lang="en-US" sz="2400" dirty="0"/>
              <a:t> revers</a:t>
            </a:r>
            <a:r>
              <a:rPr lang="pt-BR" sz="2400" dirty="0" err="1"/>
              <a:t>ível</a:t>
            </a:r>
            <a:r>
              <a:rPr lang="pt-BR" sz="2400" dirty="0"/>
              <a:t>:        Def. de entropia: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9B5B2-C292-28F2-F864-810077FC8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826" y="4156064"/>
            <a:ext cx="2232248" cy="895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0133B-B1A2-4A9A-FC98-264FBCADE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48680"/>
            <a:ext cx="6473138" cy="864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5FC5B-3E41-225E-7D33-5708891FA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645" y="448560"/>
            <a:ext cx="2546540" cy="1187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D8890-ED69-0D8B-CE92-D3553BDA3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8" y="1700808"/>
            <a:ext cx="8086933" cy="10541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87D04-7740-A870-701B-D46CCA30C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536" y="2819726"/>
            <a:ext cx="2750895" cy="4886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988A85-DF8F-95CD-22FE-239021FAEEAA}"/>
              </a:ext>
            </a:extLst>
          </p:cNvPr>
          <p:cNvSpPr txBox="1"/>
          <p:nvPr/>
        </p:nvSpPr>
        <p:spPr>
          <a:xfrm>
            <a:off x="150968" y="2796067"/>
            <a:ext cx="305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Do slide anterior: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D81591-852F-2AD4-8B34-6F749D6C9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613" y="3257732"/>
            <a:ext cx="3854523" cy="8974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3CE140-7096-A6B8-BD84-2CABD21DC6AB}"/>
              </a:ext>
            </a:extLst>
          </p:cNvPr>
          <p:cNvSpPr txBox="1"/>
          <p:nvPr/>
        </p:nvSpPr>
        <p:spPr>
          <a:xfrm>
            <a:off x="193520" y="3464905"/>
            <a:ext cx="148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Portanto: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0F27A0-FB63-694D-5FE4-66B288904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963" y="4179567"/>
            <a:ext cx="4590963" cy="8485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69FDEC-85B7-57EF-3CDD-F4A874C84B6E}"/>
              </a:ext>
            </a:extLst>
          </p:cNvPr>
          <p:cNvSpPr txBox="1"/>
          <p:nvPr/>
        </p:nvSpPr>
        <p:spPr>
          <a:xfrm>
            <a:off x="193520" y="4388972"/>
            <a:ext cx="148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Donde: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0C2AC3-8844-2456-BDE9-53240516AF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5035338"/>
            <a:ext cx="7286204" cy="3228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2F9E43-4C9E-981A-2307-58967ED98A16}"/>
              </a:ext>
            </a:extLst>
          </p:cNvPr>
          <p:cNvSpPr txBox="1"/>
          <p:nvPr/>
        </p:nvSpPr>
        <p:spPr>
          <a:xfrm>
            <a:off x="5998568" y="3230394"/>
            <a:ext cx="30783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Finalmente com variação desprezível de energia cinética e potencial: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C9A9D1-E5A1-167E-FB5B-F388FFBDAC50}"/>
              </a:ext>
            </a:extLst>
          </p:cNvPr>
          <p:cNvSpPr txBox="1"/>
          <p:nvPr/>
        </p:nvSpPr>
        <p:spPr>
          <a:xfrm>
            <a:off x="193520" y="5448524"/>
            <a:ext cx="4041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Para fluido incompressível (líquido):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0C98ED-1148-A000-E375-C4CEE46339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439" y="5907408"/>
            <a:ext cx="2361937" cy="9027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D50ED4-E430-3726-E968-7C4D81DEEE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0294" y="5805264"/>
            <a:ext cx="4927665" cy="3228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68F4C0-2715-79F3-4D1F-81BFE7D40B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5856" y="6093296"/>
            <a:ext cx="4871493" cy="3228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35CA9E-B85B-F354-552B-357C1FB34F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4331" y="6367463"/>
            <a:ext cx="4472163" cy="3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17D27CB3-B71B-86F6-EE50-E848ECB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5618162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87B0983D-724F-383C-D7BF-618D468F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321050"/>
            <a:ext cx="4032250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22D5CBF0-BC7F-294D-264E-18BCDB788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005263"/>
            <a:ext cx="351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Turbina a vapor multi-estágios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83C6F0D4-616D-D29C-9954-5E638F96F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Exemplo 8.1 :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6B2F76D0-075C-BA44-C066-58E29ADD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82955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>
            <a:extLst>
              <a:ext uri="{FF2B5EF4-FFF2-40B4-BE49-F238E27FC236}">
                <a16:creationId xmlns:a16="http://schemas.microsoft.com/office/drawing/2014/main" id="{A71047A6-1AA5-928F-3B2F-37F3A436F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254000"/>
            <a:ext cx="3960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Potência líquida = 100 MW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1149F3C9-76A2-C415-60E9-D8D668E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65296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Calcular: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13D2AB53-2196-9C38-4E47-3DE7AAF2E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652963"/>
            <a:ext cx="352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a) Eficiência térmica: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5BBA4EFB-692F-52A6-4A90-C8F5BE8E0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229225"/>
            <a:ext cx="352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c) vazão de vapor em kg/h</a:t>
            </a: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AD33E696-99E8-960F-4256-615BD34F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941888"/>
            <a:ext cx="352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b) razão de trabalho reversa</a:t>
            </a:r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C6B69766-AD10-4DCC-D466-F1BD7A6A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516563"/>
            <a:ext cx="439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d) taxa de transferência de calor que entra</a:t>
            </a:r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B2B4047D-5DE2-FB9E-86FC-A4F6AFDB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805488"/>
            <a:ext cx="439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e) taxa de transferência de calor que sai</a:t>
            </a:r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CF69507F-3FF7-4C0E-A1B0-0429BA3D3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6116638"/>
            <a:ext cx="6335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f) vazão de água de arrefecimento (T</a:t>
            </a:r>
            <a:r>
              <a:rPr lang="pt-BR" altLang="en-US" sz="1600" baseline="-25000">
                <a:solidFill>
                  <a:schemeClr val="tx2"/>
                </a:solidFill>
              </a:rPr>
              <a:t>ent</a:t>
            </a:r>
            <a:r>
              <a:rPr lang="pt-BR" altLang="en-US" sz="1600">
                <a:solidFill>
                  <a:schemeClr val="tx2"/>
                </a:solidFill>
              </a:rPr>
              <a:t> = 15 </a:t>
            </a:r>
            <a:r>
              <a:rPr lang="pt-BR" altLang="en-US" sz="1600" baseline="30000">
                <a:solidFill>
                  <a:schemeClr val="tx2"/>
                </a:solidFill>
              </a:rPr>
              <a:t>o</a:t>
            </a:r>
            <a:r>
              <a:rPr lang="pt-BR" altLang="en-US" sz="1600">
                <a:solidFill>
                  <a:schemeClr val="tx2"/>
                </a:solidFill>
              </a:rPr>
              <a:t>C e T</a:t>
            </a:r>
            <a:r>
              <a:rPr lang="pt-BR" altLang="en-US" sz="1600" baseline="-25000">
                <a:solidFill>
                  <a:schemeClr val="tx2"/>
                </a:solidFill>
              </a:rPr>
              <a:t>sai</a:t>
            </a:r>
            <a:r>
              <a:rPr lang="pt-BR" altLang="en-US" sz="1600">
                <a:solidFill>
                  <a:schemeClr val="tx2"/>
                </a:solidFill>
              </a:rPr>
              <a:t> = 35 </a:t>
            </a:r>
            <a:r>
              <a:rPr lang="pt-BR" altLang="en-US" sz="1600" baseline="30000">
                <a:solidFill>
                  <a:schemeClr val="tx2"/>
                </a:solidFill>
              </a:rPr>
              <a:t>o</a:t>
            </a:r>
            <a:r>
              <a:rPr lang="pt-BR" altLang="en-US" sz="1600">
                <a:solidFill>
                  <a:schemeClr val="tx2"/>
                </a:solidFill>
              </a:rPr>
              <a:t>C)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8F7C0140-B5CA-A2F8-7471-ECEE0795F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1788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Ponto 1 do ciclo: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8F71A72-DA3F-7D91-B947-48572681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317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Vapor saturado a 8 MPa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CD9F4E5-738E-8433-595D-1CE3C7575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92150"/>
            <a:ext cx="4824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tabela A-3 =&gt; h</a:t>
            </a:r>
            <a:r>
              <a:rPr lang="pt-BR" altLang="en-US" sz="1600" baseline="-25000">
                <a:solidFill>
                  <a:schemeClr val="tx2"/>
                </a:solidFill>
              </a:rPr>
              <a:t>1</a:t>
            </a:r>
            <a:r>
              <a:rPr lang="pt-BR" altLang="en-US" sz="1600">
                <a:solidFill>
                  <a:schemeClr val="tx2"/>
                </a:solidFill>
              </a:rPr>
              <a:t> = 2758 kJ/kg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19CD2D92-76DC-DC61-205C-50470641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979488"/>
            <a:ext cx="482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=&gt; s</a:t>
            </a:r>
            <a:r>
              <a:rPr lang="pt-BR" altLang="en-US" sz="1600" baseline="-25000">
                <a:solidFill>
                  <a:schemeClr val="tx2"/>
                </a:solidFill>
              </a:rPr>
              <a:t>1</a:t>
            </a:r>
            <a:r>
              <a:rPr lang="pt-BR" altLang="en-US" sz="1600">
                <a:solidFill>
                  <a:schemeClr val="tx2"/>
                </a:solidFill>
              </a:rPr>
              <a:t> = 5,7432 kJ/kg.K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32C912D0-75D4-8D56-C42B-DB8471089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39850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Ponto 2: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C23C731F-586D-AA5A-A8C6-A2D3C6905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333500"/>
            <a:ext cx="374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Mistura líquido-vapor a 0,008 MPa</a:t>
            </a:r>
          </a:p>
        </p:txBody>
      </p:sp>
      <p:pic>
        <p:nvPicPr>
          <p:cNvPr id="11274" name="Picture 10">
            <a:extLst>
              <a:ext uri="{FF2B5EF4-FFF2-40B4-BE49-F238E27FC236}">
                <a16:creationId xmlns:a16="http://schemas.microsoft.com/office/drawing/2014/main" id="{0AC8A7B5-1F1E-0EBD-15C1-BE73B6894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8763"/>
            <a:ext cx="2376488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">
            <a:extLst>
              <a:ext uri="{FF2B5EF4-FFF2-40B4-BE49-F238E27FC236}">
                <a16:creationId xmlns:a16="http://schemas.microsoft.com/office/drawing/2014/main" id="{FF976ECF-C798-4B8D-5A75-8FE85725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1650"/>
            <a:ext cx="511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1-2    Expansão isoentrópica =&gt; s</a:t>
            </a:r>
            <a:r>
              <a:rPr lang="pt-BR" altLang="en-US" sz="1600" baseline="-25000">
                <a:solidFill>
                  <a:schemeClr val="tx2"/>
                </a:solidFill>
              </a:rPr>
              <a:t>2</a:t>
            </a:r>
            <a:r>
              <a:rPr lang="pt-BR" altLang="en-US" sz="1600">
                <a:solidFill>
                  <a:schemeClr val="tx2"/>
                </a:solidFill>
              </a:rPr>
              <a:t> = 5,7432 kJ/kg.K</a:t>
            </a:r>
          </a:p>
        </p:txBody>
      </p:sp>
      <p:graphicFrame>
        <p:nvGraphicFramePr>
          <p:cNvPr id="11276" name="Object 12">
            <a:extLst>
              <a:ext uri="{FF2B5EF4-FFF2-40B4-BE49-F238E27FC236}">
                <a16:creationId xmlns:a16="http://schemas.microsoft.com/office/drawing/2014/main" id="{AF361DEE-0528-ADDC-A77A-AFF01B7FA0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7063" y="2157413"/>
          <a:ext cx="36210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41320" imgH="444240" progId="Equation.3">
                  <p:embed/>
                </p:oleObj>
              </mc:Choice>
              <mc:Fallback>
                <p:oleObj name="Equation" r:id="rId3" imgW="2641320" imgH="444240" progId="Equation.3">
                  <p:embed/>
                  <p:pic>
                    <p:nvPicPr>
                      <p:cNvPr id="11276" name="Object 12">
                        <a:extLst>
                          <a:ext uri="{FF2B5EF4-FFF2-40B4-BE49-F238E27FC236}">
                            <a16:creationId xmlns:a16="http://schemas.microsoft.com/office/drawing/2014/main" id="{AF361DEE-0528-ADDC-A77A-AFF01B7FA0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2157413"/>
                        <a:ext cx="36210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>
            <a:extLst>
              <a:ext uri="{FF2B5EF4-FFF2-40B4-BE49-F238E27FC236}">
                <a16:creationId xmlns:a16="http://schemas.microsoft.com/office/drawing/2014/main" id="{CBC24471-C12F-DD6B-38FE-924BABD9C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276475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Título x</a:t>
            </a:r>
            <a:r>
              <a:rPr lang="pt-BR" altLang="en-US" sz="1600" baseline="-25000">
                <a:solidFill>
                  <a:schemeClr val="tx2"/>
                </a:solidFill>
              </a:rPr>
              <a:t>2</a:t>
            </a:r>
          </a:p>
        </p:txBody>
      </p:sp>
      <p:graphicFrame>
        <p:nvGraphicFramePr>
          <p:cNvPr id="11278" name="Object 14">
            <a:extLst>
              <a:ext uri="{FF2B5EF4-FFF2-40B4-BE49-F238E27FC236}">
                <a16:creationId xmlns:a16="http://schemas.microsoft.com/office/drawing/2014/main" id="{16E1574A-B548-8665-522F-5090BC6F19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7863" y="2779713"/>
          <a:ext cx="52895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60640" imgH="241200" progId="Equation.3">
                  <p:embed/>
                </p:oleObj>
              </mc:Choice>
              <mc:Fallback>
                <p:oleObj name="Equation" r:id="rId5" imgW="3860640" imgH="241200" progId="Equation.3">
                  <p:embed/>
                  <p:pic>
                    <p:nvPicPr>
                      <p:cNvPr id="11278" name="Object 14">
                        <a:extLst>
                          <a:ext uri="{FF2B5EF4-FFF2-40B4-BE49-F238E27FC236}">
                            <a16:creationId xmlns:a16="http://schemas.microsoft.com/office/drawing/2014/main" id="{16E1574A-B548-8665-522F-5090BC6F19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779713"/>
                        <a:ext cx="52895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15">
            <a:extLst>
              <a:ext uri="{FF2B5EF4-FFF2-40B4-BE49-F238E27FC236}">
                <a16:creationId xmlns:a16="http://schemas.microsoft.com/office/drawing/2014/main" id="{9CADA31C-B698-F11C-D5B2-5F034E10E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79713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Entalpia h</a:t>
            </a:r>
            <a:r>
              <a:rPr lang="pt-BR" altLang="en-US" sz="1600" baseline="-25000">
                <a:solidFill>
                  <a:schemeClr val="tx2"/>
                </a:solidFill>
              </a:rPr>
              <a:t>2</a:t>
            </a:r>
            <a:endParaRPr lang="pt-BR" altLang="en-US" sz="1600">
              <a:solidFill>
                <a:schemeClr val="tx2"/>
              </a:solidFill>
            </a:endParaRPr>
          </a:p>
        </p:txBody>
      </p:sp>
      <p:grpSp>
        <p:nvGrpSpPr>
          <p:cNvPr id="11289" name="Group 25">
            <a:extLst>
              <a:ext uri="{FF2B5EF4-FFF2-40B4-BE49-F238E27FC236}">
                <a16:creationId xmlns:a16="http://schemas.microsoft.com/office/drawing/2014/main" id="{D960A7A7-5E69-AF27-9642-278DCF51C08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276600"/>
            <a:ext cx="8135937" cy="2239963"/>
            <a:chOff x="204" y="1974"/>
            <a:chExt cx="5125" cy="1411"/>
          </a:xfrm>
        </p:grpSpPr>
        <p:sp>
          <p:nvSpPr>
            <p:cNvPr id="11280" name="Rectangle 16">
              <a:extLst>
                <a:ext uri="{FF2B5EF4-FFF2-40B4-BE49-F238E27FC236}">
                  <a16:creationId xmlns:a16="http://schemas.microsoft.com/office/drawing/2014/main" id="{3A32A3BF-D6E2-1E6D-E41C-42FD8882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979"/>
              <a:ext cx="1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Ponto 3:</a:t>
              </a:r>
            </a:p>
          </p:txBody>
        </p:sp>
        <p:sp>
          <p:nvSpPr>
            <p:cNvPr id="11281" name="Rectangle 17">
              <a:extLst>
                <a:ext uri="{FF2B5EF4-FFF2-40B4-BE49-F238E27FC236}">
                  <a16:creationId xmlns:a16="http://schemas.microsoft.com/office/drawing/2014/main" id="{BC36080A-12D4-0062-BCD3-45E61EE00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974"/>
              <a:ext cx="23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líquido saturado a 0,008 MPa</a:t>
              </a:r>
            </a:p>
          </p:txBody>
        </p:sp>
        <p:sp>
          <p:nvSpPr>
            <p:cNvPr id="11282" name="Rectangle 18">
              <a:extLst>
                <a:ext uri="{FF2B5EF4-FFF2-40B4-BE49-F238E27FC236}">
                  <a16:creationId xmlns:a16="http://schemas.microsoft.com/office/drawing/2014/main" id="{7C5E62D7-D012-30AD-355A-F8B4CE583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979"/>
              <a:ext cx="12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h</a:t>
              </a:r>
              <a:r>
                <a:rPr lang="pt-BR" altLang="en-US" sz="1600" baseline="-25000">
                  <a:solidFill>
                    <a:schemeClr val="tx2"/>
                  </a:solidFill>
                </a:rPr>
                <a:t>3</a:t>
              </a:r>
              <a:r>
                <a:rPr lang="pt-BR" altLang="en-US" sz="1600">
                  <a:solidFill>
                    <a:schemeClr val="tx2"/>
                  </a:solidFill>
                </a:rPr>
                <a:t> = 173,88 kJ/kg</a:t>
              </a:r>
            </a:p>
          </p:txBody>
        </p:sp>
        <p:sp>
          <p:nvSpPr>
            <p:cNvPr id="11283" name="Rectangle 19">
              <a:extLst>
                <a:ext uri="{FF2B5EF4-FFF2-40B4-BE49-F238E27FC236}">
                  <a16:creationId xmlns:a16="http://schemas.microsoft.com/office/drawing/2014/main" id="{5EA00E29-9A7F-14AB-5C40-B40DF3D25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296"/>
              <a:ext cx="1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Ponto 4:</a:t>
              </a:r>
            </a:p>
          </p:txBody>
        </p:sp>
        <p:sp>
          <p:nvSpPr>
            <p:cNvPr id="11284" name="Rectangle 20">
              <a:extLst>
                <a:ext uri="{FF2B5EF4-FFF2-40B4-BE49-F238E27FC236}">
                  <a16:creationId xmlns:a16="http://schemas.microsoft.com/office/drawing/2014/main" id="{343CBEF9-7470-72B5-A9BC-49180F5A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292"/>
              <a:ext cx="23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líquido saturado a 8 MPa</a:t>
              </a:r>
            </a:p>
          </p:txBody>
        </p:sp>
        <p:graphicFrame>
          <p:nvGraphicFramePr>
            <p:cNvPr id="11285" name="Object 21">
              <a:extLst>
                <a:ext uri="{FF2B5EF4-FFF2-40B4-BE49-F238E27FC236}">
                  <a16:creationId xmlns:a16="http://schemas.microsoft.com/office/drawing/2014/main" id="{89AC4D12-C527-6847-407A-422DE4EAC2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3" y="2523"/>
            <a:ext cx="179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070000" imgH="419040" progId="Equation.3">
                    <p:embed/>
                  </p:oleObj>
                </mc:Choice>
                <mc:Fallback>
                  <p:oleObj name="Equation" r:id="rId7" imgW="2070000" imgH="419040" progId="Equation.3">
                    <p:embed/>
                    <p:pic>
                      <p:nvPicPr>
                        <p:cNvPr id="11285" name="Object 21">
                          <a:extLst>
                            <a:ext uri="{FF2B5EF4-FFF2-40B4-BE49-F238E27FC236}">
                              <a16:creationId xmlns:a16="http://schemas.microsoft.com/office/drawing/2014/main" id="{89AC4D12-C527-6847-407A-422DE4EAC2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2523"/>
                          <a:ext cx="1793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7" name="Rectangle 23">
              <a:extLst>
                <a:ext uri="{FF2B5EF4-FFF2-40B4-BE49-F238E27FC236}">
                  <a16:creationId xmlns:a16="http://schemas.microsoft.com/office/drawing/2014/main" id="{97A79598-C456-9C7B-EA92-74CEDD11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931"/>
              <a:ext cx="4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h</a:t>
              </a:r>
              <a:r>
                <a:rPr lang="pt-BR" altLang="en-US" sz="1600" baseline="-25000">
                  <a:solidFill>
                    <a:schemeClr val="tx2"/>
                  </a:solidFill>
                </a:rPr>
                <a:t>4</a:t>
              </a:r>
              <a:r>
                <a:rPr lang="pt-BR" altLang="en-US" sz="1600">
                  <a:solidFill>
                    <a:schemeClr val="tx2"/>
                  </a:solidFill>
                </a:rPr>
                <a:t> = 173,88+1,008x10</a:t>
              </a:r>
              <a:r>
                <a:rPr lang="pt-BR" altLang="en-US" sz="1600" baseline="30000">
                  <a:solidFill>
                    <a:schemeClr val="tx2"/>
                  </a:solidFill>
                </a:rPr>
                <a:t>-3</a:t>
              </a:r>
              <a:r>
                <a:rPr lang="pt-BR" altLang="en-US" sz="1600">
                  <a:solidFill>
                    <a:schemeClr val="tx2"/>
                  </a:solidFill>
                </a:rPr>
                <a:t> . (8-0,008)x10</a:t>
              </a:r>
              <a:r>
                <a:rPr lang="pt-BR" altLang="en-US" sz="1600" baseline="30000">
                  <a:solidFill>
                    <a:schemeClr val="tx2"/>
                  </a:solidFill>
                </a:rPr>
                <a:t>6</a:t>
              </a:r>
              <a:r>
                <a:rPr lang="pt-BR" altLang="en-US" sz="1600">
                  <a:solidFill>
                    <a:schemeClr val="tx2"/>
                  </a:solidFill>
                </a:rPr>
                <a:t> / 10</a:t>
              </a:r>
              <a:r>
                <a:rPr lang="pt-BR" altLang="en-US" sz="1600" baseline="30000">
                  <a:solidFill>
                    <a:schemeClr val="tx2"/>
                  </a:solidFill>
                </a:rPr>
                <a:t>3</a:t>
              </a:r>
              <a:r>
                <a:rPr lang="pt-BR" altLang="en-US" sz="1600">
                  <a:solidFill>
                    <a:schemeClr val="tx2"/>
                  </a:solidFill>
                </a:rPr>
                <a:t>  kJ/kg  = 173,88 + 8,06 kJ/kg</a:t>
              </a:r>
            </a:p>
          </p:txBody>
        </p:sp>
        <p:sp>
          <p:nvSpPr>
            <p:cNvPr id="11288" name="Rectangle 24">
              <a:extLst>
                <a:ext uri="{FF2B5EF4-FFF2-40B4-BE49-F238E27FC236}">
                  <a16:creationId xmlns:a16="http://schemas.microsoft.com/office/drawing/2014/main" id="{6A01D718-DAB2-04F1-0811-574C6516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173"/>
              <a:ext cx="4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h</a:t>
              </a:r>
              <a:r>
                <a:rPr lang="pt-BR" altLang="en-US" sz="1600" baseline="-25000">
                  <a:solidFill>
                    <a:schemeClr val="tx2"/>
                  </a:solidFill>
                </a:rPr>
                <a:t>4</a:t>
              </a:r>
              <a:r>
                <a:rPr lang="pt-BR" altLang="en-US" sz="1600">
                  <a:solidFill>
                    <a:schemeClr val="tx2"/>
                  </a:solidFill>
                </a:rPr>
                <a:t> = 181,94 kJ/kg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5" name="Picture 17">
            <a:extLst>
              <a:ext uri="{FF2B5EF4-FFF2-40B4-BE49-F238E27FC236}">
                <a16:creationId xmlns:a16="http://schemas.microsoft.com/office/drawing/2014/main" id="{68E6D9FD-26A2-141C-36EA-AA456E9F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975"/>
            <a:ext cx="41052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Rectangle 18">
            <a:extLst>
              <a:ext uri="{FF2B5EF4-FFF2-40B4-BE49-F238E27FC236}">
                <a16:creationId xmlns:a16="http://schemas.microsoft.com/office/drawing/2014/main" id="{4B4F27A3-9BC0-BD48-CD09-B6718528C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846138"/>
            <a:ext cx="145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1400">
                <a:solidFill>
                  <a:schemeClr val="tx2"/>
                </a:solidFill>
              </a:rPr>
              <a:t>h</a:t>
            </a:r>
            <a:r>
              <a:rPr lang="pt-BR" altLang="en-US" sz="1400" baseline="-25000">
                <a:solidFill>
                  <a:schemeClr val="tx2"/>
                </a:solidFill>
              </a:rPr>
              <a:t>1</a:t>
            </a:r>
            <a:r>
              <a:rPr lang="pt-BR" altLang="en-US" sz="1400">
                <a:solidFill>
                  <a:schemeClr val="tx2"/>
                </a:solidFill>
              </a:rPr>
              <a:t> = 2.758 kJ/kg</a:t>
            </a:r>
          </a:p>
        </p:txBody>
      </p:sp>
      <p:sp>
        <p:nvSpPr>
          <p:cNvPr id="12307" name="Rectangle 19">
            <a:extLst>
              <a:ext uri="{FF2B5EF4-FFF2-40B4-BE49-F238E27FC236}">
                <a16:creationId xmlns:a16="http://schemas.microsoft.com/office/drawing/2014/main" id="{4E66F6AC-464E-B1CD-7FFE-F69CDA0D3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286000"/>
            <a:ext cx="145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1400">
                <a:solidFill>
                  <a:schemeClr val="tx2"/>
                </a:solidFill>
              </a:rPr>
              <a:t>h</a:t>
            </a:r>
            <a:r>
              <a:rPr lang="pt-BR" altLang="en-US" sz="1400" baseline="-25000">
                <a:solidFill>
                  <a:schemeClr val="tx2"/>
                </a:solidFill>
              </a:rPr>
              <a:t>2</a:t>
            </a:r>
            <a:r>
              <a:rPr lang="pt-BR" altLang="en-US" sz="1400">
                <a:solidFill>
                  <a:schemeClr val="tx2"/>
                </a:solidFill>
              </a:rPr>
              <a:t> = 1.795 kJ/kg</a:t>
            </a:r>
          </a:p>
        </p:txBody>
      </p:sp>
      <p:sp>
        <p:nvSpPr>
          <p:cNvPr id="12308" name="Rectangle 20">
            <a:extLst>
              <a:ext uri="{FF2B5EF4-FFF2-40B4-BE49-F238E27FC236}">
                <a16:creationId xmlns:a16="http://schemas.microsoft.com/office/drawing/2014/main" id="{BFFF5155-B5FE-31C7-A6F9-AAF18FAD1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38325"/>
            <a:ext cx="1454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1400">
                <a:solidFill>
                  <a:schemeClr val="tx2"/>
                </a:solidFill>
              </a:rPr>
              <a:t>h</a:t>
            </a:r>
            <a:r>
              <a:rPr lang="pt-BR" altLang="en-US" sz="1400" baseline="-25000">
                <a:solidFill>
                  <a:schemeClr val="tx2"/>
                </a:solidFill>
              </a:rPr>
              <a:t>3</a:t>
            </a:r>
            <a:r>
              <a:rPr lang="pt-BR" altLang="en-US" sz="1400">
                <a:solidFill>
                  <a:schemeClr val="tx2"/>
                </a:solidFill>
              </a:rPr>
              <a:t> = 173,9 kJ/kg</a:t>
            </a:r>
          </a:p>
        </p:txBody>
      </p:sp>
      <p:sp>
        <p:nvSpPr>
          <p:cNvPr id="12309" name="Rectangle 21">
            <a:extLst>
              <a:ext uri="{FF2B5EF4-FFF2-40B4-BE49-F238E27FC236}">
                <a16:creationId xmlns:a16="http://schemas.microsoft.com/office/drawing/2014/main" id="{8707B427-C8B0-46AC-FA9C-985E4A84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622425"/>
            <a:ext cx="1454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1400">
                <a:solidFill>
                  <a:schemeClr val="tx2"/>
                </a:solidFill>
              </a:rPr>
              <a:t>h</a:t>
            </a:r>
            <a:r>
              <a:rPr lang="pt-BR" altLang="en-US" sz="1400" baseline="-25000">
                <a:solidFill>
                  <a:schemeClr val="tx2"/>
                </a:solidFill>
              </a:rPr>
              <a:t>4</a:t>
            </a:r>
            <a:r>
              <a:rPr lang="pt-BR" altLang="en-US" sz="1400">
                <a:solidFill>
                  <a:schemeClr val="tx2"/>
                </a:solidFill>
              </a:rPr>
              <a:t> = 181,9 kJ/kg</a:t>
            </a:r>
          </a:p>
        </p:txBody>
      </p:sp>
      <p:grpSp>
        <p:nvGrpSpPr>
          <p:cNvPr id="12328" name="Group 40">
            <a:extLst>
              <a:ext uri="{FF2B5EF4-FFF2-40B4-BE49-F238E27FC236}">
                <a16:creationId xmlns:a16="http://schemas.microsoft.com/office/drawing/2014/main" id="{CB8758C0-CDDD-3387-D9D4-9572A9197BAE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15888"/>
            <a:ext cx="3689350" cy="2808287"/>
            <a:chOff x="3152" y="73"/>
            <a:chExt cx="2324" cy="1769"/>
          </a:xfrm>
        </p:grpSpPr>
        <p:graphicFrame>
          <p:nvGraphicFramePr>
            <p:cNvPr id="12311" name="Object 23">
              <a:extLst>
                <a:ext uri="{FF2B5EF4-FFF2-40B4-BE49-F238E27FC236}">
                  <a16:creationId xmlns:a16="http://schemas.microsoft.com/office/drawing/2014/main" id="{D3639C98-F2FD-929F-6C60-2D72D95E40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3" y="340"/>
            <a:ext cx="1765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06280" imgH="419040" progId="Equation.3">
                    <p:embed/>
                  </p:oleObj>
                </mc:Choice>
                <mc:Fallback>
                  <p:oleObj name="Equation" r:id="rId3" imgW="2006280" imgH="419040" progId="Equation.3">
                    <p:embed/>
                    <p:pic>
                      <p:nvPicPr>
                        <p:cNvPr id="12311" name="Object 23">
                          <a:extLst>
                            <a:ext uri="{FF2B5EF4-FFF2-40B4-BE49-F238E27FC236}">
                              <a16:creationId xmlns:a16="http://schemas.microsoft.com/office/drawing/2014/main" id="{D3639C98-F2FD-929F-6C60-2D72D95E40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" y="340"/>
                          <a:ext cx="1765" cy="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3" name="Rectangle 25">
              <a:extLst>
                <a:ext uri="{FF2B5EF4-FFF2-40B4-BE49-F238E27FC236}">
                  <a16:creationId xmlns:a16="http://schemas.microsoft.com/office/drawing/2014/main" id="{47B16226-B7D9-3AE1-149F-DA164BD2A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73"/>
              <a:ext cx="2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Trabalho líquido por kg de fluido</a:t>
              </a:r>
            </a:p>
          </p:txBody>
        </p:sp>
        <p:graphicFrame>
          <p:nvGraphicFramePr>
            <p:cNvPr id="12323" name="Object 35">
              <a:extLst>
                <a:ext uri="{FF2B5EF4-FFF2-40B4-BE49-F238E27FC236}">
                  <a16:creationId xmlns:a16="http://schemas.microsoft.com/office/drawing/2014/main" id="{7FA1E1B7-5BCD-C096-7441-68F55FB428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52" y="709"/>
            <a:ext cx="2324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41320" imgH="444240" progId="Equation.3">
                    <p:embed/>
                  </p:oleObj>
                </mc:Choice>
                <mc:Fallback>
                  <p:oleObj name="Equation" r:id="rId5" imgW="2641320" imgH="444240" progId="Equation.3">
                    <p:embed/>
                    <p:pic>
                      <p:nvPicPr>
                        <p:cNvPr id="12323" name="Object 35">
                          <a:extLst>
                            <a:ext uri="{FF2B5EF4-FFF2-40B4-BE49-F238E27FC236}">
                              <a16:creationId xmlns:a16="http://schemas.microsoft.com/office/drawing/2014/main" id="{7FA1E1B7-5BCD-C096-7441-68F55FB428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709"/>
                          <a:ext cx="2324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5" name="Object 37">
              <a:extLst>
                <a:ext uri="{FF2B5EF4-FFF2-40B4-BE49-F238E27FC236}">
                  <a16:creationId xmlns:a16="http://schemas.microsoft.com/office/drawing/2014/main" id="{B591D083-DF27-A4F7-8FE9-39881B4885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31" y="1071"/>
            <a:ext cx="1766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006280" imgH="444240" progId="Equation.3">
                    <p:embed/>
                  </p:oleObj>
                </mc:Choice>
                <mc:Fallback>
                  <p:oleObj name="Equation" r:id="rId7" imgW="2006280" imgH="444240" progId="Equation.3">
                    <p:embed/>
                    <p:pic>
                      <p:nvPicPr>
                        <p:cNvPr id="12325" name="Object 37">
                          <a:extLst>
                            <a:ext uri="{FF2B5EF4-FFF2-40B4-BE49-F238E27FC236}">
                              <a16:creationId xmlns:a16="http://schemas.microsoft.com/office/drawing/2014/main" id="{B591D083-DF27-A4F7-8FE9-39881B4885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1" y="1071"/>
                          <a:ext cx="1766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6" name="Object 38">
              <a:extLst>
                <a:ext uri="{FF2B5EF4-FFF2-40B4-BE49-F238E27FC236}">
                  <a16:creationId xmlns:a16="http://schemas.microsoft.com/office/drawing/2014/main" id="{786B5A4D-13B7-BFB6-48B9-00D1DFB877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40" y="1607"/>
            <a:ext cx="2135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25680" imgH="266400" progId="Equation.3">
                    <p:embed/>
                  </p:oleObj>
                </mc:Choice>
                <mc:Fallback>
                  <p:oleObj name="Equation" r:id="rId9" imgW="2425680" imgH="266400" progId="Equation.3">
                    <p:embed/>
                    <p:pic>
                      <p:nvPicPr>
                        <p:cNvPr id="12326" name="Object 38">
                          <a:extLst>
                            <a:ext uri="{FF2B5EF4-FFF2-40B4-BE49-F238E27FC236}">
                              <a16:creationId xmlns:a16="http://schemas.microsoft.com/office/drawing/2014/main" id="{786B5A4D-13B7-BFB6-48B9-00D1DFB877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607"/>
                          <a:ext cx="2135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37" name="Rectangle 49">
            <a:extLst>
              <a:ext uri="{FF2B5EF4-FFF2-40B4-BE49-F238E27FC236}">
                <a16:creationId xmlns:a16="http://schemas.microsoft.com/office/drawing/2014/main" id="{1FBF2715-D7EB-C55D-490D-6C4A0EB1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852738"/>
            <a:ext cx="4392612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41" name="Group 53">
            <a:extLst>
              <a:ext uri="{FF2B5EF4-FFF2-40B4-BE49-F238E27FC236}">
                <a16:creationId xmlns:a16="http://schemas.microsoft.com/office/drawing/2014/main" id="{D6170261-62A7-E482-CB4F-AA485C91E50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068638"/>
            <a:ext cx="7199312" cy="2901950"/>
            <a:chOff x="295" y="1933"/>
            <a:chExt cx="4535" cy="1828"/>
          </a:xfrm>
        </p:grpSpPr>
        <p:graphicFrame>
          <p:nvGraphicFramePr>
            <p:cNvPr id="12315" name="Object 27">
              <a:extLst>
                <a:ext uri="{FF2B5EF4-FFF2-40B4-BE49-F238E27FC236}">
                  <a16:creationId xmlns:a16="http://schemas.microsoft.com/office/drawing/2014/main" id="{F1765F27-81A9-F778-3B20-852219B280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0" y="3543"/>
            <a:ext cx="3726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356000" imgH="253800" progId="Equation.3">
                    <p:embed/>
                  </p:oleObj>
                </mc:Choice>
                <mc:Fallback>
                  <p:oleObj name="Equation" r:id="rId11" imgW="4356000" imgH="253800" progId="Equation.3">
                    <p:embed/>
                    <p:pic>
                      <p:nvPicPr>
                        <p:cNvPr id="12315" name="Object 27">
                          <a:extLst>
                            <a:ext uri="{FF2B5EF4-FFF2-40B4-BE49-F238E27FC236}">
                              <a16:creationId xmlns:a16="http://schemas.microsoft.com/office/drawing/2014/main" id="{F1765F27-81A9-F778-3B20-852219B280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3543"/>
                          <a:ext cx="3726" cy="21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9" name="Rectangle 41">
              <a:extLst>
                <a:ext uri="{FF2B5EF4-FFF2-40B4-BE49-F238E27FC236}">
                  <a16:creationId xmlns:a16="http://schemas.microsoft.com/office/drawing/2014/main" id="{0AE81863-A7C8-CE0D-BD65-CE6251B83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020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a)</a:t>
              </a:r>
            </a:p>
          </p:txBody>
        </p:sp>
        <p:graphicFrame>
          <p:nvGraphicFramePr>
            <p:cNvPr id="12333" name="Object 45">
              <a:extLst>
                <a:ext uri="{FF2B5EF4-FFF2-40B4-BE49-F238E27FC236}">
                  <a16:creationId xmlns:a16="http://schemas.microsoft.com/office/drawing/2014/main" id="{EFA61810-4FCC-5D01-82EA-EBE2DD8EFC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" y="2432"/>
            <a:ext cx="3010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403440" imgH="457200" progId="Equation.3">
                    <p:embed/>
                  </p:oleObj>
                </mc:Choice>
                <mc:Fallback>
                  <p:oleObj name="Equation" r:id="rId13" imgW="3403440" imgH="457200" progId="Equation.3">
                    <p:embed/>
                    <p:pic>
                      <p:nvPicPr>
                        <p:cNvPr id="12333" name="Object 45">
                          <a:extLst>
                            <a:ext uri="{FF2B5EF4-FFF2-40B4-BE49-F238E27FC236}">
                              <a16:creationId xmlns:a16="http://schemas.microsoft.com/office/drawing/2014/main" id="{EFA61810-4FCC-5D01-82EA-EBE2DD8EFC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2432"/>
                          <a:ext cx="3010" cy="40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4" name="Rectangle 46">
              <a:extLst>
                <a:ext uri="{FF2B5EF4-FFF2-40B4-BE49-F238E27FC236}">
                  <a16:creationId xmlns:a16="http://schemas.microsoft.com/office/drawing/2014/main" id="{AFEE84F3-9C11-F1B7-A0C2-1F21D8A29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473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b)</a:t>
              </a:r>
            </a:p>
          </p:txBody>
        </p:sp>
        <p:graphicFrame>
          <p:nvGraphicFramePr>
            <p:cNvPr id="12335" name="Object 47">
              <a:extLst>
                <a:ext uri="{FF2B5EF4-FFF2-40B4-BE49-F238E27FC236}">
                  <a16:creationId xmlns:a16="http://schemas.microsoft.com/office/drawing/2014/main" id="{493042ED-C3A6-08D8-B015-6E22E2E829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3" y="2886"/>
            <a:ext cx="3331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784320" imgH="393480" progId="Equation.3">
                    <p:embed/>
                  </p:oleObj>
                </mc:Choice>
                <mc:Fallback>
                  <p:oleObj name="Equation" r:id="rId15" imgW="3784320" imgH="393480" progId="Equation.3">
                    <p:embed/>
                    <p:pic>
                      <p:nvPicPr>
                        <p:cNvPr id="12335" name="Object 47">
                          <a:extLst>
                            <a:ext uri="{FF2B5EF4-FFF2-40B4-BE49-F238E27FC236}">
                              <a16:creationId xmlns:a16="http://schemas.microsoft.com/office/drawing/2014/main" id="{493042ED-C3A6-08D8-B015-6E22E2E829F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2886"/>
                          <a:ext cx="3331" cy="34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6" name="Rectangle 48">
              <a:extLst>
                <a:ext uri="{FF2B5EF4-FFF2-40B4-BE49-F238E27FC236}">
                  <a16:creationId xmlns:a16="http://schemas.microsoft.com/office/drawing/2014/main" id="{78A50D1B-DC66-A16E-508A-F7F5A461A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92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c)</a:t>
              </a:r>
            </a:p>
          </p:txBody>
        </p:sp>
        <p:graphicFrame>
          <p:nvGraphicFramePr>
            <p:cNvPr id="12327" name="Object 39">
              <a:extLst>
                <a:ext uri="{FF2B5EF4-FFF2-40B4-BE49-F238E27FC236}">
                  <a16:creationId xmlns:a16="http://schemas.microsoft.com/office/drawing/2014/main" id="{93D1B3FD-D064-909A-4AB7-E3209F9280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0" y="1933"/>
            <a:ext cx="4140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698720" imgH="495000" progId="Equation.3">
                    <p:embed/>
                  </p:oleObj>
                </mc:Choice>
                <mc:Fallback>
                  <p:oleObj name="Equation" r:id="rId17" imgW="4698720" imgH="495000" progId="Equation.3">
                    <p:embed/>
                    <p:pic>
                      <p:nvPicPr>
                        <p:cNvPr id="12327" name="Object 39">
                          <a:extLst>
                            <a:ext uri="{FF2B5EF4-FFF2-40B4-BE49-F238E27FC236}">
                              <a16:creationId xmlns:a16="http://schemas.microsoft.com/office/drawing/2014/main" id="{93D1B3FD-D064-909A-4AB7-E3209F9280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" y="1933"/>
                          <a:ext cx="4140" cy="43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38" name="Object 50">
              <a:extLst>
                <a:ext uri="{FF2B5EF4-FFF2-40B4-BE49-F238E27FC236}">
                  <a16:creationId xmlns:a16="http://schemas.microsoft.com/office/drawing/2014/main" id="{9BE73802-3AA2-7EF5-15CE-D319914A41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5" y="3279"/>
            <a:ext cx="377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406760" imgH="253800" progId="Equation.3">
                    <p:embed/>
                  </p:oleObj>
                </mc:Choice>
                <mc:Fallback>
                  <p:oleObj name="Equation" r:id="rId19" imgW="4406760" imgH="253800" progId="Equation.3">
                    <p:embed/>
                    <p:pic>
                      <p:nvPicPr>
                        <p:cNvPr id="12338" name="Object 50">
                          <a:extLst>
                            <a:ext uri="{FF2B5EF4-FFF2-40B4-BE49-F238E27FC236}">
                              <a16:creationId xmlns:a16="http://schemas.microsoft.com/office/drawing/2014/main" id="{9BE73802-3AA2-7EF5-15CE-D319914A41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" y="3279"/>
                          <a:ext cx="3770" cy="21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9" name="Rectangle 51">
              <a:extLst>
                <a:ext uri="{FF2B5EF4-FFF2-40B4-BE49-F238E27FC236}">
                  <a16:creationId xmlns:a16="http://schemas.microsoft.com/office/drawing/2014/main" id="{409EED04-03D3-DDF0-D8C5-4677B2EAA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324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d)</a:t>
              </a:r>
            </a:p>
          </p:txBody>
        </p:sp>
        <p:sp>
          <p:nvSpPr>
            <p:cNvPr id="12340" name="Rectangle 52">
              <a:extLst>
                <a:ext uri="{FF2B5EF4-FFF2-40B4-BE49-F238E27FC236}">
                  <a16:creationId xmlns:a16="http://schemas.microsoft.com/office/drawing/2014/main" id="{27BD2B66-E235-1C29-330B-C1A4FA13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3521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D672F1B5-7A19-AEC4-36E0-4E633F9F2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13593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t-BR" altLang="en-US" sz="2400" dirty="0"/>
              <a:t> 8.2.3 – Efeitos da pressão na caldeira e no condensador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54A53-041D-8DA7-EB31-F16A4DC8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121" y="817136"/>
            <a:ext cx="3907482" cy="3488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89915-FBC5-053F-14F9-5471399B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836712"/>
            <a:ext cx="4166579" cy="936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09C8AE-DF85-BF23-7479-7198D3A0D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917378"/>
            <a:ext cx="2889714" cy="93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E42E32-F38C-DCF5-1AFA-CF1DBFF0E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78" y="3061652"/>
            <a:ext cx="4866935" cy="1243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1E2D6-646A-0556-50F9-CAAB81F40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183" y="4548174"/>
            <a:ext cx="4461882" cy="10460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ABAB2B-F640-91FC-8EB8-91EE6EC6816D}"/>
              </a:ext>
            </a:extLst>
          </p:cNvPr>
          <p:cNvSpPr txBox="1"/>
          <p:nvPr/>
        </p:nvSpPr>
        <p:spPr>
          <a:xfrm>
            <a:off x="163930" y="5625365"/>
            <a:ext cx="874470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CONCLUSÃO: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↑ eficiência térmica do ciclo ideal à medida que</a:t>
            </a:r>
          </a:p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in,avg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(ou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 aumenta e T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(ou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cond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 diminui. Na prática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trabalha-se com pressão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vacuométrica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na condensação.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2F02A-14DE-2412-CFFA-836E6A09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69011"/>
            <a:ext cx="4997775" cy="6390882"/>
          </a:xfrm>
          <a:prstGeom prst="rect">
            <a:avLst/>
          </a:prstGeom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484222DA-AB12-93A5-E223-F11D81B5E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5184576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t-BR" altLang="en-US" sz="2400" dirty="0"/>
              <a:t> </a:t>
            </a:r>
            <a:r>
              <a:rPr lang="pt-BR" altLang="en-US" sz="2400" u="sng" dirty="0">
                <a:solidFill>
                  <a:schemeClr val="tx1"/>
                </a:solidFill>
              </a:rPr>
              <a:t>Comparação com ciclo de Carnot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E2E77-5AB8-E41F-4E01-DE3D56746011}"/>
              </a:ext>
            </a:extLst>
          </p:cNvPr>
          <p:cNvSpPr txBox="1"/>
          <p:nvPr/>
        </p:nvSpPr>
        <p:spPr>
          <a:xfrm>
            <a:off x="61422" y="1628800"/>
            <a:ext cx="4141711" cy="45243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dirty="0"/>
              <a:t>Produtos da combustão</a:t>
            </a:r>
          </a:p>
          <a:p>
            <a:r>
              <a:rPr lang="pt-BR" sz="2400" dirty="0"/>
              <a:t>devem ser resfriados ao </a:t>
            </a:r>
            <a:r>
              <a:rPr lang="pt-BR" sz="2400" dirty="0" err="1"/>
              <a:t>mí</a:t>
            </a:r>
            <a:r>
              <a:rPr lang="pt-BR" sz="2400" dirty="0"/>
              <a:t>-</a:t>
            </a:r>
          </a:p>
          <a:p>
            <a:r>
              <a:rPr lang="pt-BR" sz="2400" dirty="0" err="1"/>
              <a:t>nimo</a:t>
            </a:r>
            <a:r>
              <a:rPr lang="pt-BR" sz="2400" dirty="0"/>
              <a:t> para aquecer o fluido </a:t>
            </a:r>
          </a:p>
          <a:p>
            <a:r>
              <a:rPr lang="pt-BR" sz="2400" dirty="0"/>
              <a:t>de trabalho (4-4’) – com </a:t>
            </a:r>
          </a:p>
          <a:p>
            <a:r>
              <a:rPr lang="pt-BR" sz="2400" dirty="0"/>
              <a:t>Carnot o mínimo é T</a:t>
            </a:r>
            <a:r>
              <a:rPr lang="pt-BR" sz="2400" baseline="-25000" dirty="0"/>
              <a:t>H</a:t>
            </a:r>
            <a:r>
              <a:rPr lang="pt-BR" sz="2400" dirty="0"/>
              <a:t> menos</a:t>
            </a:r>
          </a:p>
          <a:p>
            <a:r>
              <a:rPr lang="pt-BR" sz="2400" dirty="0"/>
              <a:t>energia é utilizada.</a:t>
            </a:r>
          </a:p>
          <a:p>
            <a:r>
              <a:rPr lang="pt-BR" sz="2400" dirty="0"/>
              <a:t>2. O bombeamento no ciclo</a:t>
            </a:r>
          </a:p>
          <a:p>
            <a:r>
              <a:rPr lang="pt-BR" sz="2400" dirty="0"/>
              <a:t>de Carnot teria que ocorrer</a:t>
            </a:r>
          </a:p>
          <a:p>
            <a:r>
              <a:rPr lang="pt-BR" sz="2400" dirty="0"/>
              <a:t>em duas fases, o que requer</a:t>
            </a:r>
          </a:p>
          <a:p>
            <a:r>
              <a:rPr lang="pt-BR" sz="2400" dirty="0"/>
              <a:t>muito mais energia do que</a:t>
            </a:r>
          </a:p>
          <a:p>
            <a:r>
              <a:rPr lang="pt-BR" sz="2400" dirty="0"/>
              <a:t>bombear líquido, além de </a:t>
            </a:r>
          </a:p>
          <a:p>
            <a:r>
              <a:rPr lang="pt-BR" sz="2400" dirty="0"/>
              <a:t>ser mais complexo.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6F516504-9AA8-C7CF-39CA-82B925DF0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31751"/>
            <a:ext cx="81359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pt-BR" altLang="en-US" sz="2400" dirty="0"/>
              <a:t> 8.2.4 – Irreversibilidades e perdas principais</a:t>
            </a:r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251B2762-45B3-EF38-D96E-F87E91AC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017588"/>
            <a:ext cx="34099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pt-BR" altLang="en-US" dirty="0">
                <a:solidFill>
                  <a:schemeClr val="tx2"/>
                </a:solidFill>
              </a:rPr>
              <a:t>Eficiência isentrópica da turbina</a:t>
            </a:r>
          </a:p>
        </p:txBody>
      </p:sp>
      <p:graphicFrame>
        <p:nvGraphicFramePr>
          <p:cNvPr id="16401" name="Object 17">
            <a:extLst>
              <a:ext uri="{FF2B5EF4-FFF2-40B4-BE49-F238E27FC236}">
                <a16:creationId xmlns:a16="http://schemas.microsoft.com/office/drawing/2014/main" id="{9B32E6CC-7C8C-0E92-B2E9-72749A282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30529"/>
              </p:ext>
            </p:extLst>
          </p:nvPr>
        </p:nvGraphicFramePr>
        <p:xfrm>
          <a:off x="5724525" y="1627188"/>
          <a:ext cx="27368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469800" progId="Equation.3">
                  <p:embed/>
                </p:oleObj>
              </mc:Choice>
              <mc:Fallback>
                <p:oleObj name="Equation" r:id="rId2" imgW="1549080" imgH="469800" progId="Equation.3">
                  <p:embed/>
                  <p:pic>
                    <p:nvPicPr>
                      <p:cNvPr id="16401" name="Object 17">
                        <a:extLst>
                          <a:ext uri="{FF2B5EF4-FFF2-40B4-BE49-F238E27FC236}">
                            <a16:creationId xmlns:a16="http://schemas.microsoft.com/office/drawing/2014/main" id="{9B32E6CC-7C8C-0E92-B2E9-72749A282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627188"/>
                        <a:ext cx="2736850" cy="830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Rectangle 21">
            <a:extLst>
              <a:ext uri="{FF2B5EF4-FFF2-40B4-BE49-F238E27FC236}">
                <a16:creationId xmlns:a16="http://schemas.microsoft.com/office/drawing/2014/main" id="{547677B2-A474-4436-2C81-CC586D87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890838"/>
            <a:ext cx="34099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pt-BR" altLang="en-US" dirty="0">
                <a:solidFill>
                  <a:schemeClr val="tx2"/>
                </a:solidFill>
              </a:rPr>
              <a:t>Eficiência isentrópica da bomba</a:t>
            </a:r>
          </a:p>
        </p:txBody>
      </p:sp>
      <p:graphicFrame>
        <p:nvGraphicFramePr>
          <p:cNvPr id="16406" name="Object 22">
            <a:extLst>
              <a:ext uri="{FF2B5EF4-FFF2-40B4-BE49-F238E27FC236}">
                <a16:creationId xmlns:a16="http://schemas.microsoft.com/office/drawing/2014/main" id="{2F231FC1-80B5-B944-D54E-01AE90A44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70421"/>
              </p:ext>
            </p:extLst>
          </p:nvPr>
        </p:nvGraphicFramePr>
        <p:xfrm>
          <a:off x="5680075" y="3500438"/>
          <a:ext cx="28273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69800" progId="Equation.3">
                  <p:embed/>
                </p:oleObj>
              </mc:Choice>
              <mc:Fallback>
                <p:oleObj name="Equation" r:id="rId4" imgW="1600200" imgH="469800" progId="Equation.3">
                  <p:embed/>
                  <p:pic>
                    <p:nvPicPr>
                      <p:cNvPr id="16406" name="Object 22">
                        <a:extLst>
                          <a:ext uri="{FF2B5EF4-FFF2-40B4-BE49-F238E27FC236}">
                            <a16:creationId xmlns:a16="http://schemas.microsoft.com/office/drawing/2014/main" id="{2F231FC1-80B5-B944-D54E-01AE90A446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3500438"/>
                        <a:ext cx="2827338" cy="831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82FFE6A-3AE2-893E-B637-6FE00DB09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523132"/>
            <a:ext cx="4973338" cy="5071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0EE09-0C12-5F85-36FF-98ADB7E33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450" y="4424538"/>
            <a:ext cx="3282249" cy="1078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E114D-2696-EF0D-38A0-C0F8B5F31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08" y="5595015"/>
            <a:ext cx="9005788" cy="12272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0D9CD1-21B2-14B8-A01A-9E1BC236AC62}"/>
              </a:ext>
            </a:extLst>
          </p:cNvPr>
          <p:cNvSpPr/>
          <p:nvPr/>
        </p:nvSpPr>
        <p:spPr>
          <a:xfrm>
            <a:off x="3707904" y="6525344"/>
            <a:ext cx="5328592" cy="296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D1A7472-C398-D3D1-A72D-0AFB846E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Exemplo 8.2 :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5CDA68E3-3ED2-8329-7E3C-AE8027EC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7"/>
            <a:ext cx="8935697" cy="4608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1CA98-1120-884D-5CC1-00B37077C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6" y="536894"/>
            <a:ext cx="9011908" cy="676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58FED-A940-9C95-B5BA-2BC9EEB61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78381"/>
            <a:ext cx="8935697" cy="6858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0C31AA4-CF73-B74A-112F-A0AF3E979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1788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Ponto 1 do ciclo: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AAD21A2-579C-5550-C40C-E35553B8E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317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Vapor saturado a 8 MPa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D5301D94-64B4-760F-C257-D59FA4916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92150"/>
            <a:ext cx="4824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tabela A-3 =&gt; h</a:t>
            </a:r>
            <a:r>
              <a:rPr lang="pt-BR" altLang="en-US" sz="1600" baseline="-25000">
                <a:solidFill>
                  <a:schemeClr val="tx2"/>
                </a:solidFill>
              </a:rPr>
              <a:t>1</a:t>
            </a:r>
            <a:r>
              <a:rPr lang="pt-BR" altLang="en-US" sz="1600">
                <a:solidFill>
                  <a:schemeClr val="tx2"/>
                </a:solidFill>
              </a:rPr>
              <a:t> = 2758 kJ/kg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D3879DA-24A4-9A5E-CC5D-E61F3C698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979488"/>
            <a:ext cx="482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=&gt; s</a:t>
            </a:r>
            <a:r>
              <a:rPr lang="pt-BR" altLang="en-US" sz="1600" baseline="-25000">
                <a:solidFill>
                  <a:schemeClr val="tx2"/>
                </a:solidFill>
              </a:rPr>
              <a:t>1</a:t>
            </a:r>
            <a:r>
              <a:rPr lang="pt-BR" altLang="en-US" sz="1600">
                <a:solidFill>
                  <a:schemeClr val="tx2"/>
                </a:solidFill>
              </a:rPr>
              <a:t> = 5,7432 kJ/kg.K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908A2668-02BD-D0F8-0A95-A1E14FF08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39850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Ponto 2: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42EEAC79-1952-AEF9-60E4-A89CB1102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333500"/>
            <a:ext cx="374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Mistura líquido-vapor a 0,008 MPa</a:t>
            </a: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73708BD9-250E-7AEA-BA49-8B8B8DE9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3238"/>
            <a:ext cx="511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1-2    Expansão isoentrópica =&gt; s</a:t>
            </a:r>
            <a:r>
              <a:rPr lang="pt-BR" altLang="en-US" sz="1600" baseline="-25000">
                <a:solidFill>
                  <a:schemeClr val="tx2"/>
                </a:solidFill>
              </a:rPr>
              <a:t>2</a:t>
            </a:r>
            <a:r>
              <a:rPr lang="pt-BR" altLang="en-US" sz="1600">
                <a:solidFill>
                  <a:schemeClr val="tx2"/>
                </a:solidFill>
              </a:rPr>
              <a:t> = 5,7432 kJ/kg.K</a:t>
            </a:r>
          </a:p>
        </p:txBody>
      </p:sp>
      <p:graphicFrame>
        <p:nvGraphicFramePr>
          <p:cNvPr id="18442" name="Object 10">
            <a:extLst>
              <a:ext uri="{FF2B5EF4-FFF2-40B4-BE49-F238E27FC236}">
                <a16:creationId xmlns:a16="http://schemas.microsoft.com/office/drawing/2014/main" id="{37F6CDFB-EAA4-D06E-CFB7-5EA5A6FF50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1813" y="2924175"/>
          <a:ext cx="3811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000" imgH="444240" progId="Equation.3">
                  <p:embed/>
                </p:oleObj>
              </mc:Choice>
              <mc:Fallback>
                <p:oleObj name="Equation" r:id="rId2" imgW="2781000" imgH="444240" progId="Equation.3">
                  <p:embed/>
                  <p:pic>
                    <p:nvPicPr>
                      <p:cNvPr id="18442" name="Object 10">
                        <a:extLst>
                          <a:ext uri="{FF2B5EF4-FFF2-40B4-BE49-F238E27FC236}">
                            <a16:creationId xmlns:a16="http://schemas.microsoft.com/office/drawing/2014/main" id="{37F6CDFB-EAA4-D06E-CFB7-5EA5A6FF50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2924175"/>
                        <a:ext cx="3811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11">
            <a:extLst>
              <a:ext uri="{FF2B5EF4-FFF2-40B4-BE49-F238E27FC236}">
                <a16:creationId xmlns:a16="http://schemas.microsoft.com/office/drawing/2014/main" id="{D0D2FD4D-4BA1-394E-AB1F-58281DBB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97200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Título x</a:t>
            </a:r>
            <a:r>
              <a:rPr lang="pt-BR" altLang="en-US" sz="1600" baseline="-25000">
                <a:solidFill>
                  <a:schemeClr val="tx2"/>
                </a:solidFill>
              </a:rPr>
              <a:t>2</a:t>
            </a:r>
          </a:p>
        </p:txBody>
      </p:sp>
      <p:graphicFrame>
        <p:nvGraphicFramePr>
          <p:cNvPr id="18444" name="Object 12">
            <a:extLst>
              <a:ext uri="{FF2B5EF4-FFF2-40B4-BE49-F238E27FC236}">
                <a16:creationId xmlns:a16="http://schemas.microsoft.com/office/drawing/2014/main" id="{C6DCEB69-2F70-69D3-A997-B35A3CF1D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2575" y="2133600"/>
          <a:ext cx="535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11400" imgH="241200" progId="Equation.3">
                  <p:embed/>
                </p:oleObj>
              </mc:Choice>
              <mc:Fallback>
                <p:oleObj name="Equation" r:id="rId4" imgW="3911400" imgH="241200" progId="Equation.3">
                  <p:embed/>
                  <p:pic>
                    <p:nvPicPr>
                      <p:cNvPr id="18444" name="Object 12">
                        <a:extLst>
                          <a:ext uri="{FF2B5EF4-FFF2-40B4-BE49-F238E27FC236}">
                            <a16:creationId xmlns:a16="http://schemas.microsoft.com/office/drawing/2014/main" id="{C6DCEB69-2F70-69D3-A997-B35A3CF1D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2133600"/>
                        <a:ext cx="5359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13">
            <a:extLst>
              <a:ext uri="{FF2B5EF4-FFF2-40B4-BE49-F238E27FC236}">
                <a16:creationId xmlns:a16="http://schemas.microsoft.com/office/drawing/2014/main" id="{25C660E4-D60C-82C5-EFC6-D6D35CF0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133600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Entalpia h</a:t>
            </a:r>
            <a:r>
              <a:rPr lang="pt-BR" altLang="en-US" sz="1600" baseline="-25000">
                <a:solidFill>
                  <a:schemeClr val="tx2"/>
                </a:solidFill>
              </a:rPr>
              <a:t>2s</a:t>
            </a:r>
            <a:endParaRPr lang="pt-BR" altLang="en-US" sz="1600">
              <a:solidFill>
                <a:schemeClr val="tx2"/>
              </a:solidFill>
            </a:endParaRPr>
          </a:p>
        </p:txBody>
      </p:sp>
      <p:graphicFrame>
        <p:nvGraphicFramePr>
          <p:cNvPr id="18456" name="Object 24">
            <a:extLst>
              <a:ext uri="{FF2B5EF4-FFF2-40B4-BE49-F238E27FC236}">
                <a16:creationId xmlns:a16="http://schemas.microsoft.com/office/drawing/2014/main" id="{AF4ABF79-829E-72E6-4BE9-0B60FD24C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9563" y="2492375"/>
          <a:ext cx="616108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228600" progId="Equation.3">
                  <p:embed/>
                </p:oleObj>
              </mc:Choice>
              <mc:Fallback>
                <p:oleObj name="Equation" r:id="rId6" imgW="4495680" imgH="228600" progId="Equation.3">
                  <p:embed/>
                  <p:pic>
                    <p:nvPicPr>
                      <p:cNvPr id="18456" name="Object 24">
                        <a:extLst>
                          <a:ext uri="{FF2B5EF4-FFF2-40B4-BE49-F238E27FC236}">
                            <a16:creationId xmlns:a16="http://schemas.microsoft.com/office/drawing/2014/main" id="{AF4ABF79-829E-72E6-4BE9-0B60FD24C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492375"/>
                        <a:ext cx="616108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25">
            <a:extLst>
              <a:ext uri="{FF2B5EF4-FFF2-40B4-BE49-F238E27FC236}">
                <a16:creationId xmlns:a16="http://schemas.microsoft.com/office/drawing/2014/main" id="{E3F06F95-63E9-A01D-B536-CF20951A6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20938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Entalpia h</a:t>
            </a:r>
            <a:r>
              <a:rPr lang="pt-BR" altLang="en-US" sz="1600" baseline="-25000">
                <a:solidFill>
                  <a:schemeClr val="tx2"/>
                </a:solidFill>
              </a:rPr>
              <a:t>2</a:t>
            </a:r>
            <a:endParaRPr lang="pt-BR" altLang="en-US" sz="1600">
              <a:solidFill>
                <a:schemeClr val="tx2"/>
              </a:solidFill>
            </a:endParaRPr>
          </a:p>
        </p:txBody>
      </p:sp>
      <p:grpSp>
        <p:nvGrpSpPr>
          <p:cNvPr id="18461" name="Group 29">
            <a:extLst>
              <a:ext uri="{FF2B5EF4-FFF2-40B4-BE49-F238E27FC236}">
                <a16:creationId xmlns:a16="http://schemas.microsoft.com/office/drawing/2014/main" id="{59BC5BAF-9DEE-798F-4B35-3F665FB7A6C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811588"/>
            <a:ext cx="6696075" cy="2641600"/>
            <a:chOff x="295" y="2401"/>
            <a:chExt cx="4218" cy="1664"/>
          </a:xfrm>
        </p:grpSpPr>
        <p:sp>
          <p:nvSpPr>
            <p:cNvPr id="18448" name="Rectangle 16">
              <a:extLst>
                <a:ext uri="{FF2B5EF4-FFF2-40B4-BE49-F238E27FC236}">
                  <a16:creationId xmlns:a16="http://schemas.microsoft.com/office/drawing/2014/main" id="{E58253D3-DA72-D149-6B68-28F0F7DA7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401"/>
              <a:ext cx="23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líquido saturado a 0,008 MPa</a:t>
              </a:r>
            </a:p>
          </p:txBody>
        </p:sp>
        <p:sp>
          <p:nvSpPr>
            <p:cNvPr id="18447" name="Rectangle 15">
              <a:extLst>
                <a:ext uri="{FF2B5EF4-FFF2-40B4-BE49-F238E27FC236}">
                  <a16:creationId xmlns:a16="http://schemas.microsoft.com/office/drawing/2014/main" id="{E697A007-F0DA-AC6A-C525-9313AB013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406"/>
              <a:ext cx="1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Ponto 3:</a:t>
              </a:r>
            </a:p>
          </p:txBody>
        </p:sp>
        <p:sp>
          <p:nvSpPr>
            <p:cNvPr id="18449" name="Rectangle 17">
              <a:extLst>
                <a:ext uri="{FF2B5EF4-FFF2-40B4-BE49-F238E27FC236}">
                  <a16:creationId xmlns:a16="http://schemas.microsoft.com/office/drawing/2014/main" id="{7DE371EB-A1D8-6B0B-CE88-B04E22C43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406"/>
              <a:ext cx="12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h</a:t>
              </a:r>
              <a:r>
                <a:rPr lang="pt-BR" altLang="en-US" sz="1600" baseline="-25000">
                  <a:solidFill>
                    <a:schemeClr val="tx2"/>
                  </a:solidFill>
                </a:rPr>
                <a:t>3</a:t>
              </a:r>
              <a:r>
                <a:rPr lang="pt-BR" altLang="en-US" sz="1600">
                  <a:solidFill>
                    <a:schemeClr val="tx2"/>
                  </a:solidFill>
                </a:rPr>
                <a:t> = 173,88 kJ/kg</a:t>
              </a:r>
            </a:p>
          </p:txBody>
        </p:sp>
        <p:sp>
          <p:nvSpPr>
            <p:cNvPr id="18450" name="Rectangle 18">
              <a:extLst>
                <a:ext uri="{FF2B5EF4-FFF2-40B4-BE49-F238E27FC236}">
                  <a16:creationId xmlns:a16="http://schemas.microsoft.com/office/drawing/2014/main" id="{15B9D0A9-5431-A828-C1AF-2250F9DC4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719"/>
              <a:ext cx="1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b="1">
                  <a:solidFill>
                    <a:schemeClr val="tx2"/>
                  </a:solidFill>
                </a:rPr>
                <a:t>Ponto 4:</a:t>
              </a:r>
            </a:p>
          </p:txBody>
        </p:sp>
        <p:sp>
          <p:nvSpPr>
            <p:cNvPr id="18451" name="Rectangle 19">
              <a:extLst>
                <a:ext uri="{FF2B5EF4-FFF2-40B4-BE49-F238E27FC236}">
                  <a16:creationId xmlns:a16="http://schemas.microsoft.com/office/drawing/2014/main" id="{71304724-EB3B-FAAE-2C5F-F9CA8CDF5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715"/>
              <a:ext cx="23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>
                  <a:solidFill>
                    <a:schemeClr val="tx2"/>
                  </a:solidFill>
                </a:rPr>
                <a:t>líquido saturado a 8 MPa</a:t>
              </a:r>
            </a:p>
          </p:txBody>
        </p:sp>
        <p:graphicFrame>
          <p:nvGraphicFramePr>
            <p:cNvPr id="18452" name="Object 20">
              <a:extLst>
                <a:ext uri="{FF2B5EF4-FFF2-40B4-BE49-F238E27FC236}">
                  <a16:creationId xmlns:a16="http://schemas.microsoft.com/office/drawing/2014/main" id="{A1132787-FC28-6CC3-CC88-E170607AB3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945"/>
            <a:ext cx="2585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84400" imgH="495000" progId="Equation.3">
                    <p:embed/>
                  </p:oleObj>
                </mc:Choice>
                <mc:Fallback>
                  <p:oleObj name="Equation" r:id="rId8" imgW="2984400" imgH="495000" progId="Equation.3">
                    <p:embed/>
                    <p:pic>
                      <p:nvPicPr>
                        <p:cNvPr id="18452" name="Object 20">
                          <a:extLst>
                            <a:ext uri="{FF2B5EF4-FFF2-40B4-BE49-F238E27FC236}">
                              <a16:creationId xmlns:a16="http://schemas.microsoft.com/office/drawing/2014/main" id="{A1132787-FC28-6CC3-CC88-E170607AB3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945"/>
                          <a:ext cx="2585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3" name="Rectangle 21">
              <a:extLst>
                <a:ext uri="{FF2B5EF4-FFF2-40B4-BE49-F238E27FC236}">
                  <a16:creationId xmlns:a16="http://schemas.microsoft.com/office/drawing/2014/main" id="{0008169E-784D-C1A9-162A-BC61E76B6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3853"/>
              <a:ext cx="21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h</a:t>
              </a:r>
              <a:r>
                <a:rPr lang="pt-BR" altLang="en-US" sz="1600" baseline="-25000">
                  <a:solidFill>
                    <a:schemeClr val="tx2"/>
                  </a:solidFill>
                </a:rPr>
                <a:t>4</a:t>
              </a:r>
              <a:r>
                <a:rPr lang="pt-BR" altLang="en-US" sz="1600">
                  <a:solidFill>
                    <a:schemeClr val="tx2"/>
                  </a:solidFill>
                </a:rPr>
                <a:t> = 173,88+9,48 =183,36 kJ/kg</a:t>
              </a:r>
            </a:p>
          </p:txBody>
        </p:sp>
        <p:graphicFrame>
          <p:nvGraphicFramePr>
            <p:cNvPr id="18458" name="Object 26">
              <a:extLst>
                <a:ext uri="{FF2B5EF4-FFF2-40B4-BE49-F238E27FC236}">
                  <a16:creationId xmlns:a16="http://schemas.microsoft.com/office/drawing/2014/main" id="{FB753753-5564-BC15-2295-FB54FC9315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7" y="3354"/>
            <a:ext cx="2794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225600" imgH="495000" progId="Equation.3">
                    <p:embed/>
                  </p:oleObj>
                </mc:Choice>
                <mc:Fallback>
                  <p:oleObj name="Equation" r:id="rId10" imgW="3225600" imgH="495000" progId="Equation.3">
                    <p:embed/>
                    <p:pic>
                      <p:nvPicPr>
                        <p:cNvPr id="18458" name="Object 26">
                          <a:extLst>
                            <a:ext uri="{FF2B5EF4-FFF2-40B4-BE49-F238E27FC236}">
                              <a16:creationId xmlns:a16="http://schemas.microsoft.com/office/drawing/2014/main" id="{FB753753-5564-BC15-2295-FB54FC9315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354"/>
                          <a:ext cx="2794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860D3C3-487A-A2FD-63AA-0649742915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0430" y="-8126"/>
            <a:ext cx="2583570" cy="211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C5A09-9784-54B6-15B1-7A19E0B5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03631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4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82405-C4BF-C0CB-00BC-510548CD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"/>
            <a:ext cx="9108504" cy="3140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60261-B309-8568-9182-677F28D5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9" y="3142638"/>
            <a:ext cx="9108504" cy="286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27D8F-C681-8922-A93C-AA170C463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6782"/>
            <a:ext cx="9144000" cy="341121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74954C7C-BD82-7890-73D4-3FD07A3EB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130175"/>
            <a:ext cx="8218487" cy="490538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en-US" sz="3200"/>
              <a:t>8.3 – Superaquecimento e reaquecimento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D63CDF9C-3ACE-6E51-36FB-2BD9B6E4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4943475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EA322A09-AE16-7983-DA47-39AB7874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4100512" cy="4084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99EB77D1-DE92-C911-E69C-18637128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81075"/>
            <a:ext cx="8067675" cy="414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02C61DDA-E431-D4EF-40A7-4E851633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Exemplo 8.3 :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1904B80-E18F-6359-A738-656A62E57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15888"/>
            <a:ext cx="324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Ciclo sem irreversibilidades </a:t>
            </a:r>
          </a:p>
          <a:p>
            <a:r>
              <a:rPr lang="pt-BR" altLang="en-US">
                <a:solidFill>
                  <a:schemeClr val="tx2"/>
                </a:solidFill>
              </a:rPr>
              <a:t>Potência líquida = 100 MW</a:t>
            </a:r>
          </a:p>
        </p:txBody>
      </p: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3C2C0604-D983-F3BD-A61D-304DE7E036F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5229225"/>
            <a:ext cx="4741863" cy="1533525"/>
            <a:chOff x="1292" y="3294"/>
            <a:chExt cx="2987" cy="966"/>
          </a:xfrm>
        </p:grpSpPr>
        <p:sp>
          <p:nvSpPr>
            <p:cNvPr id="24583" name="Rectangle 7">
              <a:extLst>
                <a:ext uri="{FF2B5EF4-FFF2-40B4-BE49-F238E27FC236}">
                  <a16:creationId xmlns:a16="http://schemas.microsoft.com/office/drawing/2014/main" id="{4209DB00-7BB0-5DA9-5660-BDFDD12E5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294"/>
              <a:ext cx="1683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Eficiência do ciclo = 40,3 %</a:t>
              </a:r>
            </a:p>
          </p:txBody>
        </p:sp>
        <p:sp>
          <p:nvSpPr>
            <p:cNvPr id="24584" name="Rectangle 8">
              <a:extLst>
                <a:ext uri="{FF2B5EF4-FFF2-40B4-BE49-F238E27FC236}">
                  <a16:creationId xmlns:a16="http://schemas.microsoft.com/office/drawing/2014/main" id="{29CDF529-4191-695D-99F8-20E9DD8F3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3794"/>
              <a:ext cx="2680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Transferência de calor na caldeira = 248 MW</a:t>
              </a:r>
            </a:p>
          </p:txBody>
        </p:sp>
        <p:sp>
          <p:nvSpPr>
            <p:cNvPr id="24585" name="Rectangle 9">
              <a:extLst>
                <a:ext uri="{FF2B5EF4-FFF2-40B4-BE49-F238E27FC236}">
                  <a16:creationId xmlns:a16="http://schemas.microsoft.com/office/drawing/2014/main" id="{7307F173-39AC-1F15-4BF1-A7441511E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4042"/>
              <a:ext cx="2972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Transferência de calor no condensador = 148 MW</a:t>
              </a:r>
            </a:p>
          </p:txBody>
        </p:sp>
        <p:graphicFrame>
          <p:nvGraphicFramePr>
            <p:cNvPr id="24587" name="Object 11">
              <a:extLst>
                <a:ext uri="{FF2B5EF4-FFF2-40B4-BE49-F238E27FC236}">
                  <a16:creationId xmlns:a16="http://schemas.microsoft.com/office/drawing/2014/main" id="{32013982-6D0B-0852-5271-1A7300EF66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10" y="3547"/>
            <a:ext cx="1934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97080" imgH="228600" progId="Equation.3">
                    <p:embed/>
                  </p:oleObj>
                </mc:Choice>
                <mc:Fallback>
                  <p:oleObj name="Equation" r:id="rId3" imgW="2197080" imgH="228600" progId="Equation.3">
                    <p:embed/>
                    <p:pic>
                      <p:nvPicPr>
                        <p:cNvPr id="24587" name="Object 11">
                          <a:extLst>
                            <a:ext uri="{FF2B5EF4-FFF2-40B4-BE49-F238E27FC236}">
                              <a16:creationId xmlns:a16="http://schemas.microsoft.com/office/drawing/2014/main" id="{32013982-6D0B-0852-5271-1A7300EF66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0" y="3547"/>
                          <a:ext cx="1934" cy="20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1797B305-EC7B-7F1C-4F8F-1FE1D1A93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052513"/>
            <a:ext cx="8067675" cy="414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9144AD20-3CF2-6BE1-69B8-7004213B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600450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Rectangle 7">
            <a:extLst>
              <a:ext uri="{FF2B5EF4-FFF2-40B4-BE49-F238E27FC236}">
                <a16:creationId xmlns:a16="http://schemas.microsoft.com/office/drawing/2014/main" id="{17A973A6-A953-0ECD-0DCA-BB16BB25A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Exemplo 8.4 :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A3670CF2-E8BC-E5C3-96D6-32BF26E61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15888"/>
            <a:ext cx="446405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pt-BR" altLang="en-US" dirty="0">
                <a:solidFill>
                  <a:schemeClr val="tx2"/>
                </a:solidFill>
              </a:rPr>
              <a:t>Ciclo com irreversibilidades </a:t>
            </a:r>
          </a:p>
          <a:p>
            <a:r>
              <a:rPr lang="pt-BR" altLang="en-US" dirty="0">
                <a:solidFill>
                  <a:schemeClr val="tx2"/>
                </a:solidFill>
              </a:rPr>
              <a:t>Eficiência isentrópica da turbina = 85%</a:t>
            </a:r>
          </a:p>
          <a:p>
            <a:r>
              <a:rPr lang="pt-BR" altLang="en-US" dirty="0">
                <a:solidFill>
                  <a:schemeClr val="tx2"/>
                </a:solidFill>
              </a:rPr>
              <a:t>Potência líquida = 100 MW</a:t>
            </a:r>
          </a:p>
        </p:txBody>
      </p:sp>
      <p:grpSp>
        <p:nvGrpSpPr>
          <p:cNvPr id="25618" name="Group 18">
            <a:extLst>
              <a:ext uri="{FF2B5EF4-FFF2-40B4-BE49-F238E27FC236}">
                <a16:creationId xmlns:a16="http://schemas.microsoft.com/office/drawing/2014/main" id="{5167B176-23D9-2363-57B2-A5A65BFC9E58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5229225"/>
            <a:ext cx="4741863" cy="1533525"/>
            <a:chOff x="1292" y="3294"/>
            <a:chExt cx="2987" cy="966"/>
          </a:xfrm>
        </p:grpSpPr>
        <p:sp>
          <p:nvSpPr>
            <p:cNvPr id="25614" name="Rectangle 14">
              <a:extLst>
                <a:ext uri="{FF2B5EF4-FFF2-40B4-BE49-F238E27FC236}">
                  <a16:creationId xmlns:a16="http://schemas.microsoft.com/office/drawing/2014/main" id="{610D6FD7-603C-ADB0-69DC-E4EA75B15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294"/>
              <a:ext cx="1683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Eficiência do ciclo = 35,1 %</a:t>
              </a:r>
            </a:p>
          </p:txBody>
        </p:sp>
        <p:sp>
          <p:nvSpPr>
            <p:cNvPr id="25615" name="Rectangle 15">
              <a:extLst>
                <a:ext uri="{FF2B5EF4-FFF2-40B4-BE49-F238E27FC236}">
                  <a16:creationId xmlns:a16="http://schemas.microsoft.com/office/drawing/2014/main" id="{47E0880F-9D14-FCAE-B3BE-FC96F6141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3794"/>
              <a:ext cx="2680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Transferência de calor na caldeira = 285 MW</a:t>
              </a:r>
            </a:p>
          </p:txBody>
        </p:sp>
        <p:sp>
          <p:nvSpPr>
            <p:cNvPr id="25616" name="Rectangle 16">
              <a:extLst>
                <a:ext uri="{FF2B5EF4-FFF2-40B4-BE49-F238E27FC236}">
                  <a16:creationId xmlns:a16="http://schemas.microsoft.com/office/drawing/2014/main" id="{993F1191-5ACE-B200-480F-03DE59E6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4042"/>
              <a:ext cx="2972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 sz="1600">
                  <a:solidFill>
                    <a:schemeClr val="tx2"/>
                  </a:solidFill>
                </a:rPr>
                <a:t>Transferência de calor no condensador = 185 MW</a:t>
              </a:r>
            </a:p>
          </p:txBody>
        </p:sp>
        <p:graphicFrame>
          <p:nvGraphicFramePr>
            <p:cNvPr id="25617" name="Object 17">
              <a:extLst>
                <a:ext uri="{FF2B5EF4-FFF2-40B4-BE49-F238E27FC236}">
                  <a16:creationId xmlns:a16="http://schemas.microsoft.com/office/drawing/2014/main" id="{19001765-F002-1C37-32CD-F07B4F8B7C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10" y="3547"/>
            <a:ext cx="1934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97080" imgH="228600" progId="Equation.3">
                    <p:embed/>
                  </p:oleObj>
                </mc:Choice>
                <mc:Fallback>
                  <p:oleObj name="Equation" r:id="rId4" imgW="2197080" imgH="228600" progId="Equation.3">
                    <p:embed/>
                    <p:pic>
                      <p:nvPicPr>
                        <p:cNvPr id="25617" name="Object 17">
                          <a:extLst>
                            <a:ext uri="{FF2B5EF4-FFF2-40B4-BE49-F238E27FC236}">
                              <a16:creationId xmlns:a16="http://schemas.microsoft.com/office/drawing/2014/main" id="{19001765-F002-1C37-32CD-F07B4F8B7CC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0" y="3547"/>
                          <a:ext cx="1934" cy="20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1F751D89-1331-852B-258C-D05907156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424862" cy="503237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en-US" sz="3200"/>
              <a:t>8.4 – Ciclo de potência a vapor regenerativo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19F51E4D-C79E-D5B5-3BA9-FB1D7038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8050"/>
            <a:ext cx="530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8.4.1 – Aquecedores de água abertos (misturador)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FF0EA-4B97-B066-C239-5CDA65A9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1490663"/>
            <a:ext cx="8172400" cy="498210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Rectangle 16">
            <a:extLst>
              <a:ext uri="{FF2B5EF4-FFF2-40B4-BE49-F238E27FC236}">
                <a16:creationId xmlns:a16="http://schemas.microsoft.com/office/drawing/2014/main" id="{5271F906-1736-9C70-F8EE-E85E7672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8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Exemplo 8.5 :</a:t>
            </a:r>
          </a:p>
        </p:txBody>
      </p:sp>
      <p:sp>
        <p:nvSpPr>
          <p:cNvPr id="26641" name="Rectangle 17">
            <a:extLst>
              <a:ext uri="{FF2B5EF4-FFF2-40B4-BE49-F238E27FC236}">
                <a16:creationId xmlns:a16="http://schemas.microsoft.com/office/drawing/2014/main" id="{42CE121D-2176-F560-5029-A3B6C4410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23825"/>
            <a:ext cx="4608513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Ciclo com irreversibilidades </a:t>
            </a:r>
          </a:p>
          <a:p>
            <a:r>
              <a:rPr lang="pt-BR" altLang="en-US">
                <a:solidFill>
                  <a:schemeClr val="tx2"/>
                </a:solidFill>
              </a:rPr>
              <a:t>Eficiência isentrópica da turbina = 85 %</a:t>
            </a:r>
          </a:p>
          <a:p>
            <a:r>
              <a:rPr lang="pt-BR" altLang="en-US">
                <a:solidFill>
                  <a:schemeClr val="tx2"/>
                </a:solidFill>
              </a:rPr>
              <a:t>Potência líquida = 100 MW</a:t>
            </a:r>
          </a:p>
        </p:txBody>
      </p:sp>
      <p:sp>
        <p:nvSpPr>
          <p:cNvPr id="26643" name="Rectangle 19">
            <a:extLst>
              <a:ext uri="{FF2B5EF4-FFF2-40B4-BE49-F238E27FC236}">
                <a16:creationId xmlns:a16="http://schemas.microsoft.com/office/drawing/2014/main" id="{6B456D82-55F6-DD8E-4746-8F07E6550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588000"/>
            <a:ext cx="2671762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Eficiência do ciclo = 36,9 %</a:t>
            </a:r>
          </a:p>
        </p:txBody>
      </p:sp>
      <p:sp>
        <p:nvSpPr>
          <p:cNvPr id="26644" name="Rectangle 20">
            <a:extLst>
              <a:ext uri="{FF2B5EF4-FFF2-40B4-BE49-F238E27FC236}">
                <a16:creationId xmlns:a16="http://schemas.microsoft.com/office/drawing/2014/main" id="{7A16943A-8F1F-83B3-737E-995EEE9D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568950"/>
            <a:ext cx="42545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Transferência de calor na caldeira = 271 MW</a:t>
            </a:r>
          </a:p>
        </p:txBody>
      </p:sp>
      <p:sp>
        <p:nvSpPr>
          <p:cNvPr id="26645" name="Rectangle 21">
            <a:extLst>
              <a:ext uri="{FF2B5EF4-FFF2-40B4-BE49-F238E27FC236}">
                <a16:creationId xmlns:a16="http://schemas.microsoft.com/office/drawing/2014/main" id="{787000A4-368B-FEB6-70C4-011048F3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5962650"/>
            <a:ext cx="471805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Transferência de calor no condensador = 171 MW</a:t>
            </a:r>
          </a:p>
        </p:txBody>
      </p:sp>
      <p:graphicFrame>
        <p:nvGraphicFramePr>
          <p:cNvPr id="26646" name="Object 22">
            <a:extLst>
              <a:ext uri="{FF2B5EF4-FFF2-40B4-BE49-F238E27FC236}">
                <a16:creationId xmlns:a16="http://schemas.microsoft.com/office/drawing/2014/main" id="{5370386D-D27D-C578-BF88-FF3E3DBFE2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075" y="5997575"/>
          <a:ext cx="28749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228600" progId="Equation.3">
                  <p:embed/>
                </p:oleObj>
              </mc:Choice>
              <mc:Fallback>
                <p:oleObj name="Equation" r:id="rId2" imgW="2108160" imgH="228600" progId="Equation.3">
                  <p:embed/>
                  <p:pic>
                    <p:nvPicPr>
                      <p:cNvPr id="26646" name="Object 22">
                        <a:extLst>
                          <a:ext uri="{FF2B5EF4-FFF2-40B4-BE49-F238E27FC236}">
                            <a16:creationId xmlns:a16="http://schemas.microsoft.com/office/drawing/2014/main" id="{5370386D-D27D-C578-BF88-FF3E3DBFE2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997575"/>
                        <a:ext cx="2874963" cy="31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E63736F-119E-3A21-443A-C6CB5F2AB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22605"/>
            <a:ext cx="8856984" cy="438584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63F4FB9A-522C-90D3-54AB-DB498368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578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8.4.2 – Aquecedores de água de alimentação fechados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B812F-34D7-B32D-C982-580494D2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63246"/>
            <a:ext cx="8172400" cy="513150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>
            <a:extLst>
              <a:ext uri="{FF2B5EF4-FFF2-40B4-BE49-F238E27FC236}">
                <a16:creationId xmlns:a16="http://schemas.microsoft.com/office/drawing/2014/main" id="{A362B550-ADEF-E3D0-688A-780E06BDB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575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8.4.3 – Aquecedores de água de alimentação múltiplos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CBDC9-8389-3324-2FD9-137A303E6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836712"/>
            <a:ext cx="8172400" cy="543852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C3F9BCC5-DBC1-CA54-9751-E150EC4A4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8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tx2"/>
                </a:solidFill>
              </a:rPr>
              <a:t>Exemplo 8.6 :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3A547CFD-D6AE-E047-8A22-352466BA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15888"/>
            <a:ext cx="324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2"/>
                </a:solidFill>
              </a:rPr>
              <a:t>Ciclo sem irreversibilidades </a:t>
            </a:r>
          </a:p>
          <a:p>
            <a:r>
              <a:rPr lang="pt-BR" altLang="en-US">
                <a:solidFill>
                  <a:schemeClr val="tx2"/>
                </a:solidFill>
              </a:rPr>
              <a:t>Potência líquida = 100 MW</a:t>
            </a: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26C05F0F-149F-18C2-FDDB-0971F659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90588"/>
            <a:ext cx="5922963" cy="57610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:a16="http://schemas.microsoft.com/office/drawing/2014/main" id="{1761F113-F43E-2C0F-DAE5-DDCEE4B8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889000"/>
            <a:ext cx="2752725" cy="2428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Rectangle 8">
            <a:extLst>
              <a:ext uri="{FF2B5EF4-FFF2-40B4-BE49-F238E27FC236}">
                <a16:creationId xmlns:a16="http://schemas.microsoft.com/office/drawing/2014/main" id="{D392C751-86B3-298E-7247-2878A9378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500438"/>
            <a:ext cx="2671762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altLang="en-US" sz="1600">
                <a:solidFill>
                  <a:schemeClr val="tx2"/>
                </a:solidFill>
              </a:rPr>
              <a:t>Eficiência do ciclo = 43,1 %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AC261-7B10-E4C3-30D7-FBE76A45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522"/>
            <a:ext cx="6402386" cy="1124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66F329-87BA-396C-1232-ABE5D552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2776"/>
            <a:ext cx="8064896" cy="51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9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8B40D-1746-6CD2-3DDC-3C0F299EA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00463"/>
            <a:ext cx="4311346" cy="4113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9B8672-BE10-0820-FFCF-1A95D79BC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795" y="1191750"/>
            <a:ext cx="4869205" cy="4006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4AE625-6579-826E-F325-483841D9D6A9}"/>
              </a:ext>
            </a:extLst>
          </p:cNvPr>
          <p:cNvSpPr txBox="1"/>
          <p:nvPr/>
        </p:nvSpPr>
        <p:spPr>
          <a:xfrm>
            <a:off x="1403648" y="5507940"/>
            <a:ext cx="24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3.082 TW = 3082 GW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DDD6E-ABF2-BF6F-EEBA-9B1C297FE6F6}"/>
              </a:ext>
            </a:extLst>
          </p:cNvPr>
          <p:cNvSpPr txBox="1"/>
          <p:nvPr/>
        </p:nvSpPr>
        <p:spPr>
          <a:xfrm>
            <a:off x="5628492" y="5507940"/>
            <a:ext cx="216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0.077 TW = 77 GW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50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3ACC3-726B-851A-EE59-504C29F0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6197034" cy="68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26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55948-DA5F-362C-938B-77025C22E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22312"/>
            <a:ext cx="903649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8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5EF72-84E0-6EF0-88DA-30EDD76D7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3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938F9-4AD9-B5BD-CE9F-BD1D0F7D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8182"/>
            <a:ext cx="9144000" cy="47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91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DEC6C-BCF6-CDAD-6759-73EEED12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9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D811B-FF1B-1EF5-6C1D-FA5F9C9BA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CE9BF-A7C5-849B-2CAB-4CD413F3D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47444"/>
            <a:ext cx="7459116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>
            <a:extLst>
              <a:ext uri="{FF2B5EF4-FFF2-40B4-BE49-F238E27FC236}">
                <a16:creationId xmlns:a16="http://schemas.microsoft.com/office/drawing/2014/main" id="{C945B5C5-B77D-AA45-347C-D2998650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5082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565283-A7D9-25FB-0F52-3209EFE24FBE}"/>
              </a:ext>
            </a:extLst>
          </p:cNvPr>
          <p:cNvSpPr/>
          <p:nvPr/>
        </p:nvSpPr>
        <p:spPr>
          <a:xfrm>
            <a:off x="337460" y="6134441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Randers J, 2052: A Global Forecast for the next Forty Years, Chelsea Green Publishing Co., Hartford, Vermont, USA, 2012.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F8E98-283C-D370-86E8-979006B89DFA}"/>
              </a:ext>
            </a:extLst>
          </p:cNvPr>
          <p:cNvSpPr txBox="1"/>
          <p:nvPr/>
        </p:nvSpPr>
        <p:spPr>
          <a:xfrm>
            <a:off x="107504" y="5229200"/>
            <a:ext cx="89279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Only ~22% Renewables!!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The </a:t>
            </a:r>
            <a:r>
              <a:rPr lang="en-US" b="1" i="0" dirty="0">
                <a:effectLst/>
                <a:latin typeface="Arial" panose="020B0604020202020204" pitchFamily="34" charset="0"/>
              </a:rPr>
              <a:t>ton of oil equivalent (toe) </a:t>
            </a:r>
            <a:r>
              <a:rPr lang="en-US" b="0" i="0" dirty="0">
                <a:effectLst/>
                <a:latin typeface="Arial" panose="020B0604020202020204" pitchFamily="34" charset="0"/>
              </a:rPr>
              <a:t>is a unit of energy defined as the heat released in the combustion of a ton of crude oil, approximately 42 gigajoules.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E3F9B-126C-16B5-E4C8-C17EB7A2969F}"/>
              </a:ext>
            </a:extLst>
          </p:cNvPr>
          <p:cNvSpPr txBox="1"/>
          <p:nvPr/>
        </p:nvSpPr>
        <p:spPr>
          <a:xfrm>
            <a:off x="182817" y="4797152"/>
            <a:ext cx="8778365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dirty="0"/>
              <a:t>Muito tempo para eliminar combustível fóssil – </a:t>
            </a:r>
          </a:p>
          <a:p>
            <a:r>
              <a:rPr lang="pt-BR" sz="2800" dirty="0"/>
              <a:t>2 frentes nesse intervalo:</a:t>
            </a:r>
          </a:p>
          <a:p>
            <a:pPr marL="571500" indent="-571500">
              <a:buAutoNum type="romanLcParenR"/>
            </a:pPr>
            <a:r>
              <a:rPr lang="pt-BR" sz="2800" dirty="0"/>
              <a:t>Construir plantas de energia limpa ou renovável</a:t>
            </a:r>
          </a:p>
          <a:p>
            <a:pPr marL="571500" indent="-571500">
              <a:buAutoNum type="romanLcParenR"/>
            </a:pPr>
            <a:r>
              <a:rPr lang="pt-BR" sz="2800" dirty="0"/>
              <a:t>Melhorar plantas a combustível fóssil -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↑ eficiência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17EA1-8619-AB22-F192-ECBD2B52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8" y="116631"/>
            <a:ext cx="8778365" cy="46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6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CB57-F4E6-311A-9601-CF7D4738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" y="1598155"/>
            <a:ext cx="9131168" cy="3902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5D54A-E9E1-9AEF-A1F9-BEBD44932426}"/>
              </a:ext>
            </a:extLst>
          </p:cNvPr>
          <p:cNvSpPr txBox="1"/>
          <p:nvPr/>
        </p:nvSpPr>
        <p:spPr>
          <a:xfrm>
            <a:off x="467544" y="14371"/>
            <a:ext cx="8398325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u="sng" dirty="0"/>
              <a:t>PROJETO DE PLANTAS DE POTÊNCIA</a:t>
            </a:r>
          </a:p>
          <a:p>
            <a:r>
              <a:rPr lang="pt-BR" sz="2400" dirty="0"/>
              <a:t>Enormes investimentos e vida útil para décadas</a:t>
            </a:r>
          </a:p>
          <a:p>
            <a:r>
              <a:rPr lang="pt-BR" sz="2400" dirty="0"/>
              <a:t>Recomenda-se o método de Análise de Ciclo de Vida (ACV)</a:t>
            </a:r>
          </a:p>
          <a:p>
            <a:r>
              <a:rPr lang="pt-BR" sz="2400" dirty="0"/>
              <a:t>Os custos de todas as fases devem ser considerados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3B1F1-829C-9C63-CEEE-ABBF84EBFB4D}"/>
              </a:ext>
            </a:extLst>
          </p:cNvPr>
          <p:cNvSpPr txBox="1"/>
          <p:nvPr/>
        </p:nvSpPr>
        <p:spPr>
          <a:xfrm>
            <a:off x="-19961" y="5288340"/>
            <a:ext cx="9183924" cy="16927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u="sng" dirty="0"/>
              <a:t>TRANSMISSÃO E DISTRIBUIÇÃO DE POTÊNCIA</a:t>
            </a:r>
          </a:p>
          <a:p>
            <a:r>
              <a:rPr lang="pt-BR" sz="2000" dirty="0"/>
              <a:t>Matriz atual: Grandes perdas termodinâmicas e suscetível a quedas de luz</a:t>
            </a:r>
          </a:p>
          <a:p>
            <a:r>
              <a:rPr lang="pt-BR" sz="2000" dirty="0"/>
              <a:t>Mudança de foco da matriz energética para melhor gerenciamento: i) Múltiplas </a:t>
            </a:r>
          </a:p>
          <a:p>
            <a:r>
              <a:rPr lang="pt-BR" sz="2000" dirty="0"/>
              <a:t>tecnologias e </a:t>
            </a:r>
            <a:r>
              <a:rPr lang="pt-BR" sz="2000" dirty="0" err="1"/>
              <a:t>ii</a:t>
            </a:r>
            <a:r>
              <a:rPr lang="pt-BR" sz="2000" dirty="0"/>
              <a:t>) Uso mais eficiente da eletricidade (Centralizada e GD)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REDE INTELIGENTE (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SMART GRID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6428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9D73D38-63F8-597F-1DA4-774058E87DA0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208912" cy="13681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dirty="0"/>
              <a:t>2. Sistemas de potência a vapor</a:t>
            </a:r>
          </a:p>
          <a:p>
            <a:pPr fontAlgn="auto">
              <a:spcAft>
                <a:spcPts val="0"/>
              </a:spcAft>
            </a:pPr>
            <a:r>
              <a:rPr lang="pt-BR" dirty="0"/>
              <a:t>BASE: O ciclo </a:t>
            </a:r>
            <a:r>
              <a:rPr lang="pt-BR" i="1" dirty="0" err="1"/>
              <a:t>Rankine</a:t>
            </a:r>
            <a:endParaRPr lang="pt-BR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0768A-5C62-E713-A5D8-53444357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8348"/>
            <a:ext cx="7776864" cy="53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72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3582</TotalTime>
  <Words>1036</Words>
  <Application>Microsoft Office PowerPoint</Application>
  <PresentationFormat>On-screen Show (4:3)</PresentationFormat>
  <Paragraphs>158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Monotype Sorts</vt:lpstr>
      <vt:lpstr>Tahoma</vt:lpstr>
      <vt:lpstr>Trebuchet MS</vt:lpstr>
      <vt:lpstr>Wingdings 3</vt:lpstr>
      <vt:lpstr>Facetado</vt:lpstr>
      <vt:lpstr>Equation</vt:lpstr>
      <vt:lpstr>PowerPoint Presentation</vt:lpstr>
      <vt:lpstr>1. Contextualização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8.2 – O ciclo Rankine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8.3 – Superaquecimento e reaquecimento</vt:lpstr>
      <vt:lpstr>PowerPoint Presentation</vt:lpstr>
      <vt:lpstr>PowerPoint Presentation</vt:lpstr>
      <vt:lpstr>8.4 – Ciclo de potência a vapor regenerativo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520</cp:revision>
  <dcterms:created xsi:type="dcterms:W3CDTF">2008-07-22T17:18:50Z</dcterms:created>
  <dcterms:modified xsi:type="dcterms:W3CDTF">2023-10-31T02:13:22Z</dcterms:modified>
</cp:coreProperties>
</file>