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439" r:id="rId3"/>
    <p:sldId id="442" r:id="rId4"/>
    <p:sldId id="445" r:id="rId5"/>
    <p:sldId id="446" r:id="rId6"/>
    <p:sldId id="447" r:id="rId7"/>
    <p:sldId id="443" r:id="rId8"/>
    <p:sldId id="263" r:id="rId9"/>
    <p:sldId id="456" r:id="rId10"/>
    <p:sldId id="448" r:id="rId11"/>
    <p:sldId id="449" r:id="rId12"/>
    <p:sldId id="458" r:id="rId13"/>
    <p:sldId id="450" r:id="rId14"/>
    <p:sldId id="451" r:id="rId15"/>
    <p:sldId id="452" r:id="rId16"/>
    <p:sldId id="457" r:id="rId17"/>
    <p:sldId id="453" r:id="rId18"/>
    <p:sldId id="454" r:id="rId19"/>
    <p:sldId id="459" r:id="rId20"/>
    <p:sldId id="460" r:id="rId21"/>
    <p:sldId id="461" r:id="rId22"/>
    <p:sldId id="455" r:id="rId23"/>
    <p:sldId id="462" r:id="rId24"/>
    <p:sldId id="463" r:id="rId25"/>
    <p:sldId id="464" r:id="rId26"/>
    <p:sldId id="466" r:id="rId27"/>
    <p:sldId id="444" r:id="rId28"/>
    <p:sldId id="379" r:id="rId29"/>
    <p:sldId id="256" r:id="rId30"/>
    <p:sldId id="389" r:id="rId31"/>
    <p:sldId id="258" r:id="rId32"/>
    <p:sldId id="259" r:id="rId33"/>
    <p:sldId id="260" r:id="rId34"/>
    <p:sldId id="261" r:id="rId35"/>
    <p:sldId id="262" r:id="rId36"/>
    <p:sldId id="465" r:id="rId37"/>
    <p:sldId id="264" r:id="rId38"/>
    <p:sldId id="265" r:id="rId39"/>
    <p:sldId id="267" r:id="rId40"/>
    <p:sldId id="268" r:id="rId41"/>
    <p:sldId id="269" r:id="rId42"/>
    <p:sldId id="270" r:id="rId43"/>
    <p:sldId id="271" r:id="rId44"/>
  </p:sldIdLst>
  <p:sldSz cx="9144000" cy="6858000" type="screen4x3"/>
  <p:notesSz cx="7302500" cy="9588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4647" autoAdjust="0"/>
  </p:normalViewPr>
  <p:slideViewPr>
    <p:cSldViewPr>
      <p:cViewPr varScale="1">
        <p:scale>
          <a:sx n="86" d="100"/>
          <a:sy n="8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35438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29315C-6328-4CD9-A3B8-74C1B50EAC5F}" type="datetimeFigureOut">
              <a:rPr lang="pt-BR"/>
              <a:pPr>
                <a:defRPr/>
              </a:pPr>
              <a:t>04/09/2023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35438" y="9107488"/>
            <a:ext cx="3165475" cy="479425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98D94-EEBB-4FF4-A96C-485D10481C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7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568A2-3D76-434E-B822-72E616C19F09}" type="datetimeFigureOut">
              <a:rPr lang="pt-BR"/>
              <a:pPr>
                <a:defRPr/>
              </a:pPr>
              <a:t>04/09/2023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06" tIns="48254" rIns="96506" bIns="4825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E45A94E-8CAB-457D-85E9-B5602E0580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9E45-5814-4BAA-8AE7-E7599E4148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671C-9042-41BA-9EAA-7AD1115E4B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22AD-C76E-4CC5-BC52-23C0861878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1053-6050-42A6-AE9F-922E0412D7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9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F134-A231-422C-BF73-ECB7D9D2C9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D08-7AB8-4D52-8D7F-866ECABD13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7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A166-FF4D-460B-83D7-18FFCCAB08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2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08C2-5953-4534-93D3-5A81FE8B68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6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D39A-0972-4109-902E-91E88BDD21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2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B82B-1DEB-48B4-89BB-9E993C33BE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E180-D8C0-4254-878E-A89EF461025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70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1B0D0D-6B72-40CD-9E63-11A4735145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2281935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TMEC005 –TERMODINÂMICA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Aula Nr 4</a:t>
            </a:r>
          </a:p>
          <a:p>
            <a:pPr algn="ctr" eaLnBrk="1" hangingPunct="1">
              <a:defRPr/>
            </a:pPr>
            <a:r>
              <a:rPr lang="pt-BR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Avaliação de propriedades termodinâmicas</a:t>
            </a:r>
            <a:endParaRPr lang="en-US" sz="3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01674-D04C-6380-79B5-00477948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8894230" cy="155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8FB3F-EA82-E517-400B-D4F1250C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45433"/>
            <a:ext cx="8642710" cy="1683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91F32-A049-0D1C-0D93-AB0F61448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23" y="3426977"/>
            <a:ext cx="8576902" cy="1270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26ACAD-23B9-FC2E-3BB6-3760D04C1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23" y="4850754"/>
            <a:ext cx="8576901" cy="18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B6EF1-0059-AD07-8062-5869EB1D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" y="0"/>
            <a:ext cx="9062025" cy="3284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F3F25-F995-8C67-DE4A-DFEC3FB0E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2" y="3284984"/>
            <a:ext cx="9144000" cy="34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77122-76AA-5B4E-CFAD-170A18E9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0" y="404664"/>
            <a:ext cx="831239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4C31B-C06E-3A80-3891-2431952D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D68AE-7F69-7C77-1154-0014D8335711}"/>
              </a:ext>
            </a:extLst>
          </p:cNvPr>
          <p:cNvSpPr txBox="1"/>
          <p:nvPr/>
        </p:nvSpPr>
        <p:spPr>
          <a:xfrm>
            <a:off x="1331640" y="-27384"/>
            <a:ext cx="600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REGI</a:t>
            </a:r>
            <a:r>
              <a:rPr lang="pt-BR" sz="2400" b="1" u="sng" dirty="0">
                <a:solidFill>
                  <a:srgbClr val="FF0000"/>
                </a:solidFill>
              </a:rPr>
              <a:t>ÃO DE MUDANÇA DE FASE (L + V)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BF970-0DE9-935E-313F-CE89A4C2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054098"/>
            <a:ext cx="8496944" cy="368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E96B0-A2EC-54C9-D6D2-C0341676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302"/>
            <a:ext cx="9143999" cy="26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1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D3C65-A81A-ECD1-5D8E-3CA1A7EE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776864" cy="576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6258E-4BCF-F8B5-190C-767DC9BE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8856984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49435-E33D-D4DF-D4A3-AA158F13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556" y="1232756"/>
            <a:ext cx="1591460" cy="110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16DA-80CE-54DD-BFAC-36B73AADD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45720"/>
            <a:ext cx="8856984" cy="1414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1A573-6D30-EB4B-8FE2-6F6337D38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024161"/>
            <a:ext cx="1440160" cy="1114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686C3E-5330-0165-0969-2FB00990B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3862398"/>
            <a:ext cx="3861672" cy="1414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50370D-2F33-B80F-0F4B-13BC3F43B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5418323"/>
            <a:ext cx="8856984" cy="1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03B2B-F5F1-1060-3581-F48265BA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8A3D0-DDAF-A877-D4AE-8D8ACFE3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6632"/>
            <a:ext cx="8553673" cy="5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D247C-8F17-F17A-A7D8-391ED82D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0728"/>
            <a:ext cx="2323588" cy="117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39655-C14B-C234-E7A3-8B3505F31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149080"/>
            <a:ext cx="8784976" cy="2559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0AC0A-23F4-7F50-835E-62A590C82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675538"/>
            <a:ext cx="5328593" cy="34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3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63A7E-9283-915A-E665-B130B71D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8640"/>
            <a:ext cx="8002117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3EEC-5ADC-4AE8-24F7-3903C408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4526618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12345-366E-07C6-6721-4AB17909A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2132856"/>
            <a:ext cx="5978991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21D05-1FBD-8D2D-62C9-F2B5B4B12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888520"/>
            <a:ext cx="2664296" cy="1272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C1CDC-A544-1F00-9763-60D6B210E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223790"/>
            <a:ext cx="3923928" cy="810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D794B-6D4C-6059-61B8-D27803660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166236"/>
            <a:ext cx="4680520" cy="648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8F1271-1632-FC9E-1C71-A8D984AC1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46" y="4796383"/>
            <a:ext cx="2209272" cy="1049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6B3B35-F774-0C58-5E1B-D1787DC30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170" y="2780928"/>
            <a:ext cx="3923928" cy="3873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73D8B-1E9B-8A80-735F-DBAE1AAFC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5654415"/>
            <a:ext cx="2812228" cy="9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A3971-CB8C-47D9-ADFD-782DAD5B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9" y="0"/>
            <a:ext cx="879280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AA957-97F7-06C1-6EB9-85D6C8A1532C}"/>
              </a:ext>
            </a:extLst>
          </p:cNvPr>
          <p:cNvSpPr txBox="1"/>
          <p:nvPr/>
        </p:nvSpPr>
        <p:spPr>
          <a:xfrm>
            <a:off x="2448053" y="101823"/>
            <a:ext cx="436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DEFINIÇÕES IMPORTANTES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97F0E-3340-3711-5CD2-CBE42501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14684" cy="1872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5CBD0-DFD8-61A2-247A-8EC6069A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525875"/>
            <a:ext cx="8897667" cy="1551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BDCFF-46B3-0F60-E34F-C4542EDC2AAC}"/>
              </a:ext>
            </a:extLst>
          </p:cNvPr>
          <p:cNvSpPr txBox="1"/>
          <p:nvPr/>
        </p:nvSpPr>
        <p:spPr>
          <a:xfrm>
            <a:off x="-22901" y="4108431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Intensive</a:t>
            </a:r>
            <a:r>
              <a:rPr lang="pt-BR" b="1" dirty="0"/>
              <a:t> </a:t>
            </a:r>
            <a:r>
              <a:rPr lang="pt-BR" b="1" dirty="0" err="1"/>
              <a:t>state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en-US" dirty="0"/>
              <a:t>system at equilibrium: intensive thermodynamic properties define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E530F-38EB-2DED-3C2F-E33B6BCE4E7B}"/>
              </a:ext>
            </a:extLst>
          </p:cNvPr>
          <p:cNvSpPr txBox="1"/>
          <p:nvPr/>
        </p:nvSpPr>
        <p:spPr>
          <a:xfrm>
            <a:off x="12452" y="4556767"/>
            <a:ext cx="902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State </a:t>
            </a:r>
            <a:r>
              <a:rPr lang="en-US" dirty="0"/>
              <a:t>uniquely determined by values of a subset of independent intensive properties</a:t>
            </a:r>
          </a:p>
          <a:p>
            <a:r>
              <a:rPr lang="en-US" dirty="0"/>
              <a:t>All others are determined from them…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51D57-E757-1C94-643F-615039EB4138}"/>
              </a:ext>
            </a:extLst>
          </p:cNvPr>
          <p:cNvSpPr txBox="1"/>
          <p:nvPr/>
        </p:nvSpPr>
        <p:spPr>
          <a:xfrm>
            <a:off x="34807" y="5233921"/>
            <a:ext cx="8763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rule</a:t>
            </a:r>
          </a:p>
          <a:p>
            <a:r>
              <a:rPr lang="en-US" b="1" dirty="0"/>
              <a:t>State principle: </a:t>
            </a:r>
            <a:r>
              <a:rPr lang="en-US" dirty="0"/>
              <a:t>determines number of independent properties to fix system state</a:t>
            </a:r>
          </a:p>
          <a:p>
            <a:r>
              <a:rPr lang="en-US" dirty="0"/>
              <a:t>The intensive states of systems – pure substances (water or a uniform mixture of </a:t>
            </a:r>
          </a:p>
          <a:p>
            <a:r>
              <a:rPr lang="en-US" dirty="0"/>
              <a:t>nonreacting gases – </a:t>
            </a:r>
            <a:r>
              <a:rPr lang="en-US" b="1" dirty="0"/>
              <a:t>simple compressible systems: </a:t>
            </a:r>
            <a:r>
              <a:rPr lang="en-US" dirty="0"/>
              <a:t>require any two independent </a:t>
            </a:r>
          </a:p>
          <a:p>
            <a:r>
              <a:rPr lang="en-US" dirty="0"/>
              <a:t>intensive properties to fix the values of all other intensive thermodynamic properties.</a:t>
            </a:r>
          </a:p>
        </p:txBody>
      </p:sp>
    </p:spTree>
    <p:extLst>
      <p:ext uri="{BB962C8B-B14F-4D97-AF65-F5344CB8AC3E}">
        <p14:creationId xmlns:p14="http://schemas.microsoft.com/office/powerpoint/2010/main" val="130486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1AE3A-44AF-FAB9-748A-67DCD5EB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116632"/>
            <a:ext cx="868801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0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2733F4-06D4-B508-EB1C-F0BE12AE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88640"/>
            <a:ext cx="8773749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5A545-0B29-5B52-28B4-76CBDEC9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01008"/>
            <a:ext cx="885137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AAA87-43A9-1940-D6CD-D788E077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323310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7FE47-D3EC-12B4-5DF4-A0D26CC9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420888"/>
            <a:ext cx="8064896" cy="4219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D702B-82C5-0AEB-4945-D36543304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413593"/>
            <a:ext cx="1374378" cy="8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E7BBD-552B-E3FC-1E06-4E3A3F28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7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AEF34-F30E-B1CD-A835-C0046020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6275" cy="692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26325B-04E0-D5EA-C87C-84671CB59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620688"/>
            <a:ext cx="5788174" cy="111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F3A78-2E1B-C232-9B33-B61DEDD9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28801"/>
            <a:ext cx="8640960" cy="50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2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477D9-7C8D-6674-AF79-D413A5B9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2" y="116632"/>
            <a:ext cx="8537892" cy="60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87763-9C59-8D91-88B9-1C99CAC3F791}"/>
              </a:ext>
            </a:extLst>
          </p:cNvPr>
          <p:cNvSpPr txBox="1"/>
          <p:nvPr/>
        </p:nvSpPr>
        <p:spPr>
          <a:xfrm>
            <a:off x="1470041" y="867412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For </a:t>
            </a:r>
            <a:r>
              <a:rPr lang="pt-BR" sz="2400" dirty="0" err="1"/>
              <a:t>low</a:t>
            </a:r>
            <a:r>
              <a:rPr lang="pt-BR" sz="2400" dirty="0"/>
              <a:t> </a:t>
            </a:r>
            <a:r>
              <a:rPr lang="pt-BR" sz="2400" dirty="0" err="1"/>
              <a:t>p</a:t>
            </a:r>
            <a:r>
              <a:rPr lang="pt-BR" sz="2400" baseline="-25000" dirty="0" err="1"/>
              <a:t>R</a:t>
            </a:r>
            <a:r>
              <a:rPr lang="pt-BR" sz="2400" dirty="0"/>
              <a:t>, Z ~ 1, </a:t>
            </a:r>
            <a:r>
              <a:rPr lang="pt-BR" sz="2400" dirty="0" err="1"/>
              <a:t>then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3496C-914E-2150-8E07-347E21FD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655389"/>
            <a:ext cx="2049634" cy="82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D2295-3567-03DB-1269-17494B7C34F6}"/>
              </a:ext>
            </a:extLst>
          </p:cNvPr>
          <p:cNvSpPr txBox="1"/>
          <p:nvPr/>
        </p:nvSpPr>
        <p:spPr>
          <a:xfrm>
            <a:off x="382403" y="1641554"/>
            <a:ext cx="724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It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also</a:t>
            </a:r>
            <a:r>
              <a:rPr lang="pt-BR" sz="2400" dirty="0"/>
              <a:t> </a:t>
            </a:r>
            <a:r>
              <a:rPr lang="pt-BR" sz="2400" dirty="0" err="1"/>
              <a:t>observed</a:t>
            </a:r>
            <a:r>
              <a:rPr lang="pt-BR" sz="2400" dirty="0"/>
              <a:t> </a:t>
            </a:r>
            <a:r>
              <a:rPr lang="pt-BR" sz="2400" dirty="0" err="1"/>
              <a:t>experimentally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u = u(T) </a:t>
            </a:r>
            <a:r>
              <a:rPr lang="pt-BR" sz="2400" dirty="0" err="1"/>
              <a:t>only</a:t>
            </a:r>
            <a:r>
              <a:rPr lang="pt-BR" sz="2400" dirty="0"/>
              <a:t>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E85B4-BB9D-49FB-96A3-F9E3773D3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276" y="2037730"/>
            <a:ext cx="4172435" cy="1986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5CBF81-3B75-2884-4B43-00D0A7B0F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24610"/>
            <a:ext cx="8712967" cy="27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6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B10F9-5782-3917-AD1B-3C69BED9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1"/>
            <a:ext cx="8749892" cy="2922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26323-823B-10E0-C42B-296E4495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6593544" cy="29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EAE91-1857-AF7C-3B80-A72B9BE9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3" y="540001"/>
            <a:ext cx="3345630" cy="5832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B3764-3E34-12EE-2044-A80337225F32}"/>
              </a:ext>
            </a:extLst>
          </p:cNvPr>
          <p:cNvSpPr txBox="1"/>
          <p:nvPr/>
        </p:nvSpPr>
        <p:spPr>
          <a:xfrm>
            <a:off x="2448053" y="101823"/>
            <a:ext cx="424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EQUAÇÕES IMPORTANTES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A3F4D-5505-2E47-3548-9C584A5A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10" y="563488"/>
            <a:ext cx="4680521" cy="23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E6A97-B637-932A-570D-F5F662A1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7" y="3140967"/>
            <a:ext cx="3093992" cy="37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0D42B-0C43-4CF8-625F-31205AE1C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793" y="3140967"/>
            <a:ext cx="4429769" cy="3231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4DF1F-F84D-4FF3-D55B-18A52AF98BE4}"/>
              </a:ext>
            </a:extLst>
          </p:cNvPr>
          <p:cNvSpPr txBox="1"/>
          <p:nvPr/>
        </p:nvSpPr>
        <p:spPr>
          <a:xfrm>
            <a:off x="325108" y="6357328"/>
            <a:ext cx="866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Todas as propriedades termodinâmicas podem ser avaliadas computacionalmente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2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28"/>
            <a:ext cx="9144000" cy="3949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095" y="184854"/>
            <a:ext cx="831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EXEMPLO DE APLICAÇÃO DA 1ª LEI DA TERMODINÂMICA – REGIME TRANSIENTE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013176"/>
            <a:ext cx="863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SOLUÇÃO (panela de pressão)</a:t>
            </a:r>
          </a:p>
          <a:p>
            <a:r>
              <a:rPr lang="pt-BR" dirty="0"/>
              <a:t>Vamos estender o problema para a modelagem matemática completa do processo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115616" y="332656"/>
          <a:ext cx="62785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393480" progId="Equation.DSMT4">
                  <p:embed/>
                </p:oleObj>
              </mc:Choice>
              <mc:Fallback>
                <p:oleObj name="Equation" r:id="rId2" imgW="2019240" imgH="39348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616" y="332656"/>
                        <a:ext cx="6278563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276573" y="1916832"/>
          <a:ext cx="552767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1168200" progId="Equation.DSMT4">
                  <p:embed/>
                </p:oleObj>
              </mc:Choice>
              <mc:Fallback>
                <p:oleObj name="Equation" r:id="rId4" imgW="1777680" imgH="11682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573" y="1916832"/>
                        <a:ext cx="5527675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25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C72D9-C24D-F6F7-CFBB-07C65366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1" y="1694975"/>
            <a:ext cx="4282651" cy="497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AF019-ABE5-9415-655A-1B61A790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92707"/>
            <a:ext cx="4104456" cy="497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216BE-4A9D-D1DA-BE52-2B27616DA102}"/>
              </a:ext>
            </a:extLst>
          </p:cNvPr>
          <p:cNvSpPr txBox="1"/>
          <p:nvPr/>
        </p:nvSpPr>
        <p:spPr>
          <a:xfrm>
            <a:off x="703" y="44624"/>
            <a:ext cx="9141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</a:rPr>
              <a:t>MUDANÇA DE FASES DE </a:t>
            </a:r>
            <a:r>
              <a:rPr lang="pt-BR" sz="3000" b="1" u="sng" dirty="0">
                <a:solidFill>
                  <a:srgbClr val="FF0000"/>
                </a:solidFill>
              </a:rPr>
              <a:t>SUBSTÂNCIAS PURAS</a:t>
            </a:r>
          </a:p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(A superfície p-v-T)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51F91-849B-BD7B-E4E7-44622BC55D13}"/>
              </a:ext>
            </a:extLst>
          </p:cNvPr>
          <p:cNvSpPr txBox="1"/>
          <p:nvPr/>
        </p:nvSpPr>
        <p:spPr>
          <a:xfrm>
            <a:off x="-36512" y="932021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Experiment: temperature and specific volume are independent, and pressure is a function</a:t>
            </a:r>
          </a:p>
          <a:p>
            <a:r>
              <a:rPr lang="en-US" dirty="0"/>
              <a:t>of the two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42CA0-1F6A-2D1C-7997-B22B14F3C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19" y="1532186"/>
            <a:ext cx="2184145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0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96305" y="838994"/>
          <a:ext cx="7304087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1574640" progId="Equation.DSMT4">
                  <p:embed/>
                </p:oleObj>
              </mc:Choice>
              <mc:Fallback>
                <p:oleObj name="Equation" r:id="rId2" imgW="2349360" imgH="157464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305" y="838994"/>
                        <a:ext cx="7304087" cy="489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04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15975" y="801688"/>
          <a:ext cx="726440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1600200" progId="Equation.DSMT4">
                  <p:embed/>
                </p:oleObj>
              </mc:Choice>
              <mc:Fallback>
                <p:oleObj name="Equation" r:id="rId2" imgW="2336760" imgH="16002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801688"/>
                        <a:ext cx="7264400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80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19113" y="447675"/>
          <a:ext cx="7858125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1828800" progId="Equation.DSMT4">
                  <p:embed/>
                </p:oleObj>
              </mc:Choice>
              <mc:Fallback>
                <p:oleObj name="Equation" r:id="rId2" imgW="2527200" imgH="18288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47675"/>
                        <a:ext cx="7858125" cy="568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951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27584" y="332656"/>
          <a:ext cx="6870700" cy="58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1879560" progId="Equation.DSMT4">
                  <p:embed/>
                </p:oleObj>
              </mc:Choice>
              <mc:Fallback>
                <p:oleObj name="Equation" r:id="rId2" imgW="2209680" imgH="187956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2656"/>
                        <a:ext cx="6870700" cy="583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49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72690" y="332656"/>
          <a:ext cx="6751638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1041120" progId="Equation.DSMT4">
                  <p:embed/>
                </p:oleObj>
              </mc:Choice>
              <mc:Fallback>
                <p:oleObj name="Equation" r:id="rId2" imgW="2171520" imgH="104112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90" y="332656"/>
                        <a:ext cx="6751638" cy="323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899592" y="4131840"/>
          <a:ext cx="706755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723600" progId="Equation.DSMT4">
                  <p:embed/>
                </p:oleObj>
              </mc:Choice>
              <mc:Fallback>
                <p:oleObj name="Equation" r:id="rId4" imgW="2273040" imgH="723600" progId="Equation.DSMT4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31840"/>
                        <a:ext cx="706755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852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07504" y="44624"/>
          <a:ext cx="9019267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560" imgH="1981080" progId="Equation.DSMT4">
                  <p:embed/>
                </p:oleObj>
              </mc:Choice>
              <mc:Fallback>
                <p:oleObj name="Equation" r:id="rId2" imgW="3022560" imgH="198108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4624"/>
                        <a:ext cx="9019267" cy="5904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27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46450" y="764704"/>
          <a:ext cx="8357998" cy="514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1955520" progId="Equation.DSMT4">
                  <p:embed/>
                </p:oleObj>
              </mc:Choice>
              <mc:Fallback>
                <p:oleObj name="Equation" r:id="rId2" imgW="3174840" imgH="195552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50" y="764704"/>
                        <a:ext cx="8357998" cy="5142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806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12179" y="765175"/>
          <a:ext cx="7288213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1955520" progId="Equation.DSMT4">
                  <p:embed/>
                </p:oleObj>
              </mc:Choice>
              <mc:Fallback>
                <p:oleObj name="Equation" r:id="rId2" imgW="2768400" imgH="195552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79" y="765175"/>
                        <a:ext cx="7288213" cy="514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363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09550" y="158750"/>
          <a:ext cx="8091488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320" imgH="1955520" progId="Equation.DSMT4">
                  <p:embed/>
                </p:oleObj>
              </mc:Choice>
              <mc:Fallback>
                <p:oleObj name="Equation" r:id="rId2" imgW="3073320" imgH="195552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58750"/>
                        <a:ext cx="8091488" cy="514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475656" y="5445224"/>
          <a:ext cx="3384376" cy="100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5445224"/>
                        <a:ext cx="3384376" cy="100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51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18380" y="260648"/>
          <a:ext cx="8846108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19440" imgH="1091880" progId="Equation.DSMT4">
                  <p:embed/>
                </p:oleObj>
              </mc:Choice>
              <mc:Fallback>
                <p:oleObj name="Equation" r:id="rId2" imgW="3619440" imgH="109188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0" y="260648"/>
                        <a:ext cx="8846108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85" y="3190453"/>
          <a:ext cx="8535987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92360" imgH="1307880" progId="Equation.DSMT4">
                  <p:embed/>
                </p:oleObj>
              </mc:Choice>
              <mc:Fallback>
                <p:oleObj name="Equation" r:id="rId4" imgW="3492360" imgH="130788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5" y="3190453"/>
                        <a:ext cx="8535987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6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064F2-A546-3131-B376-AA1B70EB8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5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2477" y="166117"/>
          <a:ext cx="8535987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1307880" progId="Equation.DSMT4">
                  <p:embed/>
                </p:oleObj>
              </mc:Choice>
              <mc:Fallback>
                <p:oleObj name="Equation" r:id="rId2" imgW="3492360" imgH="130788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77" y="166117"/>
                        <a:ext cx="8535987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06438" y="3406775"/>
          <a:ext cx="748030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1307880" progId="Equation.DSMT4">
                  <p:embed/>
                </p:oleObj>
              </mc:Choice>
              <mc:Fallback>
                <p:oleObj name="Equation" r:id="rId4" imgW="3060360" imgH="1307880" progId="Equation.DSMT4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406775"/>
                        <a:ext cx="7480300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325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38175"/>
            <a:ext cx="7705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39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83568" y="260648"/>
          <a:ext cx="706755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723600" progId="Equation.DSMT4">
                  <p:embed/>
                </p:oleObj>
              </mc:Choice>
              <mc:Fallback>
                <p:oleObj name="Equation" r:id="rId2" imgW="2273040" imgH="723600" progId="Equation.DSMT4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06755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920750" y="2852936"/>
          <a:ext cx="65944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723600" progId="Equation.DSMT4">
                  <p:embed/>
                </p:oleObj>
              </mc:Choice>
              <mc:Fallback>
                <p:oleObj name="Equation" r:id="rId4" imgW="2120760" imgH="7236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852936"/>
                        <a:ext cx="65944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45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929853" y="116632"/>
          <a:ext cx="65944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723600" progId="Equation.DSMT4">
                  <p:embed/>
                </p:oleObj>
              </mc:Choice>
              <mc:Fallback>
                <p:oleObj name="Equation" r:id="rId2" imgW="2120760" imgH="7236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853" y="116632"/>
                        <a:ext cx="65944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06438" y="2420888"/>
          <a:ext cx="748030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1307880" progId="Equation.DSMT4">
                  <p:embed/>
                </p:oleObj>
              </mc:Choice>
              <mc:Fallback>
                <p:oleObj name="Equation" r:id="rId4" imgW="3060360" imgH="130788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420888"/>
                        <a:ext cx="7480300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237E93-CA46-ADCF-86C8-2ECC7C311C58}"/>
              </a:ext>
            </a:extLst>
          </p:cNvPr>
          <p:cNvSpPr txBox="1"/>
          <p:nvPr/>
        </p:nvSpPr>
        <p:spPr>
          <a:xfrm>
            <a:off x="33814" y="5611763"/>
            <a:ext cx="9355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As duas EDO formam um PVI com as CI: x = 0 e p = p</a:t>
            </a:r>
            <a:r>
              <a:rPr lang="pt-BR" baseline="-25000" dirty="0"/>
              <a:t>0</a:t>
            </a:r>
            <a:r>
              <a:rPr lang="pt-BR" dirty="0"/>
              <a:t> em t = 0 s. Integrando as </a:t>
            </a:r>
          </a:p>
          <a:p>
            <a:r>
              <a:rPr lang="pt-BR" dirty="0"/>
              <a:t>EDO, obtém-se p e x até atingir a pressão da válvula de alívio. Com duas propriedades</a:t>
            </a:r>
          </a:p>
          <a:p>
            <a:r>
              <a:rPr lang="pt-BR" dirty="0"/>
              <a:t>os estados são unicamente definidos, portanto, todas as outras propriedades estarão</a:t>
            </a:r>
          </a:p>
          <a:p>
            <a:r>
              <a:rPr lang="pt-BR" dirty="0"/>
              <a:t>disponíveis.</a:t>
            </a:r>
          </a:p>
        </p:txBody>
      </p:sp>
    </p:spTree>
    <p:extLst>
      <p:ext uri="{BB962C8B-B14F-4D97-AF65-F5344CB8AC3E}">
        <p14:creationId xmlns:p14="http://schemas.microsoft.com/office/powerpoint/2010/main" val="34668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DC64A-6C42-6A9F-90E3-FDB2DFF1D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13D7C0-D985-7E89-103F-88FC6BE2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2" y="476672"/>
            <a:ext cx="8408676" cy="288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5F4EB-97E7-38BD-B4F1-AB2C3CDD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6" y="3295631"/>
            <a:ext cx="5744695" cy="493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39058-CE6E-800A-C615-6D5C78FB0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537" y="4725144"/>
            <a:ext cx="3746109" cy="1584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1316E-CCAB-8E5C-6F58-A2D2948DD1AF}"/>
              </a:ext>
            </a:extLst>
          </p:cNvPr>
          <p:cNvSpPr txBox="1"/>
          <p:nvPr/>
        </p:nvSpPr>
        <p:spPr>
          <a:xfrm>
            <a:off x="2843808" y="3990508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Título</a:t>
            </a:r>
            <a:r>
              <a:rPr lang="en-US" sz="3600" dirty="0"/>
              <a:t> (quality)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6B112-63F8-3FF2-191A-0C2EB7BA3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4" y="113550"/>
            <a:ext cx="9046457" cy="363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5AD5F-8B5D-D1A8-0E77-D74FA9DD3F63}"/>
              </a:ext>
            </a:extLst>
          </p:cNvPr>
          <p:cNvSpPr txBox="1"/>
          <p:nvPr/>
        </p:nvSpPr>
        <p:spPr>
          <a:xfrm>
            <a:off x="6114195" y="14127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Process</a:t>
            </a:r>
            <a:r>
              <a:rPr lang="pt-BR" dirty="0"/>
              <a:t> 1-f-g-s (</a:t>
            </a:r>
            <a:r>
              <a:rPr lang="pt-BR" dirty="0" err="1"/>
              <a:t>heating</a:t>
            </a:r>
            <a:r>
              <a:rPr lang="pt-B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7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89670-FD5A-253E-2D7F-D48AF65A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64122"/>
            <a:ext cx="4176464" cy="448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64D25-46C2-B3AC-B6D2-D500B3EEE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7653"/>
            <a:ext cx="4320480" cy="5493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317D8-8CF3-5229-8468-8096AE6E0F13}"/>
              </a:ext>
            </a:extLst>
          </p:cNvPr>
          <p:cNvSpPr txBox="1"/>
          <p:nvPr/>
        </p:nvSpPr>
        <p:spPr>
          <a:xfrm>
            <a:off x="62977" y="260648"/>
            <a:ext cx="901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AVALIAÇÃO DE PROPRIEDADES DE SUBSTÂNCIAS PURAS</a:t>
            </a:r>
          </a:p>
        </p:txBody>
      </p:sp>
    </p:spTree>
    <p:extLst>
      <p:ext uri="{BB962C8B-B14F-4D97-AF65-F5344CB8AC3E}">
        <p14:creationId xmlns:p14="http://schemas.microsoft.com/office/powerpoint/2010/main" val="208981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8310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u="sng" dirty="0">
                <a:solidFill>
                  <a:srgbClr val="FF0000"/>
                </a:solidFill>
              </a:rPr>
              <a:t>DIAGRAMA DE FASES DA </a:t>
            </a:r>
            <a:r>
              <a:rPr lang="pt-BR" sz="4050" b="1" u="sng" dirty="0">
                <a:solidFill>
                  <a:srgbClr val="FF0000"/>
                </a:solidFill>
              </a:rPr>
              <a:t>ÁGUA</a:t>
            </a:r>
            <a:endParaRPr lang="en-US" sz="40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1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0BEF4-AD37-00C2-2F9E-32118050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90"/>
            <a:ext cx="9143999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302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280</Words>
  <Application>Microsoft Office PowerPoint</Application>
  <PresentationFormat>On-screen Show (4:3)</PresentationFormat>
  <Paragraphs>33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Design padrão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Jose Vargas</cp:lastModifiedBy>
  <cp:revision>762</cp:revision>
  <dcterms:created xsi:type="dcterms:W3CDTF">2008-07-22T17:18:50Z</dcterms:created>
  <dcterms:modified xsi:type="dcterms:W3CDTF">2023-09-05T02:55:40Z</dcterms:modified>
</cp:coreProperties>
</file>