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88" r:id="rId2"/>
    <p:sldId id="289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11" r:id="rId17"/>
    <p:sldId id="312" r:id="rId18"/>
    <p:sldId id="313" r:id="rId19"/>
    <p:sldId id="314" r:id="rId20"/>
    <p:sldId id="318" r:id="rId21"/>
    <p:sldId id="319" r:id="rId22"/>
    <p:sldId id="315" r:id="rId23"/>
    <p:sldId id="316" r:id="rId24"/>
    <p:sldId id="317" r:id="rId25"/>
    <p:sldId id="303" r:id="rId26"/>
    <p:sldId id="320" r:id="rId27"/>
    <p:sldId id="321" r:id="rId28"/>
    <p:sldId id="322" r:id="rId29"/>
    <p:sldId id="323" r:id="rId30"/>
    <p:sldId id="324" r:id="rId31"/>
    <p:sldId id="325" r:id="rId32"/>
    <p:sldId id="326" r:id="rId33"/>
    <p:sldId id="327" r:id="rId34"/>
    <p:sldId id="328" r:id="rId35"/>
    <p:sldId id="329" r:id="rId36"/>
    <p:sldId id="330" r:id="rId37"/>
    <p:sldId id="331" r:id="rId38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64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BFC8D-EE16-4DC6-9A74-81887C21C19E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58210-033B-4ADC-84D8-AE46C708D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29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A77E5-99DC-8DC0-7144-852B637E47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41B0B7-6CCF-5610-34EE-6E0C643D1A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CFF317-C53D-03C2-BA6E-82361ECEE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BD992-81C5-1416-FD59-ED91C2ED3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C8F817-7CFC-1AD6-B5F5-9F304C6D7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520501-993F-4507-875E-EB52C1D348AF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4216141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DBB7B-1752-DE41-A48A-B11ECD691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9D272D-7BBF-882A-B4D5-4A3D5EE29F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4D0F6A-5513-59B0-0D6E-410B2139A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34D92-8D19-F98E-D576-05F80F4F5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356EA-9B35-87CD-AAF3-A526E9E8E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6B92C4-A4E5-4782-8B9B-F80EB6299842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197422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716F3F-20C7-2EF5-1A7B-A32CCFA835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E095CF-7D65-BF4A-1677-9AC13BA226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295098-E4AE-3B31-BDF9-EB01727D3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4BD2C2-75EF-114B-6D60-B0FC4179F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6154E6-9CD8-EDC2-46DC-A9CF5C832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34EBA2-5192-415C-9937-5512C66A4C44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4283110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9A3C0-04FA-60D5-BED7-970FAF325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90D86-EB58-04C8-FF98-E299D5EF9A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6CF7C1-540D-5CEB-5880-581E65BF2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983208-A45D-5122-34F1-50AA7A528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F9C875-0B35-9E26-7090-BB9BC8D29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632032-0193-44FB-8C09-DB39D53FEC42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678116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EE835-C0EC-7F19-F96E-40E418B0E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B6B548-9D9E-1BF2-FBFA-1969516210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835CC-BC17-1575-8BB2-7F911FFE3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A1A62-3DF5-552A-B2E3-2B6D47C97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075A22-389C-AD03-5B8B-8AF6D7102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6FC95D-2F61-467F-9CB1-BAD1C4B284DD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590886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406B6-F746-DE7B-76CC-BBF04C6F7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538C3-62B4-F287-1A79-4578C1B4B3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44AF88-BFBF-39C2-195C-4E5BF920C3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EF26BA-D9FB-5314-C718-66B26C7F5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AFC3F4-610D-1112-6361-FF225531E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4DDBED-8D4C-3235-01A6-2499824C2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2F5C23-B588-45D9-9B60-83504C29355F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232670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03BDA-E608-B31B-FC43-14CFCB8F3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C3534E-38EF-F9EB-AC51-DAAC24EAE4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782ED7-F1B3-94E6-7CC3-B515019B5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A1A209-1D97-0088-D1FB-99E7C43894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82CD95-7542-1650-4501-726A3B3631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A43D5B-28F4-768F-8939-2497CD141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472005-FF25-8989-9AF7-481F23F59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739885-8605-EB01-5203-EE3859930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EFD94E-27CD-47A7-AC47-0E5E49AE0DFF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141475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1C830-323C-FA13-2B53-79290F37A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5396A8-3043-4AE2-DF83-EE5F5A95E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12F05D-05DD-92F3-CAE0-4898E8A1E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2B9DA7-661D-8164-9F50-070DF5459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081BD0-6DFB-43E4-A018-AEAC69EA5628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061020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EB5A1-174C-0302-FEB1-25E267F04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BC6C3D-89F0-03A4-2BF7-8DE951410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D8B294-53DC-1F9C-90E8-6E8DD8C72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8CE697-CD15-42D8-A30F-987CB6314BE7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382003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88857-ADD5-37C3-26EB-FB1E5D63B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9AC91-1945-DA6D-DFB4-0BC44F710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3A68C0-BCC6-F46C-DA23-03919DCA28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4AB497-8C78-BC0A-ADA7-48F20B7AC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EB4893-9214-07F7-0A22-3BD58E55E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D84917-D5F0-50B3-2C54-FF7638457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1FA6E1-EB21-4D49-AB1F-777C13C514B1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102875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A0748-D8C6-2CC3-F292-E646CFADC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085709-9C07-4BF3-F42A-4CF37C8638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3DCFD8-0608-6734-441C-5895BDBDD8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309242-E4B6-3EA3-3BD9-811773DCF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7F91D9-1FC0-EDCA-97DF-92D28877E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B081DD-2F78-495A-D448-1A4EB40CE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42B398-423B-48F2-81DA-E133134D5DA5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403425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C1A4F98-F5BB-23DD-11D9-CA454DA6BF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341DE95-3C39-5461-A5A0-43E9182FC6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os estilos do texto mestre</a:t>
            </a:r>
          </a:p>
          <a:p>
            <a:pPr lvl="1"/>
            <a:r>
              <a:rPr lang="pt-BR" altLang="en-US"/>
              <a:t>Segundo nível</a:t>
            </a:r>
          </a:p>
          <a:p>
            <a:pPr lvl="2"/>
            <a:r>
              <a:rPr lang="pt-BR" altLang="en-US"/>
              <a:t>Terceiro nível</a:t>
            </a:r>
          </a:p>
          <a:p>
            <a:pPr lvl="3"/>
            <a:r>
              <a:rPr lang="pt-BR" altLang="en-US"/>
              <a:t>Quarto nível</a:t>
            </a:r>
          </a:p>
          <a:p>
            <a:pPr lvl="4"/>
            <a:r>
              <a:rPr lang="pt-BR" altLang="en-US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E697141-4CBE-BFCA-F65C-D9352F5A3CF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1CF8205-A5EC-0578-137D-6472C47E369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D12899C-C8B4-AB7E-0550-9F2DCFA6895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428A7F4-EF3D-4A07-AFAD-4C4348C70DBD}" type="slidenum">
              <a:rPr lang="pt-BR" altLang="en-US"/>
              <a:pPr/>
              <a:t>‹#›</a:t>
            </a:fld>
            <a:endParaRPr lang="pt-B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7" Type="http://schemas.openxmlformats.org/officeDocument/2006/relationships/image" Target="../media/image43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emf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4.png"/><Relationship Id="rId7" Type="http://schemas.openxmlformats.org/officeDocument/2006/relationships/image" Target="../media/image18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emf"/><Relationship Id="rId11" Type="http://schemas.openxmlformats.org/officeDocument/2006/relationships/image" Target="../media/image21.wmf"/><Relationship Id="rId5" Type="http://schemas.openxmlformats.org/officeDocument/2006/relationships/image" Target="../media/image16.emf"/><Relationship Id="rId10" Type="http://schemas.openxmlformats.org/officeDocument/2006/relationships/oleObject" Target="../embeddings/oleObject1.bin"/><Relationship Id="rId4" Type="http://schemas.openxmlformats.org/officeDocument/2006/relationships/image" Target="../media/image15.png"/><Relationship Id="rId9" Type="http://schemas.openxmlformats.org/officeDocument/2006/relationships/image" Target="../media/image2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50825" y="2195827"/>
            <a:ext cx="8332168" cy="2097269"/>
          </a:xfrm>
          <a:prstGeom prst="rect">
            <a:avLst/>
          </a:prstGeom>
        </p:spPr>
        <p:txBody>
          <a:bodyPr lIns="65306" tIns="32653" rIns="65306" bIns="32653">
            <a:spAutoFit/>
          </a:bodyPr>
          <a:lstStyle/>
          <a:p>
            <a:pPr algn="ctr" eaLnBrk="1" hangingPunct="1">
              <a:defRPr/>
            </a:pPr>
            <a:r>
              <a:rPr lang="en-US" sz="3600" b="1" dirty="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  <a:latin typeface="+mn-lt"/>
                <a:cs typeface="+mn-cs"/>
              </a:rPr>
              <a:t>TMEC005 – TERMODINÂMICA</a:t>
            </a:r>
          </a:p>
          <a:p>
            <a:pPr algn="ctr" eaLnBrk="1" hangingPunct="1">
              <a:defRPr/>
            </a:pPr>
            <a:r>
              <a:rPr lang="en-US" sz="3600" b="1" dirty="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  <a:latin typeface="+mn-lt"/>
                <a:cs typeface="+mn-cs"/>
              </a:rPr>
              <a:t>Capítulo-13-Misturas-reativas-e-combustão</a:t>
            </a:r>
          </a:p>
          <a:p>
            <a:pPr algn="ctr" eaLnBrk="1" hangingPunct="1">
              <a:defRPr/>
            </a:pPr>
            <a:r>
              <a:rPr lang="en-US" sz="2400" b="1" dirty="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  <a:latin typeface="+mn-lt"/>
                <a:cs typeface="+mn-cs"/>
              </a:rPr>
              <a:t>Aula Nr 12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250825" y="2163763"/>
            <a:ext cx="8572500" cy="3929062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395536" y="4759879"/>
            <a:ext cx="7837802" cy="466053"/>
          </a:xfrm>
          <a:prstGeom prst="rect">
            <a:avLst/>
          </a:prstGeom>
        </p:spPr>
        <p:txBody>
          <a:bodyPr lIns="65306" tIns="32653" rIns="65306" bIns="32653">
            <a:spAutoFit/>
          </a:bodyPr>
          <a:lstStyle/>
          <a:p>
            <a:pPr eaLnBrk="1" hangingPunct="1">
              <a:defRPr/>
            </a:pPr>
            <a:r>
              <a:rPr lang="pt-BR" sz="2600" b="1" u="sng" dirty="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  <a:latin typeface="Arial" charset="0"/>
                <a:cs typeface="+mn-cs"/>
              </a:rPr>
              <a:t>Prof. José Viriato Coelho Vargas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285728"/>
            <a:ext cx="1898950" cy="12721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16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302AE3-A5D3-C456-0924-9EEE982359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1" y="188640"/>
            <a:ext cx="8784977" cy="29523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62037E-06EC-D843-B932-16E053C1F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20" y="2925761"/>
            <a:ext cx="8815029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781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85F162-F0C9-766A-6650-F3F29B911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671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713E75-D18F-015E-B681-8DBB01A2C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1" y="52754"/>
            <a:ext cx="8748464" cy="9999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B5C97C-1456-DF77-CAF6-D7366759E7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52735"/>
            <a:ext cx="9144000" cy="37696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C77BC3-CB28-DD14-11F7-B985ABB3C6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81" y="4822373"/>
            <a:ext cx="7268589" cy="199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554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684931-E55D-F02D-4CD5-4A461D85C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235" y="80628"/>
            <a:ext cx="9110515" cy="66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091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DB7A32-F590-0B8F-A60D-A67499C21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81" y="0"/>
            <a:ext cx="90414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388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ACDA7D-C017-42FD-FDCF-1678175BD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8977719" cy="836711"/>
          </a:xfrm>
          <a:prstGeom prst="rect">
            <a:avLst/>
          </a:prstGeom>
        </p:spPr>
      </p:pic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9566BAA5-8A69-E836-9C91-D6B5705CE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6204F51A-D5C0-45DE-8345-38C6CB0EAD47}" type="slidenum">
              <a:rPr lang="pt-BR" smtClean="0"/>
              <a:pPr>
                <a:defRPr/>
              </a:pPr>
              <a:t>15</a:t>
            </a:fld>
            <a:endParaRPr lang="pt-B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165780-E648-CDEF-C3B0-8BD12785D1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060" y="836712"/>
            <a:ext cx="9153060" cy="34563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002596-CF9D-C55E-A151-72D3F0E8D2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060" y="4293096"/>
            <a:ext cx="9153060" cy="8640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1FF2D5-AF80-C03E-FD1B-B21AB20C00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060" y="5167743"/>
            <a:ext cx="3898914" cy="4214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4736501-88B7-3CF8-B50D-EFC19AB4D9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8849" y="5589240"/>
            <a:ext cx="9172849" cy="12687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D99222-230A-936B-C4F2-A09A8F1F4B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26" y="883232"/>
            <a:ext cx="2257210" cy="54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639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04F51A-D5C0-45DE-8345-38C6CB0EAD47}" type="slidenum">
              <a:rPr lang="pt-BR" smtClean="0"/>
              <a:pPr>
                <a:defRPr/>
              </a:pPr>
              <a:t>16</a:t>
            </a:fld>
            <a:endParaRPr lang="pt-B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696" y="264347"/>
            <a:ext cx="9144001" cy="15567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696" y="1988840"/>
            <a:ext cx="9160696" cy="34563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16416" y="3573016"/>
            <a:ext cx="82758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640389"/>
            <a:ext cx="9144001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121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04F51A-D5C0-45DE-8345-38C6CB0EAD47}" type="slidenum">
              <a:rPr lang="pt-BR" smtClean="0"/>
              <a:pPr>
                <a:defRPr/>
              </a:pPr>
              <a:t>17</a:t>
            </a:fld>
            <a:endParaRPr lang="pt-B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0"/>
            <a:ext cx="88924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223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04F51A-D5C0-45DE-8345-38C6CB0EAD47}" type="slidenum">
              <a:rPr lang="pt-BR" smtClean="0"/>
              <a:pPr>
                <a:defRPr/>
              </a:pPr>
              <a:t>18</a:t>
            </a:fld>
            <a:endParaRPr lang="pt-B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7728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9316"/>
            <a:ext cx="9144000" cy="507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7539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04F51A-D5C0-45DE-8345-38C6CB0EAD47}" type="slidenum">
              <a:rPr lang="pt-BR" smtClean="0"/>
              <a:pPr>
                <a:defRPr/>
              </a:pPr>
              <a:t>19</a:t>
            </a:fld>
            <a:endParaRPr lang="pt-B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200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22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782826-DD91-BA2F-A1F0-7C3C2689646B}"/>
              </a:ext>
            </a:extLst>
          </p:cNvPr>
          <p:cNvSpPr txBox="1"/>
          <p:nvPr/>
        </p:nvSpPr>
        <p:spPr>
          <a:xfrm>
            <a:off x="395536" y="1268760"/>
            <a:ext cx="8136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COMBUST</a:t>
            </a:r>
            <a:r>
              <a:rPr lang="pt-BR" sz="2400" dirty="0"/>
              <a:t>ÃO: elementos combustíveis sofrem rápida oxidação, formando produtos, liberando energia na forma de calor.</a:t>
            </a:r>
          </a:p>
          <a:p>
            <a:r>
              <a:rPr lang="pt-BR" sz="2400" dirty="0"/>
              <a:t>COMPLETA: todo C → CO</a:t>
            </a:r>
            <a:r>
              <a:rPr lang="pt-BR" sz="2400" baseline="-25000" dirty="0"/>
              <a:t>2</a:t>
            </a:r>
            <a:r>
              <a:rPr lang="pt-BR" sz="2400" dirty="0"/>
              <a:t>, H → água, S → SO</a:t>
            </a:r>
            <a:r>
              <a:rPr lang="pt-BR" sz="2400" baseline="-25000" dirty="0"/>
              <a:t>2</a:t>
            </a:r>
            <a:r>
              <a:rPr lang="pt-BR" sz="2400" dirty="0"/>
              <a:t> e outros elementos oxidam completamente</a:t>
            </a:r>
          </a:p>
          <a:p>
            <a:r>
              <a:rPr lang="pt-BR" sz="2400" dirty="0"/>
              <a:t>INCOMPLETA: quando isso não acontece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D71931-E19F-B860-61F1-4B5D23EA0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51408"/>
            <a:ext cx="7056784" cy="11413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AEB463-C30B-D0F6-3EFF-C5F5D2137A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119" y="3628730"/>
            <a:ext cx="8892480" cy="8600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077A0A0-F83F-B6E7-FF01-7A5E38FF94E4}"/>
              </a:ext>
            </a:extLst>
          </p:cNvPr>
          <p:cNvSpPr txBox="1"/>
          <p:nvPr/>
        </p:nvSpPr>
        <p:spPr>
          <a:xfrm>
            <a:off x="503548" y="4435078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err="1"/>
              <a:t>Nr</a:t>
            </a:r>
            <a:r>
              <a:rPr lang="pt-BR" sz="2400" dirty="0"/>
              <a:t> mols de produtos não precisa ser igual ao de reagentes</a:t>
            </a:r>
          </a:p>
          <a:p>
            <a:r>
              <a:rPr lang="pt-BR" sz="2400" dirty="0"/>
              <a:t>Por conservação de massa, a massa de reagentes TEM que ser igual a de produtos.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BA0ACD-61FC-6207-78D1-EEC5451DF6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037" y="5697235"/>
            <a:ext cx="7189925" cy="74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6725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303F6F-775B-76FE-A17C-21D9C9C4A5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16" y="0"/>
            <a:ext cx="8712968" cy="683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1802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A09C4D-361B-CE25-8209-7CFC98EF0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7" y="-32648"/>
            <a:ext cx="9090155" cy="6890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5339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04F51A-D5C0-45DE-8345-38C6CB0EAD47}" type="slidenum">
              <a:rPr lang="pt-BR" smtClean="0"/>
              <a:pPr>
                <a:defRPr/>
              </a:pPr>
              <a:t>22</a:t>
            </a:fld>
            <a:endParaRPr lang="pt-B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2318" cy="32129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212976"/>
            <a:ext cx="9132319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8556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04F51A-D5C0-45DE-8345-38C6CB0EAD47}" type="slidenum">
              <a:rPr lang="pt-BR" smtClean="0"/>
              <a:pPr>
                <a:defRPr/>
              </a:pPr>
              <a:t>23</a:t>
            </a:fld>
            <a:endParaRPr lang="pt-B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5684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04F51A-D5C0-45DE-8345-38C6CB0EAD47}" type="slidenum">
              <a:rPr lang="pt-BR" smtClean="0"/>
              <a:pPr>
                <a:defRPr/>
              </a:pPr>
              <a:t>24</a:t>
            </a:fld>
            <a:endParaRPr lang="pt-B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"/>
            <a:ext cx="9143999" cy="702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5390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A28809-883F-DB38-796A-AB272BA61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91" y="-82061"/>
            <a:ext cx="9144000" cy="31510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87412D-B3BA-5EA8-A41A-32EFE4732A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68960"/>
            <a:ext cx="9036496" cy="37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4944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3CE20F-D3AA-2CAA-AD22-BA9589C36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632"/>
            <a:ext cx="9144000" cy="18722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9C9DCA-33D4-26E7-EB93-68B2672B46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44824"/>
            <a:ext cx="9144000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1001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95C337-0A90-371B-E664-EDE34BA02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632"/>
            <a:ext cx="9144000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3394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909835-2D17-D6D0-8088-9F35FF19D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632"/>
            <a:ext cx="9144000" cy="59766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1AD4DB-2BC7-C4CF-D22D-F652C7326F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6093296"/>
            <a:ext cx="8712968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8139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08C4CE-16B7-CFB3-7DEC-7D4098E20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64476"/>
            <a:ext cx="8784976" cy="17083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FAF841-1F09-FA25-DC0B-4C246D1B93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00" y="1268760"/>
            <a:ext cx="2011848" cy="4118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9C6D4C-D001-186D-0476-E7AF45949A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743508"/>
            <a:ext cx="8660760" cy="14694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F456FF4-6D36-BE2A-796A-F7AC969CEB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760" y="3101734"/>
            <a:ext cx="8892480" cy="358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439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9FFC60-A91F-6621-6A2C-20990C23C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6632"/>
            <a:ext cx="2925083" cy="6480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133B59-8B09-8FC9-1707-64A2CDD068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60" y="764704"/>
            <a:ext cx="8892480" cy="7920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529EF2-22DC-0DB6-8224-F2340A0325B0}"/>
              </a:ext>
            </a:extLst>
          </p:cNvPr>
          <p:cNvSpPr txBox="1"/>
          <p:nvPr/>
        </p:nvSpPr>
        <p:spPr>
          <a:xfrm>
            <a:off x="62880" y="1423991"/>
            <a:ext cx="9018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GÁS NATURAL: mistura de gases com principal componente sendo o metano,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D36D8B-6DCB-1963-1027-45C5EBC647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7077" y="1802601"/>
            <a:ext cx="773567" cy="4708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61DE58B-CC32-E662-7FF0-774EC6BD5148}"/>
              </a:ext>
            </a:extLst>
          </p:cNvPr>
          <p:cNvSpPr txBox="1"/>
          <p:nvPr/>
        </p:nvSpPr>
        <p:spPr>
          <a:xfrm>
            <a:off x="125760" y="2316387"/>
            <a:ext cx="9018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CARVÃO: combustível sólido. Para cálculos de combustão...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2373A01-5E11-B718-5BF1-569E67A3B0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760" y="2723646"/>
            <a:ext cx="8766720" cy="13217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0C28E23-AB1E-6669-3C9B-27BB4EAC33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054629"/>
            <a:ext cx="6373946" cy="4616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E395E89-F290-DCFF-2343-6BADADE1B0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346" y="4525495"/>
            <a:ext cx="8917893" cy="221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6644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127140-8788-2050-60BE-9AE2DFBAB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-27384"/>
            <a:ext cx="8284248" cy="38164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DD6AD6-6633-CA60-CA22-6EAD5AFB72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026" y="3436495"/>
            <a:ext cx="9144000" cy="316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7915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A42BE7-4CC5-5350-9AAC-0773AB080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64" y="116632"/>
            <a:ext cx="8820472" cy="30963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AE0CDD-A033-D464-55D3-8E34BEE125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20" y="3212976"/>
            <a:ext cx="8820472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ADA853-C549-7E1B-B2C3-5C9C14B11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723" y="116632"/>
            <a:ext cx="8904203" cy="43204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9987D3-6B38-DD7E-10C9-E734F4ED8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581128"/>
            <a:ext cx="8508634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237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2A7EF2-7D5A-2213-8D87-3EB1B6401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5951686"/>
            <a:ext cx="2133600" cy="365125"/>
          </a:xfrm>
        </p:spPr>
        <p:txBody>
          <a:bodyPr/>
          <a:lstStyle/>
          <a:p>
            <a:pPr>
              <a:defRPr/>
            </a:pPr>
            <a:fld id="{6204F51A-D5C0-45DE-8345-38C6CB0EAD47}" type="slidenum">
              <a:rPr lang="pt-BR" smtClean="0"/>
              <a:pPr>
                <a:defRPr/>
              </a:pPr>
              <a:t>33</a:t>
            </a:fld>
            <a:endParaRPr lang="pt-B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99E801-193E-6436-55D1-D3812FFF4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016"/>
            <a:ext cx="9144000" cy="6480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8C6454-0E90-00BB-A541-F1D12AAAE7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2088"/>
            <a:ext cx="9144000" cy="129614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76A2423-D537-9879-4D89-4CD27400EF2D}"/>
              </a:ext>
            </a:extLst>
          </p:cNvPr>
          <p:cNvSpPr/>
          <p:nvPr/>
        </p:nvSpPr>
        <p:spPr>
          <a:xfrm>
            <a:off x="5652120" y="1728192"/>
            <a:ext cx="349188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F5BB23-8975-59F5-D30E-2502CCDA3A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91920"/>
            <a:ext cx="9144000" cy="462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4816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96873F-FA0E-0E6A-2C1A-4CFCA543A7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88640"/>
            <a:ext cx="6915771" cy="21602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5F9B56-F810-EBCA-B63D-867B136BE9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74549"/>
            <a:ext cx="9144000" cy="429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6127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78849F-372A-88D7-96B1-56F6F06FA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633"/>
            <a:ext cx="8748464" cy="31683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E76B1C-B3FA-5AE1-1272-BFCE81C3E0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84985"/>
            <a:ext cx="9036496" cy="34563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86E430-8713-3F09-1EA1-C97EF82C9E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4248" y="3573016"/>
            <a:ext cx="295316" cy="29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0609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7616CA-A94E-684D-E4D0-7E52FF6BE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632"/>
            <a:ext cx="9144000" cy="655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3482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B2A4EE-B023-6B98-0C94-055FC85146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632"/>
            <a:ext cx="9144000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793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B6C3D8-0D75-D176-35E1-FFF9A4878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2313" cy="38610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0A02C8C-E60D-473D-B6A5-0122A889ED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89" y="4005064"/>
            <a:ext cx="8959334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374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B82D11-C3A7-5B14-5F16-DC00ADBED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6632"/>
            <a:ext cx="2970332" cy="5040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F38F0A-F571-A78F-3919-12F8E8DBB9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136525"/>
            <a:ext cx="4934583" cy="22266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5FE21A-DC99-F206-97CC-8B1CCEAFC2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5" y="570552"/>
            <a:ext cx="3168352" cy="1308324"/>
          </a:xfrm>
          <a:prstGeom prst="rect">
            <a:avLst/>
          </a:prstGeom>
        </p:spPr>
      </p:pic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4D05C767-1D47-4416-B717-6E1C923E7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6204F51A-D5C0-45DE-8345-38C6CB0EAD47}" type="slidenum">
              <a:rPr lang="pt-BR" smtClean="0"/>
              <a:pPr>
                <a:defRPr/>
              </a:pPr>
              <a:t>5</a:t>
            </a:fld>
            <a:endParaRPr lang="pt-BR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B344F3-CDF7-5A69-DDEF-9348EBD5A2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44824"/>
            <a:ext cx="4096232" cy="5183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8434FA-FFB9-46A7-F4CE-139CC016CB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2363185"/>
            <a:ext cx="9126501" cy="15827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990AAC9-5BCF-140B-F335-02EEEA713F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118" y="3889995"/>
            <a:ext cx="9041382" cy="73427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28975C5-584C-B04B-6FC8-53A6275F3478}"/>
              </a:ext>
            </a:extLst>
          </p:cNvPr>
          <p:cNvSpPr/>
          <p:nvPr/>
        </p:nvSpPr>
        <p:spPr>
          <a:xfrm>
            <a:off x="7596336" y="4725144"/>
            <a:ext cx="153016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BDBB479-B090-D281-6D33-732E9F4AF1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118" y="4555675"/>
            <a:ext cx="1461803" cy="34948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C43317D-D13B-35E4-9472-5ADD80DD8F3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5727" y="4881427"/>
            <a:ext cx="8655043" cy="1461617"/>
          </a:xfrm>
          <a:prstGeom prst="rect">
            <a:avLst/>
          </a:prstGeom>
        </p:spPr>
      </p:pic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E21790D7-B3D3-21DD-1286-96EFE2829C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3946172"/>
              </p:ext>
            </p:extLst>
          </p:nvPr>
        </p:nvGraphicFramePr>
        <p:xfrm>
          <a:off x="683569" y="5637751"/>
          <a:ext cx="2016224" cy="1103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06360" imgH="660240" progId="Equation.DSMT4">
                  <p:embed/>
                </p:oleObj>
              </mc:Choice>
              <mc:Fallback>
                <p:oleObj name="Equation" r:id="rId10" imgW="1206360" imgH="660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83569" y="5637751"/>
                        <a:ext cx="2016224" cy="11036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0380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33E8DC-1B94-0868-AAE7-AB7B0E6B2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221088"/>
            <a:ext cx="8424936" cy="26369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E5383F-CE09-9735-400E-B7474778A9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3861048"/>
            <a:ext cx="1705213" cy="5099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AD09468-E03E-803D-9E5E-BE108E25B4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16632"/>
            <a:ext cx="8748464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937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373D9C-83C2-30B2-03C3-C1DB3D104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438" y="116632"/>
            <a:ext cx="9144000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28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5F1868-5167-36F7-6A68-6C7B6AF88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632"/>
            <a:ext cx="9144000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469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A4FC84-86B1-6233-4B26-8D3B1F3A2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36496" cy="22768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F0BA5F-4821-5753-785B-F54975A1B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1" y="2276872"/>
            <a:ext cx="8528049" cy="6480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E3C957-1DF5-EFAF-3134-76213478F7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2932372"/>
            <a:ext cx="8352928" cy="352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381322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1454</TotalTime>
  <Words>118</Words>
  <Application>Microsoft Office PowerPoint</Application>
  <PresentationFormat>On-screen Show (4:3)</PresentationFormat>
  <Paragraphs>21</Paragraphs>
  <Slides>37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Design padrão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UFPR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Cap. 10 – Sistemas de refrigeração e bombas de calor</dc:title>
  <dc:creator>Marcos C. Campos</dc:creator>
  <cp:lastModifiedBy>Jose Vargas</cp:lastModifiedBy>
  <cp:revision>265</cp:revision>
  <dcterms:created xsi:type="dcterms:W3CDTF">2008-06-15T13:54:10Z</dcterms:created>
  <dcterms:modified xsi:type="dcterms:W3CDTF">2023-11-26T22:47:17Z</dcterms:modified>
</cp:coreProperties>
</file>