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88" r:id="rId2"/>
    <p:sldId id="289" r:id="rId3"/>
    <p:sldId id="290" r:id="rId4"/>
    <p:sldId id="291" r:id="rId5"/>
    <p:sldId id="292" r:id="rId6"/>
    <p:sldId id="293" r:id="rId7"/>
    <p:sldId id="294" r:id="rId8"/>
    <p:sldId id="295" r:id="rId9"/>
    <p:sldId id="296" r:id="rId10"/>
    <p:sldId id="297" r:id="rId11"/>
    <p:sldId id="298" r:id="rId12"/>
    <p:sldId id="299" r:id="rId13"/>
    <p:sldId id="300" r:id="rId14"/>
    <p:sldId id="301" r:id="rId15"/>
    <p:sldId id="302" r:id="rId16"/>
    <p:sldId id="304" r:id="rId17"/>
    <p:sldId id="303" r:id="rId18"/>
    <p:sldId id="305" r:id="rId19"/>
    <p:sldId id="306" r:id="rId20"/>
    <p:sldId id="307" r:id="rId21"/>
    <p:sldId id="308" r:id="rId22"/>
    <p:sldId id="309" r:id="rId23"/>
    <p:sldId id="310" r:id="rId24"/>
    <p:sldId id="311" r:id="rId25"/>
    <p:sldId id="312" r:id="rId26"/>
    <p:sldId id="313" r:id="rId27"/>
    <p:sldId id="314" r:id="rId28"/>
    <p:sldId id="315" r:id="rId29"/>
    <p:sldId id="316" r:id="rId30"/>
    <p:sldId id="317" r:id="rId31"/>
    <p:sldId id="318" r:id="rId32"/>
    <p:sldId id="319" r:id="rId33"/>
    <p:sldId id="320" r:id="rId34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64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FBFC8D-EE16-4DC6-9A74-81887C21C19E}" type="datetimeFigureOut">
              <a:rPr lang="en-US" smtClean="0"/>
              <a:t>11/20/2023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658210-033B-4ADC-84D8-AE46C708DB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29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A77E5-99DC-8DC0-7144-852B637E47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41B0B7-6CCF-5610-34EE-6E0C643D1A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CFF317-C53D-03C2-BA6E-82361ECEE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1BD992-81C5-1416-FD59-ED91C2ED3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C8F817-7CFC-1AD6-B5F5-9F304C6D7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520501-993F-4507-875E-EB52C1D348AF}" type="slidenum">
              <a:rPr lang="pt-BR" altLang="en-US"/>
              <a:pPr/>
              <a:t>‹#›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4216141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DBB7B-1752-DE41-A48A-B11ECD691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9D272D-7BBF-882A-B4D5-4A3D5EE29F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4D0F6A-5513-59B0-0D6E-410B2139A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134D92-8D19-F98E-D576-05F80F4F5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8356EA-9B35-87CD-AAF3-A526E9E8E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6B92C4-A4E5-4782-8B9B-F80EB6299842}" type="slidenum">
              <a:rPr lang="pt-BR" altLang="en-US"/>
              <a:pPr/>
              <a:t>‹#›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197422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5716F3F-20C7-2EF5-1A7B-A32CCFA835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E095CF-7D65-BF4A-1677-9AC13BA226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295098-E4AE-3B31-BDF9-EB01727D3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4BD2C2-75EF-114B-6D60-B0FC4179F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6154E6-9CD8-EDC2-46DC-A9CF5C832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34EBA2-5192-415C-9937-5512C66A4C44}" type="slidenum">
              <a:rPr lang="pt-BR" altLang="en-US"/>
              <a:pPr/>
              <a:t>‹#›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4283110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9A3C0-04FA-60D5-BED7-970FAF325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E90D86-EB58-04C8-FF98-E299D5EF9A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6CF7C1-540D-5CEB-5880-581E65BF2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983208-A45D-5122-34F1-50AA7A528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F9C875-0B35-9E26-7090-BB9BC8D29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632032-0193-44FB-8C09-DB39D53FEC42}" type="slidenum">
              <a:rPr lang="pt-BR" altLang="en-US"/>
              <a:pPr/>
              <a:t>‹#›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678116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EE835-C0EC-7F19-F96E-40E418B0E5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B6B548-9D9E-1BF2-FBFA-1969516210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1835CC-BC17-1575-8BB2-7F911FFE3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5A1A62-3DF5-552A-B2E3-2B6D47C971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075A22-389C-AD03-5B8B-8AF6D7102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6FC95D-2F61-467F-9CB1-BAD1C4B284DD}" type="slidenum">
              <a:rPr lang="pt-BR" altLang="en-US"/>
              <a:pPr/>
              <a:t>‹#›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590886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6406B6-F746-DE7B-76CC-BBF04C6F72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6538C3-62B4-F287-1A79-4578C1B4B3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44AF88-BFBF-39C2-195C-4E5BF920C3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EF26BA-D9FB-5314-C718-66B26C7F5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AFC3F4-610D-1112-6361-FF225531E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4DDBED-8D4C-3235-01A6-2499824C2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2F5C23-B588-45D9-9B60-83504C29355F}" type="slidenum">
              <a:rPr lang="pt-BR" altLang="en-US"/>
              <a:pPr/>
              <a:t>‹#›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232670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03BDA-E608-B31B-FC43-14CFCB8F3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C3534E-38EF-F9EB-AC51-DAAC24EAE4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782ED7-F1B3-94E6-7CC3-B515019B58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A1A209-1D97-0088-D1FB-99E7C43894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82CD95-7542-1650-4501-726A3B3631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A43D5B-28F4-768F-8939-2497CD141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C472005-FF25-8989-9AF7-481F23F59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4739885-8605-EB01-5203-EE3859930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EFD94E-27CD-47A7-AC47-0E5E49AE0DFF}" type="slidenum">
              <a:rPr lang="pt-BR" altLang="en-US"/>
              <a:pPr/>
              <a:t>‹#›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141475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1C830-323C-FA13-2B53-79290F37A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5396A8-3043-4AE2-DF83-EE5F5A95E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12F05D-05DD-92F3-CAE0-4898E8A1E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2B9DA7-661D-8164-9F50-070DF5459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081BD0-6DFB-43E4-A018-AEAC69EA5628}" type="slidenum">
              <a:rPr lang="pt-BR" altLang="en-US"/>
              <a:pPr/>
              <a:t>‹#›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061020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10EB5A1-174C-0302-FEB1-25E267F048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BC6C3D-89F0-03A4-2BF7-8DE951410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D8B294-53DC-1F9C-90E8-6E8DD8C72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8CE697-CD15-42D8-A30F-987CB6314BE7}" type="slidenum">
              <a:rPr lang="pt-BR" altLang="en-US"/>
              <a:pPr/>
              <a:t>‹#›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3382003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88857-ADD5-37C3-26EB-FB1E5D63B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C9AC91-1945-DA6D-DFB4-0BC44F710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3A68C0-BCC6-F46C-DA23-03919DCA28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4AB497-8C78-BC0A-ADA7-48F20B7AC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EB4893-9214-07F7-0A22-3BD58E55E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D84917-D5F0-50B3-2C54-FF7638457D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1FA6E1-EB21-4D49-AB1F-777C13C514B1}" type="slidenum">
              <a:rPr lang="pt-BR" altLang="en-US"/>
              <a:pPr/>
              <a:t>‹#›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102875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A0748-D8C6-2CC3-F292-E646CFADC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085709-9C07-4BF3-F42A-4CF37C8638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43DCFD8-0608-6734-441C-5895BDBDD8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309242-E4B6-3EA3-3BD9-811773DCF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7F91D9-1FC0-EDCA-97DF-92D28877E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pt-BR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B081DD-2F78-495A-D448-1A4EB40CE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42B398-423B-48F2-81DA-E133134D5DA5}" type="slidenum">
              <a:rPr lang="pt-BR" altLang="en-US"/>
              <a:pPr/>
              <a:t>‹#›</a:t>
            </a:fld>
            <a:endParaRPr lang="pt-BR" altLang="en-US"/>
          </a:p>
        </p:txBody>
      </p:sp>
    </p:spTree>
    <p:extLst>
      <p:ext uri="{BB962C8B-B14F-4D97-AF65-F5344CB8AC3E}">
        <p14:creationId xmlns:p14="http://schemas.microsoft.com/office/powerpoint/2010/main" val="1403425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7C1A4F98-F5BB-23DD-11D9-CA454DA6BF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n-US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341DE95-3C39-5461-A5A0-43E9182FC6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n-US"/>
              <a:t>Clique para editar os estilos do texto mestre</a:t>
            </a:r>
          </a:p>
          <a:p>
            <a:pPr lvl="1"/>
            <a:r>
              <a:rPr lang="pt-BR" altLang="en-US"/>
              <a:t>Segundo nível</a:t>
            </a:r>
          </a:p>
          <a:p>
            <a:pPr lvl="2"/>
            <a:r>
              <a:rPr lang="pt-BR" altLang="en-US"/>
              <a:t>Terceiro nível</a:t>
            </a:r>
          </a:p>
          <a:p>
            <a:pPr lvl="3"/>
            <a:r>
              <a:rPr lang="pt-BR" altLang="en-US"/>
              <a:t>Quarto nível</a:t>
            </a:r>
          </a:p>
          <a:p>
            <a:pPr lvl="4"/>
            <a:r>
              <a:rPr lang="pt-BR" altLang="en-US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E697141-4CBE-BFCA-F65C-D9352F5A3CF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pt-BR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81CF8205-A5EC-0578-137D-6472C47E369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pt-BR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0D12899C-C8B4-AB7E-0550-9F2DCFA6895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428A7F4-EF3D-4A07-AFAD-4C4348C70DBD}" type="slidenum">
              <a:rPr lang="pt-BR" altLang="en-US"/>
              <a:pPr/>
              <a:t>‹#›</a:t>
            </a:fld>
            <a:endParaRPr lang="pt-B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png"/><Relationship Id="rId11" Type="http://schemas.openxmlformats.org/officeDocument/2006/relationships/image" Target="../media/image87.png"/><Relationship Id="rId5" Type="http://schemas.openxmlformats.org/officeDocument/2006/relationships/image" Target="../media/image81.png"/><Relationship Id="rId10" Type="http://schemas.openxmlformats.org/officeDocument/2006/relationships/image" Target="../media/image86.png"/><Relationship Id="rId4" Type="http://schemas.openxmlformats.org/officeDocument/2006/relationships/image" Target="../media/image80.png"/><Relationship Id="rId9" Type="http://schemas.openxmlformats.org/officeDocument/2006/relationships/image" Target="../media/image8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7" Type="http://schemas.openxmlformats.org/officeDocument/2006/relationships/image" Target="../media/image96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3" Type="http://schemas.openxmlformats.org/officeDocument/2006/relationships/image" Target="../media/image104.png"/><Relationship Id="rId7" Type="http://schemas.openxmlformats.org/officeDocument/2006/relationships/image" Target="../media/image108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7.png"/><Relationship Id="rId5" Type="http://schemas.openxmlformats.org/officeDocument/2006/relationships/image" Target="../media/image106.png"/><Relationship Id="rId4" Type="http://schemas.openxmlformats.org/officeDocument/2006/relationships/image" Target="../media/image10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8.png"/><Relationship Id="rId5" Type="http://schemas.openxmlformats.org/officeDocument/2006/relationships/image" Target="../media/image117.png"/><Relationship Id="rId4" Type="http://schemas.openxmlformats.org/officeDocument/2006/relationships/image" Target="../media/image11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3.png"/><Relationship Id="rId5" Type="http://schemas.openxmlformats.org/officeDocument/2006/relationships/image" Target="../media/image122.png"/><Relationship Id="rId4" Type="http://schemas.openxmlformats.org/officeDocument/2006/relationships/image" Target="../media/image12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8.png"/><Relationship Id="rId5" Type="http://schemas.openxmlformats.org/officeDocument/2006/relationships/image" Target="../media/image127.png"/><Relationship Id="rId4" Type="http://schemas.openxmlformats.org/officeDocument/2006/relationships/image" Target="../media/image126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5.png"/><Relationship Id="rId3" Type="http://schemas.openxmlformats.org/officeDocument/2006/relationships/image" Target="../media/image130.png"/><Relationship Id="rId7" Type="http://schemas.openxmlformats.org/officeDocument/2006/relationships/image" Target="../media/image134.png"/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3.png"/><Relationship Id="rId5" Type="http://schemas.openxmlformats.org/officeDocument/2006/relationships/image" Target="../media/image132.png"/><Relationship Id="rId10" Type="http://schemas.openxmlformats.org/officeDocument/2006/relationships/image" Target="../media/image137.png"/><Relationship Id="rId4" Type="http://schemas.openxmlformats.org/officeDocument/2006/relationships/image" Target="../media/image131.png"/><Relationship Id="rId9" Type="http://schemas.openxmlformats.org/officeDocument/2006/relationships/image" Target="../media/image13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png"/><Relationship Id="rId7" Type="http://schemas.openxmlformats.org/officeDocument/2006/relationships/image" Target="../media/image143.png"/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2.png"/><Relationship Id="rId5" Type="http://schemas.openxmlformats.org/officeDocument/2006/relationships/image" Target="../media/image141.png"/><Relationship Id="rId4" Type="http://schemas.openxmlformats.org/officeDocument/2006/relationships/image" Target="../media/image14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5.png"/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png"/><Relationship Id="rId2" Type="http://schemas.openxmlformats.org/officeDocument/2006/relationships/image" Target="../media/image14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50825" y="2195827"/>
            <a:ext cx="8332168" cy="2097269"/>
          </a:xfrm>
          <a:prstGeom prst="rect">
            <a:avLst/>
          </a:prstGeom>
        </p:spPr>
        <p:txBody>
          <a:bodyPr lIns="65306" tIns="32653" rIns="65306" bIns="32653">
            <a:spAutoFit/>
          </a:bodyPr>
          <a:lstStyle/>
          <a:p>
            <a:pPr algn="ctr" eaLnBrk="1" hangingPunct="1">
              <a:defRPr/>
            </a:pPr>
            <a:r>
              <a:rPr lang="en-US" sz="3600" b="1" dirty="0">
                <a:ln>
                  <a:solidFill>
                    <a:prstClr val="white">
                      <a:lumMod val="50000"/>
                    </a:prstClr>
                  </a:solidFill>
                </a:ln>
                <a:solidFill>
                  <a:prstClr val="black"/>
                </a:solidFill>
                <a:latin typeface="+mn-lt"/>
                <a:cs typeface="+mn-cs"/>
              </a:rPr>
              <a:t>TMEC005 – TERMODINÂMICA</a:t>
            </a:r>
          </a:p>
          <a:p>
            <a:pPr algn="ctr" eaLnBrk="1" hangingPunct="1">
              <a:defRPr/>
            </a:pPr>
            <a:r>
              <a:rPr lang="en-US" sz="3600" b="1" dirty="0">
                <a:ln>
                  <a:solidFill>
                    <a:prstClr val="white">
                      <a:lumMod val="50000"/>
                    </a:prstClr>
                  </a:solidFill>
                </a:ln>
                <a:solidFill>
                  <a:prstClr val="black"/>
                </a:solidFill>
                <a:latin typeface="+mn-lt"/>
                <a:cs typeface="+mn-cs"/>
              </a:rPr>
              <a:t>Capitulo-12-</a:t>
            </a:r>
            <a:r>
              <a:rPr lang="pt-BR" sz="3600" b="1" dirty="0">
                <a:ln>
                  <a:solidFill>
                    <a:prstClr val="white">
                      <a:lumMod val="50000"/>
                    </a:prstClr>
                  </a:solidFill>
                </a:ln>
                <a:solidFill>
                  <a:prstClr val="black"/>
                </a:solidFill>
                <a:latin typeface="+mn-lt"/>
                <a:cs typeface="+mn-cs"/>
              </a:rPr>
              <a:t>Misturas de gases ideais e </a:t>
            </a:r>
            <a:r>
              <a:rPr lang="pt-BR" sz="3600" b="1" dirty="0" err="1">
                <a:ln>
                  <a:solidFill>
                    <a:prstClr val="white">
                      <a:lumMod val="50000"/>
                    </a:prstClr>
                  </a:solidFill>
                </a:ln>
                <a:solidFill>
                  <a:prstClr val="black"/>
                </a:solidFill>
                <a:latin typeface="+mn-lt"/>
                <a:cs typeface="+mn-cs"/>
              </a:rPr>
              <a:t>psicrometria</a:t>
            </a:r>
            <a:endParaRPr lang="en-US" sz="3600" b="1" dirty="0">
              <a:ln>
                <a:solidFill>
                  <a:prstClr val="white">
                    <a:lumMod val="50000"/>
                  </a:prstClr>
                </a:solidFill>
              </a:ln>
              <a:solidFill>
                <a:prstClr val="black"/>
              </a:solidFill>
              <a:latin typeface="+mn-lt"/>
              <a:cs typeface="+mn-cs"/>
            </a:endParaRPr>
          </a:p>
          <a:p>
            <a:pPr algn="ctr" eaLnBrk="1" hangingPunct="1">
              <a:defRPr/>
            </a:pPr>
            <a:r>
              <a:rPr lang="en-US" sz="2400" b="1" dirty="0">
                <a:ln>
                  <a:solidFill>
                    <a:prstClr val="white">
                      <a:lumMod val="50000"/>
                    </a:prstClr>
                  </a:solidFill>
                </a:ln>
                <a:solidFill>
                  <a:prstClr val="black"/>
                </a:solidFill>
                <a:latin typeface="+mn-lt"/>
                <a:cs typeface="+mn-cs"/>
              </a:rPr>
              <a:t>Aula Nr 11</a:t>
            </a:r>
          </a:p>
        </p:txBody>
      </p:sp>
      <p:sp>
        <p:nvSpPr>
          <p:cNvPr id="7" name="Retângulo de cantos arredondados 6"/>
          <p:cNvSpPr/>
          <p:nvPr/>
        </p:nvSpPr>
        <p:spPr>
          <a:xfrm>
            <a:off x="250825" y="2163763"/>
            <a:ext cx="8572500" cy="3929062"/>
          </a:xfrm>
          <a:prstGeom prst="round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306" tIns="32653" rIns="65306" bIns="32653" anchor="ctr"/>
          <a:lstStyle/>
          <a:p>
            <a:pPr algn="ctr" eaLnBrk="1" hangingPunct="1">
              <a:defRPr/>
            </a:pPr>
            <a:endParaRPr lang="pt-BR"/>
          </a:p>
        </p:txBody>
      </p:sp>
      <p:sp>
        <p:nvSpPr>
          <p:cNvPr id="16" name="Retângulo 15"/>
          <p:cNvSpPr/>
          <p:nvPr/>
        </p:nvSpPr>
        <p:spPr>
          <a:xfrm>
            <a:off x="395536" y="4759879"/>
            <a:ext cx="7837802" cy="466053"/>
          </a:xfrm>
          <a:prstGeom prst="rect">
            <a:avLst/>
          </a:prstGeom>
        </p:spPr>
        <p:txBody>
          <a:bodyPr lIns="65306" tIns="32653" rIns="65306" bIns="32653">
            <a:spAutoFit/>
          </a:bodyPr>
          <a:lstStyle/>
          <a:p>
            <a:pPr eaLnBrk="1" hangingPunct="1">
              <a:defRPr/>
            </a:pPr>
            <a:r>
              <a:rPr lang="pt-BR" sz="2600" b="1" u="sng" dirty="0">
                <a:ln>
                  <a:solidFill>
                    <a:prstClr val="white">
                      <a:lumMod val="50000"/>
                    </a:prstClr>
                  </a:solidFill>
                </a:ln>
                <a:solidFill>
                  <a:prstClr val="black"/>
                </a:solidFill>
                <a:latin typeface="Arial" charset="0"/>
                <a:cs typeface="+mn-cs"/>
              </a:rPr>
              <a:t>Prof. José Viriato Coelho Vargas</a:t>
            </a: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285728"/>
            <a:ext cx="1898950" cy="12721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16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7FD065-1D10-6B57-53F3-99D1800C84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22" y="0"/>
            <a:ext cx="9132278" cy="6878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323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D2EBB5-C3CD-9685-1CE4-29FB3631C5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88640"/>
            <a:ext cx="8640960" cy="17281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E77E022-3DDB-5EF0-28D3-B24AD47140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982933"/>
            <a:ext cx="8608034" cy="9420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76FA70A-6BC9-E79D-6949-561A692E62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2991045"/>
            <a:ext cx="4104456" cy="38147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818F658-213D-C68D-D560-D59078091F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6778" y="4725144"/>
            <a:ext cx="4595418" cy="187220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476E721-B148-683A-9272-22CE14DB727E}"/>
              </a:ext>
            </a:extLst>
          </p:cNvPr>
          <p:cNvSpPr txBox="1"/>
          <p:nvPr/>
        </p:nvSpPr>
        <p:spPr>
          <a:xfrm>
            <a:off x="4598567" y="2991045"/>
            <a:ext cx="44356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Only </a:t>
            </a:r>
            <a:r>
              <a:rPr lang="pt-BR" sz="2400" dirty="0" err="1"/>
              <a:t>the</a:t>
            </a:r>
            <a:r>
              <a:rPr lang="pt-BR" sz="2400" dirty="0"/>
              <a:t> </a:t>
            </a:r>
            <a:r>
              <a:rPr lang="pt-BR" sz="2400" dirty="0" err="1"/>
              <a:t>evaluation</a:t>
            </a:r>
            <a:r>
              <a:rPr lang="pt-BR" sz="2400" dirty="0"/>
              <a:t> </a:t>
            </a:r>
            <a:r>
              <a:rPr lang="pt-BR" sz="2400" dirty="0" err="1"/>
              <a:t>of</a:t>
            </a:r>
            <a:r>
              <a:rPr lang="pt-BR" sz="2400" dirty="0"/>
              <a:t> </a:t>
            </a:r>
            <a:r>
              <a:rPr lang="pt-BR" sz="2400" dirty="0" err="1"/>
              <a:t>properties</a:t>
            </a:r>
            <a:r>
              <a:rPr lang="pt-BR" sz="2400" dirty="0"/>
              <a:t> </a:t>
            </a:r>
            <a:r>
              <a:rPr lang="pt-BR" sz="2400" dirty="0" err="1"/>
              <a:t>of</a:t>
            </a:r>
            <a:r>
              <a:rPr lang="pt-BR" sz="2400" dirty="0"/>
              <a:t> </a:t>
            </a:r>
            <a:r>
              <a:rPr lang="pt-BR" sz="2400" dirty="0" err="1"/>
              <a:t>the</a:t>
            </a:r>
            <a:r>
              <a:rPr lang="pt-BR" sz="2400" dirty="0"/>
              <a:t> </a:t>
            </a:r>
            <a:r>
              <a:rPr lang="pt-BR" sz="2400" dirty="0" err="1"/>
              <a:t>mixture</a:t>
            </a:r>
            <a:r>
              <a:rPr lang="pt-BR" sz="2400" dirty="0"/>
              <a:t> </a:t>
            </a:r>
            <a:r>
              <a:rPr lang="pt-BR" sz="2400" dirty="0" err="1"/>
              <a:t>changes</a:t>
            </a:r>
            <a:r>
              <a:rPr lang="pt-BR" sz="2400" dirty="0"/>
              <a:t> in </a:t>
            </a:r>
            <a:r>
              <a:rPr lang="pt-BR" sz="2400" dirty="0" err="1"/>
              <a:t>comparison</a:t>
            </a:r>
            <a:r>
              <a:rPr lang="pt-BR" sz="2400" dirty="0"/>
              <a:t> </a:t>
            </a:r>
            <a:r>
              <a:rPr lang="pt-BR" sz="2400" dirty="0" err="1"/>
              <a:t>to</a:t>
            </a:r>
            <a:r>
              <a:rPr lang="pt-BR" sz="2400" dirty="0"/>
              <a:t> </a:t>
            </a:r>
            <a:r>
              <a:rPr lang="pt-BR" sz="2400" dirty="0" err="1"/>
              <a:t>the</a:t>
            </a:r>
            <a:r>
              <a:rPr lang="pt-BR" sz="2400" dirty="0"/>
              <a:t> single </a:t>
            </a:r>
            <a:r>
              <a:rPr lang="pt-BR" sz="2400" dirty="0" err="1"/>
              <a:t>substances</a:t>
            </a:r>
            <a:r>
              <a:rPr lang="pt-BR" sz="2400" dirty="0"/>
              <a:t> </a:t>
            </a:r>
            <a:r>
              <a:rPr lang="pt-BR" sz="2400" dirty="0" err="1"/>
              <a:t>analyses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480404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A41D7F3-9B18-8AA0-EA50-14C920E22D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88640"/>
            <a:ext cx="3164701" cy="158977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8335FC4-B71E-C811-8492-0CB7392319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4192" y="188640"/>
            <a:ext cx="5026280" cy="7761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18B9039-2901-8489-91A5-8657FFF231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3928" y="983529"/>
            <a:ext cx="4423059" cy="9868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C7625CD-9A3D-2DF6-0C54-52ED4D0359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2591" y="2204864"/>
            <a:ext cx="4114741" cy="7200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CA0D9CB-73D8-50C4-C7B5-B913ECAE98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513" y="2924944"/>
            <a:ext cx="8784976" cy="98681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FC24FF8-EAF1-00B1-E03A-2B391716D2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2184" y="3942863"/>
            <a:ext cx="4253686" cy="42224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8BFD2A9-76FD-CB3F-1084-C89C8E15436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3051" y="4420917"/>
            <a:ext cx="8357421" cy="2248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5984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74F0480-21EE-4371-CF48-292AFBEF27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88640"/>
            <a:ext cx="7066834" cy="72008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66BAAAF-D9CC-3A9A-7C93-8A7E3141E5E1}"/>
              </a:ext>
            </a:extLst>
          </p:cNvPr>
          <p:cNvSpPr txBox="1"/>
          <p:nvPr/>
        </p:nvSpPr>
        <p:spPr>
          <a:xfrm>
            <a:off x="287524" y="980728"/>
            <a:ext cx="85689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The </a:t>
            </a:r>
            <a:r>
              <a:rPr lang="pt-BR" sz="2400" dirty="0" err="1"/>
              <a:t>study</a:t>
            </a:r>
            <a:r>
              <a:rPr lang="pt-BR" sz="2400" dirty="0"/>
              <a:t> </a:t>
            </a:r>
            <a:r>
              <a:rPr lang="pt-BR" sz="2400" dirty="0" err="1"/>
              <a:t>of</a:t>
            </a:r>
            <a:r>
              <a:rPr lang="pt-BR" sz="2400" dirty="0"/>
              <a:t> systems </a:t>
            </a:r>
            <a:r>
              <a:rPr lang="pt-BR" sz="2400" dirty="0" err="1"/>
              <a:t>involving</a:t>
            </a:r>
            <a:r>
              <a:rPr lang="pt-BR" sz="2400" dirty="0"/>
              <a:t> </a:t>
            </a:r>
            <a:r>
              <a:rPr lang="pt-BR" sz="2400" dirty="0" err="1"/>
              <a:t>dry</a:t>
            </a:r>
            <a:r>
              <a:rPr lang="pt-BR" sz="2400" dirty="0"/>
              <a:t> </a:t>
            </a:r>
            <a:r>
              <a:rPr lang="pt-BR" sz="2400" dirty="0" err="1"/>
              <a:t>air</a:t>
            </a:r>
            <a:r>
              <a:rPr lang="pt-BR" sz="2400" dirty="0"/>
              <a:t> </a:t>
            </a:r>
            <a:r>
              <a:rPr lang="pt-BR" sz="2400" dirty="0" err="1"/>
              <a:t>and</a:t>
            </a:r>
            <a:r>
              <a:rPr lang="pt-BR" sz="2400" dirty="0"/>
              <a:t> </a:t>
            </a:r>
            <a:r>
              <a:rPr lang="pt-BR" sz="2400" dirty="0" err="1"/>
              <a:t>water</a:t>
            </a:r>
            <a:r>
              <a:rPr lang="pt-BR" sz="2400" dirty="0"/>
              <a:t> → </a:t>
            </a:r>
            <a:r>
              <a:rPr lang="pt-BR" sz="2400" b="1" dirty="0" err="1"/>
              <a:t>psychrometrics</a:t>
            </a:r>
            <a:r>
              <a:rPr lang="pt-BR" sz="2400" b="1" dirty="0"/>
              <a:t> (</a:t>
            </a:r>
            <a:r>
              <a:rPr lang="pt-BR" sz="2400" b="1" dirty="0" err="1"/>
              <a:t>air</a:t>
            </a:r>
            <a:r>
              <a:rPr lang="pt-BR" sz="2400" b="1" dirty="0"/>
              <a:t> </a:t>
            </a:r>
            <a:r>
              <a:rPr lang="pt-BR" sz="2400" b="1" dirty="0" err="1"/>
              <a:t>is</a:t>
            </a:r>
            <a:r>
              <a:rPr lang="pt-BR" sz="2400" b="1" dirty="0"/>
              <a:t> </a:t>
            </a:r>
            <a:r>
              <a:rPr lang="pt-BR" sz="2400" b="1" dirty="0" err="1"/>
              <a:t>treated</a:t>
            </a:r>
            <a:r>
              <a:rPr lang="pt-BR" sz="2400" b="1" dirty="0"/>
              <a:t> as a </a:t>
            </a:r>
            <a:r>
              <a:rPr lang="pt-BR" sz="2400" b="1" dirty="0" err="1"/>
              <a:t>pure</a:t>
            </a:r>
            <a:r>
              <a:rPr lang="pt-BR" sz="2400" b="1" dirty="0"/>
              <a:t> </a:t>
            </a:r>
            <a:r>
              <a:rPr lang="pt-BR" sz="2400" b="1" dirty="0" err="1"/>
              <a:t>component</a:t>
            </a:r>
            <a:r>
              <a:rPr lang="pt-BR" sz="2400" b="1" dirty="0"/>
              <a:t>)</a:t>
            </a:r>
            <a:endParaRPr lang="en-US" sz="24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3378248-24D0-3C25-523B-890B264F11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9972" y="1975720"/>
            <a:ext cx="3527557" cy="18927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C7A79F2-8E33-17E7-975E-45AE4DEDAB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6" y="1792289"/>
            <a:ext cx="3816424" cy="497936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470E4CF-AA9E-3B74-110F-711CF7DEC8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12929" y="4032442"/>
            <a:ext cx="3168352" cy="102650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F2FF2A7-82B6-C34A-84B3-AB96B0523E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20272" y="4350184"/>
            <a:ext cx="1911638" cy="39101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67C4526-705C-7C7E-AE32-99D2CB7435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94839" y="5253924"/>
            <a:ext cx="4497056" cy="1026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4299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C9B999-CADC-08FD-4B44-E9D004F83C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332656"/>
            <a:ext cx="4370914" cy="11837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26DB32F-44B1-B279-1947-4CF928C828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152" y="4156"/>
            <a:ext cx="1977418" cy="7909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914EB95-81A0-92E0-FCDB-E54C71DB8D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2601" y="794306"/>
            <a:ext cx="1984843" cy="6903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502D048-9CA9-E6C0-4542-ED8CDDB387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536" y="1844824"/>
            <a:ext cx="4915862" cy="453650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7DBBD98-AD31-4C93-0CE2-7C832E940B1E}"/>
              </a:ext>
            </a:extLst>
          </p:cNvPr>
          <p:cNvSpPr txBox="1"/>
          <p:nvPr/>
        </p:nvSpPr>
        <p:spPr>
          <a:xfrm>
            <a:off x="5436095" y="2991045"/>
            <a:ext cx="359811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The </a:t>
            </a:r>
            <a:r>
              <a:rPr lang="pt-BR" sz="2400" dirty="0" err="1"/>
              <a:t>amount</a:t>
            </a:r>
            <a:r>
              <a:rPr lang="pt-BR" sz="2400" dirty="0"/>
              <a:t> </a:t>
            </a:r>
            <a:r>
              <a:rPr lang="pt-BR" sz="2400" dirty="0" err="1"/>
              <a:t>of</a:t>
            </a:r>
            <a:r>
              <a:rPr lang="pt-BR" sz="2400" dirty="0"/>
              <a:t> </a:t>
            </a:r>
            <a:r>
              <a:rPr lang="pt-BR" sz="2400" dirty="0" err="1"/>
              <a:t>water</a:t>
            </a:r>
            <a:r>
              <a:rPr lang="pt-BR" sz="2400" dirty="0"/>
              <a:t> vapor in </a:t>
            </a:r>
            <a:r>
              <a:rPr lang="pt-BR" sz="2400" dirty="0" err="1"/>
              <a:t>moist</a:t>
            </a:r>
            <a:r>
              <a:rPr lang="pt-BR" sz="2400" dirty="0"/>
              <a:t> </a:t>
            </a:r>
            <a:r>
              <a:rPr lang="pt-BR" sz="2400" dirty="0" err="1"/>
              <a:t>air</a:t>
            </a:r>
            <a:r>
              <a:rPr lang="pt-BR" sz="2400" dirty="0"/>
              <a:t> varies </a:t>
            </a:r>
            <a:r>
              <a:rPr lang="pt-BR" sz="2400" dirty="0" err="1"/>
              <a:t>from</a:t>
            </a:r>
            <a:r>
              <a:rPr lang="pt-BR" sz="2400" dirty="0"/>
              <a:t> zero in </a:t>
            </a:r>
            <a:r>
              <a:rPr lang="pt-BR" sz="2400" dirty="0" err="1"/>
              <a:t>dry</a:t>
            </a:r>
            <a:r>
              <a:rPr lang="pt-BR" sz="2400" dirty="0"/>
              <a:t> </a:t>
            </a:r>
            <a:r>
              <a:rPr lang="pt-BR" sz="2400" dirty="0" err="1"/>
              <a:t>air</a:t>
            </a:r>
            <a:r>
              <a:rPr lang="pt-BR" sz="2400" dirty="0"/>
              <a:t> </a:t>
            </a:r>
            <a:r>
              <a:rPr lang="pt-BR" sz="2400" dirty="0" err="1"/>
              <a:t>to</a:t>
            </a:r>
            <a:r>
              <a:rPr lang="pt-BR" sz="2400" dirty="0"/>
              <a:t> a </a:t>
            </a:r>
            <a:r>
              <a:rPr lang="pt-BR" sz="2400" dirty="0" err="1"/>
              <a:t>maximum</a:t>
            </a:r>
            <a:r>
              <a:rPr lang="pt-BR" sz="2400" dirty="0"/>
              <a:t>, </a:t>
            </a:r>
            <a:r>
              <a:rPr lang="pt-BR" sz="2400" dirty="0" err="1"/>
              <a:t>depending</a:t>
            </a:r>
            <a:r>
              <a:rPr lang="pt-BR" sz="2400" dirty="0"/>
              <a:t> </a:t>
            </a:r>
            <a:r>
              <a:rPr lang="pt-BR" sz="2400" dirty="0" err="1"/>
              <a:t>on</a:t>
            </a:r>
            <a:r>
              <a:rPr lang="pt-BR" sz="2400" dirty="0"/>
              <a:t> p </a:t>
            </a:r>
            <a:r>
              <a:rPr lang="pt-BR" sz="2400" dirty="0" err="1"/>
              <a:t>and</a:t>
            </a:r>
            <a:r>
              <a:rPr lang="pt-BR" sz="2400" dirty="0"/>
              <a:t> T When </a:t>
            </a:r>
            <a:r>
              <a:rPr lang="pt-BR" sz="2400" dirty="0" err="1"/>
              <a:t>the</a:t>
            </a:r>
            <a:r>
              <a:rPr lang="pt-BR" sz="2400" dirty="0"/>
              <a:t> </a:t>
            </a:r>
            <a:r>
              <a:rPr lang="pt-BR" sz="2400" dirty="0" err="1"/>
              <a:t>mixture</a:t>
            </a:r>
            <a:r>
              <a:rPr lang="pt-BR" sz="2400" dirty="0"/>
              <a:t> </a:t>
            </a:r>
            <a:r>
              <a:rPr lang="pt-BR" sz="2400" dirty="0" err="1"/>
              <a:t>is</a:t>
            </a:r>
            <a:r>
              <a:rPr lang="pt-BR" sz="2400" dirty="0"/>
              <a:t> </a:t>
            </a:r>
            <a:r>
              <a:rPr lang="pt-BR" sz="2400" dirty="0" err="1"/>
              <a:t>saturated</a:t>
            </a:r>
            <a:r>
              <a:rPr lang="pt-BR" sz="2400" dirty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633552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2BF412-F5EC-7D6F-CD47-FBC66F6B9A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9" y="188640"/>
            <a:ext cx="8435927" cy="8640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875A76D-3E5D-1D6A-01F0-A6C2364FC1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1196752"/>
            <a:ext cx="1800200" cy="13069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747C9EC-5C26-BDCA-08D3-5F5D8A58E8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1880" y="1206923"/>
            <a:ext cx="2843055" cy="58021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11CD155-86A1-DF9C-2443-4223DB02AB1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47923" y="1823420"/>
            <a:ext cx="2280606" cy="38329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D797F76-C6EC-1942-1B74-02C616061B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6403" y="2852936"/>
            <a:ext cx="4358745" cy="953475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CAD0007-399C-F59A-15EA-C1F0EF982C41}"/>
              </a:ext>
            </a:extLst>
          </p:cNvPr>
          <p:cNvCxnSpPr>
            <a:cxnSpLocks/>
          </p:cNvCxnSpPr>
          <p:nvPr/>
        </p:nvCxnSpPr>
        <p:spPr>
          <a:xfrm flipV="1">
            <a:off x="4890252" y="3317624"/>
            <a:ext cx="557671" cy="9527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AA0958FC-666D-D9BF-A589-11347E48D8C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03027" y="2651154"/>
            <a:ext cx="3084419" cy="113397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FA7D66E-EAAE-A642-E1CF-2E163A9FA62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6403" y="4745808"/>
            <a:ext cx="2232248" cy="114994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0A063895-08A3-E024-4270-01C4E5F72EB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82704" y="4950349"/>
            <a:ext cx="3452231" cy="63644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27327F0-0636-A34D-9E39-BA25E0C1A7E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04248" y="4602226"/>
            <a:ext cx="2234071" cy="129887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CCAB018-56E4-5477-1DBD-64D22BDB71A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4772" y="3965312"/>
            <a:ext cx="2334575" cy="545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7505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91582B-F828-D89E-E129-0B8B8A1C0C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16632"/>
            <a:ext cx="8784976" cy="7200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4F65B94-24A2-5BE6-2D12-9CEC6D8439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014" y="836712"/>
            <a:ext cx="8668135" cy="15841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69D2F09-95EA-2DB4-F063-20E8BACA40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608" y="2325507"/>
            <a:ext cx="6192687" cy="4418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4437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988A2C3-DAB4-9014-537B-AF030020CB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9" y="188640"/>
            <a:ext cx="6223985" cy="5040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6EDD3D3-F47C-8649-846D-797F768E30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626" y="908720"/>
            <a:ext cx="3978446" cy="5040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7BC51B-2277-E6DA-8374-22C3698EA7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5384" y="718628"/>
            <a:ext cx="3549124" cy="9201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E51DE4D-92FE-7961-24BB-6E6641608D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5204" y="1844824"/>
            <a:ext cx="2372996" cy="92014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BA62AD6-AE2F-B338-A3B7-4DACDCEA8848}"/>
              </a:ext>
            </a:extLst>
          </p:cNvPr>
          <p:cNvSpPr txBox="1"/>
          <p:nvPr/>
        </p:nvSpPr>
        <p:spPr>
          <a:xfrm>
            <a:off x="1277265" y="2110806"/>
            <a:ext cx="35981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For </a:t>
            </a:r>
            <a:r>
              <a:rPr lang="pt-BR" sz="2400" dirty="0" err="1"/>
              <a:t>low</a:t>
            </a:r>
            <a:r>
              <a:rPr lang="pt-BR" sz="2400" dirty="0"/>
              <a:t> vapor </a:t>
            </a:r>
            <a:r>
              <a:rPr lang="pt-BR" sz="2400" dirty="0" err="1"/>
              <a:t>pressures</a:t>
            </a:r>
            <a:endParaRPr lang="en-US" sz="24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D68B90A-3E4E-29DF-2FBC-CED3BFEFD9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929" y="3145542"/>
            <a:ext cx="5423335" cy="354062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BFC352A-43F5-6DC7-C366-650D2772DE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1626" y="2710095"/>
            <a:ext cx="2880320" cy="497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1830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343B30-27FA-BA2F-02F2-200CD7394D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0115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68D31B-7EF1-E890-98B7-29AFF21CE6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370"/>
            <a:ext cx="9144000" cy="6586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5070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5C955EF-9759-AAF1-B1B0-0AC1EE47F6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0848"/>
            <a:ext cx="2424628" cy="17281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E06C124-4B96-1D7A-3309-82FFE707F6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88640"/>
            <a:ext cx="8516433" cy="187220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B84FD08-A38C-1799-FD39-FFA738A135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7748" y="2404546"/>
            <a:ext cx="6426587" cy="116847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C6FDF17-15CB-84C6-A1E1-1C62418D73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44" y="4559678"/>
            <a:ext cx="2075817" cy="136815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72B95D2-75B6-3697-8B59-D0AAD1950A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31703" y="3712533"/>
            <a:ext cx="3964242" cy="582978"/>
          </a:xfrm>
          <a:prstGeom prst="rect">
            <a:avLst/>
          </a:prstGeom>
        </p:spPr>
      </p:pic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97E297F9-3B0D-DE96-E43E-7B0E0523D3F7}"/>
              </a:ext>
            </a:extLst>
          </p:cNvPr>
          <p:cNvCxnSpPr>
            <a:cxnSpLocks/>
          </p:cNvCxnSpPr>
          <p:nvPr/>
        </p:nvCxnSpPr>
        <p:spPr>
          <a:xfrm flipV="1">
            <a:off x="4094180" y="3994495"/>
            <a:ext cx="557671" cy="9527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62338F30-454E-A6DB-FF55-7718A91EACF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47808" y="4294549"/>
            <a:ext cx="2665138" cy="1812293"/>
          </a:xfrm>
          <a:prstGeom prst="rect">
            <a:avLst/>
          </a:prstGeom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E2B53E7E-2B4C-84C0-5551-09DCC3A86360}"/>
              </a:ext>
            </a:extLst>
          </p:cNvPr>
          <p:cNvCxnSpPr>
            <a:cxnSpLocks/>
          </p:cNvCxnSpPr>
          <p:nvPr/>
        </p:nvCxnSpPr>
        <p:spPr>
          <a:xfrm flipV="1">
            <a:off x="2816749" y="5274810"/>
            <a:ext cx="557671" cy="9527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95BB5FFE-C582-DFD5-500F-84AE9433269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6262" y="3645062"/>
            <a:ext cx="2956731" cy="69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6725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79E585E-E3E6-12AB-9993-6860E49AAB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632"/>
            <a:ext cx="9144000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9897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603EF9E-DC97-0119-D163-E759F37CF8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94" y="0"/>
            <a:ext cx="8754978" cy="242088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2C60A84-FDAA-338A-4C94-E5DF37462F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420888"/>
            <a:ext cx="9144000" cy="14656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1C82031-8184-5DB3-2EBB-3DD2F7380D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61" y="3858898"/>
            <a:ext cx="9001235" cy="2810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9591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05EB3DE-241A-DC39-732D-66FE32E576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0"/>
            <a:ext cx="8784976" cy="7716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3415E35-EC2B-97E2-5CE5-CBFE84E1B4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799416"/>
            <a:ext cx="8928992" cy="9291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8366AD2-E13A-AB45-0D98-481400F788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1756374"/>
            <a:ext cx="6785225" cy="4484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EB7DAD3-A56A-20C9-A144-6619F482443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17" y="2232647"/>
            <a:ext cx="6502415" cy="112971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51752AD-8F9A-67D0-69E8-BD5261BA9F6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8223" y="2204864"/>
            <a:ext cx="2564087" cy="122413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221CEB1-20D5-C122-3F4F-EFDDE267A0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3528" y="3356389"/>
            <a:ext cx="8059275" cy="100979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B1539A8-5594-10A7-DF5B-443D2AB0A7A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4360318"/>
            <a:ext cx="9152310" cy="2381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5235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A1FCB1D-9C15-0ED7-DA8F-75177A6C50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125" y="188640"/>
            <a:ext cx="8773749" cy="6264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170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A74CBF7-3261-7881-6B5D-81FA386464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88640"/>
            <a:ext cx="8659433" cy="36004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D96A73F-54C6-2332-130D-92FA43542F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739" y="3767934"/>
            <a:ext cx="8773749" cy="2901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8874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D612BC-7F5C-4A52-BDC8-46CD65C77D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16632"/>
            <a:ext cx="8640959" cy="655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6180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F75910-3D22-9FF2-6A2F-7D19FD166E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16632"/>
            <a:ext cx="8568952" cy="9145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4C9E763-64F0-ABD4-380D-D8051C7F3E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1124744"/>
            <a:ext cx="7560840" cy="30875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D9A382E-6FDB-FEA9-5ACA-1AB582CDC7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1" y="4153469"/>
            <a:ext cx="2376264" cy="4526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B272576-7A81-BFC8-0FC6-21E7887174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5656" y="4673711"/>
            <a:ext cx="5672511" cy="100811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F5D03E0-C8D1-F67A-50E3-A5179B2D84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77289" y="5886122"/>
            <a:ext cx="5554722" cy="631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2086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7D09B0-355F-B104-F68C-C94FEABB56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1" y="116632"/>
            <a:ext cx="3110741" cy="5760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3438E83-7BBA-B383-DDC1-F373EB717C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836712"/>
            <a:ext cx="8380356" cy="5760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5ED5781-DA95-827B-5D23-EC70A181A7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1700808"/>
            <a:ext cx="8456294" cy="172819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78AD6D8-12F5-F2F5-1299-9CD10AB38E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69" y="3501008"/>
            <a:ext cx="9005861" cy="83645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6177FB8-3F30-C5E4-EC3A-C78DE443FC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289" y="4253250"/>
            <a:ext cx="9088215" cy="2488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9961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AA62C45-BC3D-BE33-41F4-EA6E21D4B9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10" y="37627"/>
            <a:ext cx="9010816" cy="38234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D377583-0BAB-57C1-BE39-529AAE6945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3453263"/>
            <a:ext cx="675530" cy="63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70DD843-2651-2E92-910B-B9AC0E3FC8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1144" y="3664728"/>
            <a:ext cx="5371795" cy="108012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8ECF6F5-E0D5-0835-ABFC-1401E88647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946" y="4796500"/>
            <a:ext cx="8108108" cy="72008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C4A1C77-DDD1-9EA6-B517-CF5BBD2EF7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59632" y="5731953"/>
            <a:ext cx="6135671" cy="720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6474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DC6C4CD-9DCA-2545-12E3-22F42E7ABA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634" y="260648"/>
            <a:ext cx="7300731" cy="86409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BF4DA5F-53FB-09AF-FE5B-3C6764FBA3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124744"/>
            <a:ext cx="8784976" cy="136815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3B13F96-BCDB-9412-091D-6AF8AABA5F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6" y="2589329"/>
            <a:ext cx="2400655" cy="93610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66CDCBF-5FCA-FBC4-9DB0-947F27BAC5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3968" y="2525867"/>
            <a:ext cx="2568983" cy="106302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2906014-334E-F658-8B55-F478D3B60E9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1405" y="3707090"/>
            <a:ext cx="6302803" cy="67977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0BD6E01-91EE-9399-D80B-0BAAC6A8C49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60232" y="3861048"/>
            <a:ext cx="1996203" cy="37836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5DDBA87-3883-4085-FA14-F909FB1ECAD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9512" y="4505062"/>
            <a:ext cx="2308798" cy="43610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82885C0-D59E-963F-52B2-8ECB2E910CC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1371" y="5196743"/>
            <a:ext cx="4988179" cy="120892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E5B0D53-4A12-87B7-2A81-E91DBE13A30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19328" y="4656450"/>
            <a:ext cx="4703464" cy="951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2337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A893435-848B-10B3-8CA5-9E4823BC4C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632"/>
            <a:ext cx="9065416" cy="5760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76080F-CBE9-5BDE-C28A-ADAFFB716D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931852"/>
            <a:ext cx="6516216" cy="1138203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EF1F216F-29D4-CFEE-7ACA-1CC9D84A82DA}"/>
              </a:ext>
            </a:extLst>
          </p:cNvPr>
          <p:cNvCxnSpPr>
            <a:cxnSpLocks/>
          </p:cNvCxnSpPr>
          <p:nvPr/>
        </p:nvCxnSpPr>
        <p:spPr>
          <a:xfrm flipV="1">
            <a:off x="6546378" y="1485002"/>
            <a:ext cx="557671" cy="9527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5D441713-8D39-88C9-EFED-3C3F441C3D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5518" y="931852"/>
            <a:ext cx="1830278" cy="141192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8C01FA7-97F4-43A0-BE6F-311B95DD27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3616" y="403811"/>
            <a:ext cx="2202180" cy="55589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EABCC1F-9EEB-2A33-A1D4-3E94ABDF403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544" y="3284984"/>
            <a:ext cx="3730699" cy="57606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D69CE37-E774-6E1E-A816-254A56D755F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26156" y="2286835"/>
            <a:ext cx="2122419" cy="476057"/>
          </a:xfrm>
          <a:prstGeom prst="rect">
            <a:avLst/>
          </a:prstGeom>
        </p:spPr>
      </p:pic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E19EFD07-06AE-C449-F924-E975B4EF6D1E}"/>
              </a:ext>
            </a:extLst>
          </p:cNvPr>
          <p:cNvCxnSpPr>
            <a:cxnSpLocks/>
          </p:cNvCxnSpPr>
          <p:nvPr/>
        </p:nvCxnSpPr>
        <p:spPr>
          <a:xfrm flipV="1">
            <a:off x="4355976" y="3573016"/>
            <a:ext cx="557671" cy="9527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C3242F3D-5CE9-863E-E181-5299F2221E4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71380" y="2681460"/>
            <a:ext cx="2122419" cy="170317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445B45D-54D0-2EA9-7569-4B9074F4180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1775" y="4427682"/>
            <a:ext cx="7300097" cy="36026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88FF688-8A64-3BB0-0038-A28EF56E7FA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30142" y="4012104"/>
            <a:ext cx="1615654" cy="111076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7BDD888-80E5-89B7-1C9D-9AA13DA515D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0004" y="5122866"/>
            <a:ext cx="5132258" cy="113820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DEC0CDCE-DE9C-F5B5-6F23-BB029784C0B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44512" y="6162716"/>
            <a:ext cx="8654975" cy="47263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95AC8D7-2186-DD5F-55CF-2797C094011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369956" y="5227023"/>
            <a:ext cx="2100111" cy="935693"/>
          </a:xfrm>
          <a:prstGeom prst="rect">
            <a:avLst/>
          </a:prstGeom>
        </p:spPr>
      </p:pic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D573FFA5-94C1-1357-03BC-72EA55BE064A}"/>
              </a:ext>
            </a:extLst>
          </p:cNvPr>
          <p:cNvCxnSpPr>
            <a:cxnSpLocks/>
          </p:cNvCxnSpPr>
          <p:nvPr/>
        </p:nvCxnSpPr>
        <p:spPr>
          <a:xfrm flipV="1">
            <a:off x="5623488" y="5732840"/>
            <a:ext cx="557671" cy="9527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42609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B2DDD6D-CBA2-332D-10E2-F3D4240F37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188640"/>
            <a:ext cx="6120679" cy="18894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536742F-570D-FAB7-C73A-316E4C9A9E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2053769"/>
            <a:ext cx="8590211" cy="10871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8C5A71F-0E11-1D34-8153-851C0FADC9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3026599"/>
            <a:ext cx="783737" cy="69043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B3757B9-EF2D-47AC-8E03-7ACBEC8C68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9733" y="4221088"/>
            <a:ext cx="5964492" cy="10871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8EDB4E8-2667-A96C-43DB-C9F52E5516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47664" y="3445025"/>
            <a:ext cx="4208688" cy="49817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8A4EBB8-19AB-C71C-3765-397B9496282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5536" y="5540456"/>
            <a:ext cx="5655800" cy="544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1292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B303A6-E798-979E-701C-E1B17943CD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768" y="0"/>
            <a:ext cx="9144000" cy="19168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06FC814-E1C7-1918-9581-027C65B604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8491" y="1907630"/>
            <a:ext cx="9144000" cy="4545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6082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7A84210-31A2-4258-C827-B103AFEF9B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632"/>
            <a:ext cx="9144000" cy="6552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9585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2617AC-2515-B12B-57C6-B24B399D91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476672"/>
            <a:ext cx="7380312" cy="54668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2E95C11-68BA-0372-C987-408471E1D1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6176" y="5748280"/>
            <a:ext cx="2691288" cy="777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777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B4746BA-8588-7DA7-254A-8A53A9E56A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16632"/>
            <a:ext cx="2515621" cy="48864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1EC49E9-1670-14AA-AF2C-D35D28F115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692696"/>
            <a:ext cx="8208912" cy="26089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98D4CD0-CFEB-B7D3-98DE-B09DB41384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02" y="3389104"/>
            <a:ext cx="8960595" cy="87194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C27996C-30AC-6F41-2C4F-CFBE1FA9078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77" y="4437112"/>
            <a:ext cx="8960595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667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A9947BF-25F8-1BAB-25D6-329C6A26AD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764704"/>
            <a:ext cx="7951530" cy="10801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F567351-5A35-B296-3047-D4864EC98D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932" y="188640"/>
            <a:ext cx="1722191" cy="50405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0BFE44E-AB17-48EE-8F97-41DBBE1C24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33230"/>
            <a:ext cx="551127" cy="46294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7F639B4-3B03-1D12-5A09-DF7D6E4ABA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775" y="2276872"/>
            <a:ext cx="8970450" cy="432402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0F40E06-5FF7-0C86-0717-DA4D03222BC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865" y="1737776"/>
            <a:ext cx="551127" cy="651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417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F2512F2-1AF8-1E04-DD74-2B3E4DAF55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579" y="27783"/>
            <a:ext cx="7614842" cy="151216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E33EDCE-CC0C-A908-8CA0-C0E5784BF0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772816"/>
            <a:ext cx="3888432" cy="49676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1B8E546-B9DC-9D0C-F13F-E08B36D557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0072" y="1772816"/>
            <a:ext cx="2376264" cy="132957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06E1970-D798-85B9-92C1-2D5C79589DFC}"/>
              </a:ext>
            </a:extLst>
          </p:cNvPr>
          <p:cNvSpPr txBox="1"/>
          <p:nvPr/>
        </p:nvSpPr>
        <p:spPr>
          <a:xfrm>
            <a:off x="4283968" y="3084805"/>
            <a:ext cx="46085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err="1"/>
              <a:t>Since</a:t>
            </a:r>
            <a:r>
              <a:rPr lang="pt-BR" sz="2400" dirty="0"/>
              <a:t> ideal </a:t>
            </a:r>
            <a:r>
              <a:rPr lang="pt-BR" sz="2400" dirty="0" err="1"/>
              <a:t>gas</a:t>
            </a:r>
            <a:r>
              <a:rPr lang="pt-BR" sz="2400" dirty="0"/>
              <a:t> </a:t>
            </a:r>
            <a:r>
              <a:rPr lang="pt-BR" sz="2400" dirty="0" err="1"/>
              <a:t>molecules</a:t>
            </a:r>
            <a:r>
              <a:rPr lang="pt-BR" sz="2400" dirty="0"/>
              <a:t> </a:t>
            </a:r>
            <a:r>
              <a:rPr lang="pt-BR" sz="2400" dirty="0" err="1"/>
              <a:t>exert</a:t>
            </a:r>
            <a:r>
              <a:rPr lang="pt-BR" sz="2400" dirty="0"/>
              <a:t> </a:t>
            </a:r>
            <a:r>
              <a:rPr lang="pt-BR" sz="2400" dirty="0" err="1"/>
              <a:t>negligible</a:t>
            </a:r>
            <a:r>
              <a:rPr lang="pt-BR" sz="2400" dirty="0"/>
              <a:t> forces </a:t>
            </a:r>
            <a:r>
              <a:rPr lang="pt-BR" sz="2400" dirty="0" err="1"/>
              <a:t>on</a:t>
            </a:r>
            <a:r>
              <a:rPr lang="pt-BR" sz="2400" dirty="0"/>
              <a:t> </a:t>
            </a:r>
            <a:r>
              <a:rPr lang="pt-BR" sz="2400" dirty="0" err="1"/>
              <a:t>one</a:t>
            </a:r>
            <a:r>
              <a:rPr lang="pt-BR" sz="2400" dirty="0"/>
              <a:t> </a:t>
            </a:r>
            <a:r>
              <a:rPr lang="pt-BR" sz="2400" dirty="0" err="1"/>
              <a:t>another</a:t>
            </a:r>
            <a:r>
              <a:rPr lang="pt-BR" sz="2400" dirty="0"/>
              <a:t>, </a:t>
            </a:r>
            <a:r>
              <a:rPr lang="pt-BR" sz="2400" dirty="0" err="1"/>
              <a:t>the</a:t>
            </a:r>
            <a:r>
              <a:rPr lang="pt-BR" sz="2400" dirty="0"/>
              <a:t> DALTON model assumes </a:t>
            </a:r>
            <a:r>
              <a:rPr lang="pt-BR" sz="2400" dirty="0" err="1"/>
              <a:t>each</a:t>
            </a:r>
            <a:r>
              <a:rPr lang="pt-BR" sz="2400" dirty="0"/>
              <a:t> </a:t>
            </a:r>
            <a:r>
              <a:rPr lang="pt-BR" sz="2400" dirty="0" err="1"/>
              <a:t>gas</a:t>
            </a:r>
            <a:r>
              <a:rPr lang="pt-BR" sz="2400" dirty="0"/>
              <a:t> </a:t>
            </a:r>
            <a:r>
              <a:rPr lang="pt-BR" sz="2400" dirty="0" err="1"/>
              <a:t>is</a:t>
            </a:r>
            <a:r>
              <a:rPr lang="pt-BR" sz="2400" dirty="0"/>
              <a:t> </a:t>
            </a:r>
            <a:r>
              <a:rPr lang="pt-BR" sz="2400" dirty="0" err="1"/>
              <a:t>at</a:t>
            </a:r>
            <a:r>
              <a:rPr lang="pt-BR" sz="2400" dirty="0"/>
              <a:t> </a:t>
            </a:r>
            <a:r>
              <a:rPr lang="pt-BR" sz="2400" dirty="0" err="1"/>
              <a:t>the</a:t>
            </a:r>
            <a:r>
              <a:rPr lang="pt-BR" sz="2400" dirty="0"/>
              <a:t> </a:t>
            </a:r>
            <a:r>
              <a:rPr lang="pt-BR" sz="2400" dirty="0" err="1"/>
              <a:t>same</a:t>
            </a:r>
            <a:r>
              <a:rPr lang="pt-BR" sz="2400" dirty="0"/>
              <a:t> T </a:t>
            </a:r>
            <a:r>
              <a:rPr lang="pt-BR" sz="2400" dirty="0" err="1"/>
              <a:t>and</a:t>
            </a:r>
            <a:r>
              <a:rPr lang="pt-BR" sz="2400" dirty="0"/>
              <a:t> V </a:t>
            </a:r>
            <a:r>
              <a:rPr lang="pt-BR" sz="2400" dirty="0" err="1"/>
              <a:t>of</a:t>
            </a:r>
            <a:r>
              <a:rPr lang="pt-BR" sz="2400" dirty="0"/>
              <a:t> </a:t>
            </a:r>
            <a:r>
              <a:rPr lang="pt-BR" sz="2400" dirty="0" err="1"/>
              <a:t>the</a:t>
            </a:r>
            <a:r>
              <a:rPr lang="pt-BR" sz="2400" dirty="0"/>
              <a:t> </a:t>
            </a:r>
            <a:r>
              <a:rPr lang="pt-BR" sz="2400" dirty="0" err="1"/>
              <a:t>mixture</a:t>
            </a:r>
            <a:r>
              <a:rPr lang="pt-BR" sz="2400" dirty="0"/>
              <a:t>. </a:t>
            </a:r>
            <a:r>
              <a:rPr lang="pt-BR" sz="2400" dirty="0" err="1"/>
              <a:t>Then</a:t>
            </a:r>
            <a:r>
              <a:rPr lang="pt-BR" sz="2400" dirty="0"/>
              <a:t>, </a:t>
            </a:r>
            <a:r>
              <a:rPr lang="pt-BR" sz="2400" dirty="0" err="1"/>
              <a:t>each</a:t>
            </a:r>
            <a:r>
              <a:rPr lang="pt-BR" sz="2400" dirty="0"/>
              <a:t> </a:t>
            </a:r>
            <a:r>
              <a:rPr lang="pt-BR" sz="2400" dirty="0" err="1"/>
              <a:t>gas</a:t>
            </a:r>
            <a:r>
              <a:rPr lang="pt-BR" sz="2400" dirty="0"/>
              <a:t> i  </a:t>
            </a:r>
            <a:r>
              <a:rPr lang="pt-BR" sz="2400" dirty="0" err="1"/>
              <a:t>has</a:t>
            </a:r>
            <a:r>
              <a:rPr lang="pt-BR" sz="2400" dirty="0"/>
              <a:t> a </a:t>
            </a:r>
            <a:r>
              <a:rPr lang="pt-BR" sz="2400" dirty="0" err="1"/>
              <a:t>partial</a:t>
            </a:r>
            <a:r>
              <a:rPr lang="pt-BR" sz="2400" dirty="0"/>
              <a:t> </a:t>
            </a:r>
            <a:r>
              <a:rPr lang="pt-BR" sz="2400" dirty="0" err="1"/>
              <a:t>pressure</a:t>
            </a:r>
            <a:endParaRPr lang="en-US" sz="24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1A1D296-76A7-FD6E-8C64-2E3EC17429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6076" y="5353063"/>
            <a:ext cx="2304256" cy="1332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157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5D50ED-B9C1-2E65-7666-AAB046521D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60648"/>
            <a:ext cx="3847316" cy="1183789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7A5953EA-C976-420E-1E95-6BA03828CCDF}"/>
              </a:ext>
            </a:extLst>
          </p:cNvPr>
          <p:cNvCxnSpPr>
            <a:cxnSpLocks/>
          </p:cNvCxnSpPr>
          <p:nvPr/>
        </p:nvCxnSpPr>
        <p:spPr>
          <a:xfrm flipV="1">
            <a:off x="4211960" y="861743"/>
            <a:ext cx="557671" cy="9527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BAA7CF49-E7E6-A94E-2655-33EB436F10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064" y="341856"/>
            <a:ext cx="2534443" cy="103977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9413BA9-BD3A-0499-7DF0-44587DC538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1844824"/>
            <a:ext cx="4090140" cy="1136149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C2A7466-DF47-4157-3A93-384E80CEF1A8}"/>
              </a:ext>
            </a:extLst>
          </p:cNvPr>
          <p:cNvCxnSpPr>
            <a:cxnSpLocks/>
          </p:cNvCxnSpPr>
          <p:nvPr/>
        </p:nvCxnSpPr>
        <p:spPr>
          <a:xfrm flipV="1">
            <a:off x="4458130" y="2434003"/>
            <a:ext cx="557671" cy="9527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00169786-BA42-ACB9-8DD5-639ACE316E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8064" y="1456571"/>
            <a:ext cx="2534443" cy="158750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7D83238-F473-B8B6-44D7-341398C569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20" y="3187465"/>
            <a:ext cx="8496944" cy="123756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4A2E200-AA3C-AD0E-3E9B-D8EB2BB55DE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2110" y="4425031"/>
            <a:ext cx="2352818" cy="141169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CD53624-C1D2-E6BE-6B4A-7CBA72281AC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74312" y="4651627"/>
            <a:ext cx="1950043" cy="95849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8E581A1-540D-D5C8-2938-F62A651FC4D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34586" y="4191641"/>
            <a:ext cx="2880320" cy="187847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A29C9E1E-17EB-5000-8C7A-D76C7A8B6299}"/>
              </a:ext>
            </a:extLst>
          </p:cNvPr>
          <p:cNvSpPr txBox="1"/>
          <p:nvPr/>
        </p:nvSpPr>
        <p:spPr>
          <a:xfrm>
            <a:off x="568398" y="5945138"/>
            <a:ext cx="72871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err="1"/>
              <a:t>Historically</a:t>
            </a:r>
            <a:r>
              <a:rPr lang="pt-BR" sz="2400" dirty="0"/>
              <a:t>, </a:t>
            </a:r>
            <a:r>
              <a:rPr lang="pt-BR" sz="2400" dirty="0" err="1"/>
              <a:t>the</a:t>
            </a:r>
            <a:r>
              <a:rPr lang="pt-BR" sz="2400" dirty="0"/>
              <a:t> DALTON model </a:t>
            </a:r>
            <a:r>
              <a:rPr lang="pt-BR" sz="2400" dirty="0" err="1"/>
              <a:t>has</a:t>
            </a:r>
            <a:r>
              <a:rPr lang="pt-BR" sz="2400" dirty="0"/>
              <a:t> </a:t>
            </a:r>
            <a:r>
              <a:rPr lang="pt-BR" sz="2400" dirty="0" err="1"/>
              <a:t>been</a:t>
            </a:r>
            <a:r>
              <a:rPr lang="pt-BR" sz="2400" dirty="0"/>
              <a:t> more </a:t>
            </a:r>
            <a:r>
              <a:rPr lang="pt-BR" sz="2400" dirty="0" err="1"/>
              <a:t>utilized</a:t>
            </a:r>
            <a:r>
              <a:rPr lang="pt-BR" sz="2400" dirty="0"/>
              <a:t> </a:t>
            </a:r>
            <a:r>
              <a:rPr lang="pt-BR" sz="2400" dirty="0" err="1"/>
              <a:t>than</a:t>
            </a:r>
            <a:r>
              <a:rPr lang="pt-BR" sz="2400" dirty="0"/>
              <a:t> </a:t>
            </a:r>
            <a:r>
              <a:rPr lang="pt-BR" sz="2400" dirty="0" err="1"/>
              <a:t>the</a:t>
            </a:r>
            <a:r>
              <a:rPr lang="pt-BR" sz="2400" dirty="0"/>
              <a:t> </a:t>
            </a:r>
            <a:r>
              <a:rPr lang="pt-BR" sz="2400" dirty="0" err="1"/>
              <a:t>Amagat</a:t>
            </a:r>
            <a:r>
              <a:rPr lang="pt-BR" sz="2400" dirty="0"/>
              <a:t> model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052497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A1EC691-5B86-27F0-981E-344A5A77A3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670" y="188640"/>
            <a:ext cx="8802659" cy="9361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0F90CF5-F638-4F85-BD33-CD23A8E2D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301" y="1340768"/>
            <a:ext cx="8755528" cy="3600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C91C65A-D44E-A5F5-7151-23ECF4EDA7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1642854"/>
            <a:ext cx="810020" cy="54795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4D4F0EF-E30C-5D7D-ADC0-1263C908A7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63688" y="1700808"/>
            <a:ext cx="4842383" cy="189742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DEF40E3-F6A7-1641-81D2-A56B9790F5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0670" y="4159080"/>
            <a:ext cx="5551999" cy="2232248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A4B9416-870A-80D3-4BF5-6C2F26330A02}"/>
              </a:ext>
            </a:extLst>
          </p:cNvPr>
          <p:cNvCxnSpPr>
            <a:cxnSpLocks/>
          </p:cNvCxnSpPr>
          <p:nvPr/>
        </p:nvCxnSpPr>
        <p:spPr>
          <a:xfrm flipV="1">
            <a:off x="5796136" y="5147665"/>
            <a:ext cx="557671" cy="9527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0336AA60-3F04-E062-8F61-18F142D7A3B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06071" y="3804894"/>
            <a:ext cx="2250641" cy="256866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10BE367-DFBD-2A8A-584D-E52F0B9599A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2301" y="3617940"/>
            <a:ext cx="6161506" cy="412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5517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BD35B62-C985-1DFE-2077-C11599299D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4" y="188640"/>
            <a:ext cx="2516357" cy="26601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94FCB08-A210-36D4-23FD-6D5C7A34C7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0518" y="260648"/>
            <a:ext cx="4775938" cy="9344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58496B0-423A-85B5-BBA8-43CE83D00D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1840" y="1318660"/>
            <a:ext cx="5904656" cy="12462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C901C68-3E3C-7904-7AA7-DBBE2E428C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2993255"/>
            <a:ext cx="6138982" cy="1015957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E49CF71-BB25-DE51-CA5A-2F1FB59F61C4}"/>
              </a:ext>
            </a:extLst>
          </p:cNvPr>
          <p:cNvCxnSpPr>
            <a:cxnSpLocks/>
          </p:cNvCxnSpPr>
          <p:nvPr/>
        </p:nvCxnSpPr>
        <p:spPr>
          <a:xfrm flipV="1">
            <a:off x="6111666" y="3573016"/>
            <a:ext cx="557671" cy="9527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6945BE53-A479-16C1-D719-ADAB89FFAF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15809" y="2741112"/>
            <a:ext cx="2088232" cy="13757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C53490D-D655-500C-D55B-27AF3BE3E9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3854" y="4061747"/>
            <a:ext cx="8720187" cy="223302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5F19F04-3B46-7288-61C0-12818B7136A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9958" y="6254403"/>
            <a:ext cx="8580513" cy="51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84462"/>
      </p:ext>
    </p:extLst>
  </p:cSld>
  <p:clrMapOvr>
    <a:masterClrMapping/>
  </p:clrMapOvr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1278</TotalTime>
  <Words>138</Words>
  <Application>Microsoft Office PowerPoint</Application>
  <PresentationFormat>On-screen Show (4:3)</PresentationFormat>
  <Paragraphs>10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Arial</vt:lpstr>
      <vt:lpstr>Calibri</vt:lpstr>
      <vt:lpstr>Design padrão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UFPR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Cap. 10 – Sistemas de refrigeração e bombas de calor</dc:title>
  <dc:creator>Marcos C. Campos</dc:creator>
  <cp:lastModifiedBy>Jose Vargas</cp:lastModifiedBy>
  <cp:revision>193</cp:revision>
  <dcterms:created xsi:type="dcterms:W3CDTF">2008-06-15T13:54:10Z</dcterms:created>
  <dcterms:modified xsi:type="dcterms:W3CDTF">2023-11-21T02:35:20Z</dcterms:modified>
</cp:coreProperties>
</file>