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75" r:id="rId12"/>
    <p:sldId id="265" r:id="rId13"/>
    <p:sldId id="276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022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F2E1-C2E8-45A3-944E-FD47C3B40118}" type="datetimeFigureOut">
              <a:rPr lang="pt-BR" smtClean="0"/>
              <a:pPr/>
              <a:t>31/07/2013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E0CB-7F62-41B4-BA9A-2FAE2CD7CF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F2E1-C2E8-45A3-944E-FD47C3B40118}" type="datetimeFigureOut">
              <a:rPr lang="pt-BR" smtClean="0"/>
              <a:pPr/>
              <a:t>31/07/2013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E0CB-7F62-41B4-BA9A-2FAE2CD7CF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F2E1-C2E8-45A3-944E-FD47C3B40118}" type="datetimeFigureOut">
              <a:rPr lang="pt-BR" smtClean="0"/>
              <a:pPr/>
              <a:t>31/07/2013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E0CB-7F62-41B4-BA9A-2FAE2CD7CF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F2E1-C2E8-45A3-944E-FD47C3B40118}" type="datetimeFigureOut">
              <a:rPr lang="pt-BR" smtClean="0"/>
              <a:pPr/>
              <a:t>31/07/2013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E0CB-7F62-41B4-BA9A-2FAE2CD7CF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F2E1-C2E8-45A3-944E-FD47C3B40118}" type="datetimeFigureOut">
              <a:rPr lang="pt-BR" smtClean="0"/>
              <a:pPr/>
              <a:t>31/07/2013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E0CB-7F62-41B4-BA9A-2FAE2CD7CF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F2E1-C2E8-45A3-944E-FD47C3B40118}" type="datetimeFigureOut">
              <a:rPr lang="pt-BR" smtClean="0"/>
              <a:pPr/>
              <a:t>31/07/2013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E0CB-7F62-41B4-BA9A-2FAE2CD7CF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F2E1-C2E8-45A3-944E-FD47C3B40118}" type="datetimeFigureOut">
              <a:rPr lang="pt-BR" smtClean="0"/>
              <a:pPr/>
              <a:t>31/07/2013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E0CB-7F62-41B4-BA9A-2FAE2CD7CF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F2E1-C2E8-45A3-944E-FD47C3B40118}" type="datetimeFigureOut">
              <a:rPr lang="pt-BR" smtClean="0"/>
              <a:pPr/>
              <a:t>31/07/2013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E0CB-7F62-41B4-BA9A-2FAE2CD7CF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F2E1-C2E8-45A3-944E-FD47C3B40118}" type="datetimeFigureOut">
              <a:rPr lang="pt-BR" smtClean="0"/>
              <a:pPr/>
              <a:t>31/07/2013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E0CB-7F62-41B4-BA9A-2FAE2CD7CF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F2E1-C2E8-45A3-944E-FD47C3B40118}" type="datetimeFigureOut">
              <a:rPr lang="pt-BR" smtClean="0"/>
              <a:pPr/>
              <a:t>31/07/2013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E0CB-7F62-41B4-BA9A-2FAE2CD7CF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F2E1-C2E8-45A3-944E-FD47C3B40118}" type="datetimeFigureOut">
              <a:rPr lang="pt-BR" smtClean="0"/>
              <a:pPr/>
              <a:t>31/07/2013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E0CB-7F62-41B4-BA9A-2FAE2CD7CF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5F2E1-C2E8-45A3-944E-FD47C3B40118}" type="datetimeFigureOut">
              <a:rPr lang="pt-BR" smtClean="0"/>
              <a:pPr/>
              <a:t>31/07/2013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9E0CB-7F62-41B4-BA9A-2FAE2CD7CF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Trocadores de Calor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Método da Efetividade – NUT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0000">
            <a:off x="1442887" y="2172327"/>
            <a:ext cx="6659440" cy="420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0" y="428624"/>
            <a:ext cx="8610600" cy="40957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0" y="129581"/>
            <a:ext cx="858016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3200" dirty="0" smtClean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Efetividade x NUT para diferentes geometrias</a:t>
            </a:r>
            <a:r>
              <a:rPr lang="pt-BR" sz="3200" dirty="0" smtClean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  <a:cs typeface="+mn-cs"/>
              </a:rPr>
              <a:t>:</a:t>
            </a:r>
            <a:endParaRPr lang="pt-BR" sz="3200" dirty="0">
              <a:effectLst>
                <a:reflection blurRad="6350" stA="55000" endA="300" endPos="45500" dir="5400000" sy="-100000" algn="bl" rotWithShape="0"/>
              </a:effectLst>
              <a:latin typeface="cafet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Resolver novamente o Exercício 9.2 (BEJAN – Transferência de Calor) desta vez pelo método da Efetividade – NUT.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428624"/>
            <a:ext cx="8610600" cy="40957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129581"/>
            <a:ext cx="724647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3200" dirty="0" smtClean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  <a:cs typeface="+mn-cs"/>
              </a:rPr>
              <a:t>Comparação Efetividade – NUT e </a:t>
            </a:r>
            <a:r>
              <a:rPr lang="pt-BR" sz="3200" dirty="0" smtClean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  <a:cs typeface="+mn-cs"/>
                <a:sym typeface="Symbol"/>
              </a:rPr>
              <a:t></a:t>
            </a:r>
            <a:r>
              <a:rPr lang="pt-BR" sz="3200" dirty="0" err="1" smtClean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  <a:cs typeface="+mn-cs"/>
                <a:sym typeface="Symbol"/>
              </a:rPr>
              <a:t>T</a:t>
            </a:r>
            <a:r>
              <a:rPr lang="pt-BR" sz="3200" baseline="-25000" dirty="0" err="1" smtClean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  <a:cs typeface="+mn-cs"/>
                <a:sym typeface="Symbol"/>
              </a:rPr>
              <a:t>ln</a:t>
            </a:r>
            <a:r>
              <a:rPr lang="pt-BR" sz="3200" dirty="0" smtClean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  <a:cs typeface="+mn-cs"/>
              </a:rPr>
              <a:t>:</a:t>
            </a:r>
            <a:endParaRPr lang="pt-BR" sz="3200" dirty="0">
              <a:effectLst>
                <a:reflection blurRad="6350" stA="55000" endA="300" endPos="45500" dir="5400000" sy="-100000" algn="bl" rotWithShape="0"/>
              </a:effectLst>
              <a:latin typeface="cafeta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03257" cy="505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0" y="428624"/>
            <a:ext cx="8610600" cy="40957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0" y="129581"/>
            <a:ext cx="21900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3200" dirty="0" smtClean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Exercícios</a:t>
            </a:r>
            <a:r>
              <a:rPr lang="pt-BR" sz="3200" dirty="0" smtClean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  <a:cs typeface="+mn-cs"/>
              </a:rPr>
              <a:t>:</a:t>
            </a:r>
            <a:endParaRPr lang="pt-BR" sz="3200" dirty="0">
              <a:effectLst>
                <a:reflection blurRad="6350" stA="55000" endA="300" endPos="45500" dir="5400000" sy="-100000" algn="bl" rotWithShape="0"/>
              </a:effectLst>
              <a:latin typeface="cafet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/>
              <a:t>BEJAN, Transferência de Calor, Edgard </a:t>
            </a:r>
            <a:r>
              <a:rPr lang="pt-BR" sz="2400" dirty="0" err="1" smtClean="0"/>
              <a:t>Blucher</a:t>
            </a:r>
            <a:r>
              <a:rPr lang="pt-BR" sz="2400" dirty="0" smtClean="0"/>
              <a:t> </a:t>
            </a:r>
            <a:r>
              <a:rPr lang="pt-BR" sz="2400" dirty="0" err="1" smtClean="0"/>
              <a:t>Ltda</a:t>
            </a:r>
            <a:r>
              <a:rPr lang="pt-BR" sz="2400" dirty="0" smtClean="0"/>
              <a:t>, 1996.</a:t>
            </a:r>
          </a:p>
          <a:p>
            <a:pPr>
              <a:buNone/>
            </a:pPr>
            <a:r>
              <a:rPr lang="pt-BR" sz="2400" dirty="0" smtClean="0"/>
              <a:t>KAYS e LONDON, </a:t>
            </a:r>
            <a:r>
              <a:rPr lang="pt-BR" sz="2400" dirty="0" err="1" smtClean="0"/>
              <a:t>Compact</a:t>
            </a:r>
            <a:r>
              <a:rPr lang="pt-BR" sz="2400" dirty="0" smtClean="0"/>
              <a:t> </a:t>
            </a:r>
            <a:r>
              <a:rPr lang="pt-BR" sz="2400" dirty="0" err="1" smtClean="0"/>
              <a:t>Heat</a:t>
            </a:r>
            <a:r>
              <a:rPr lang="pt-BR" sz="2400" dirty="0" smtClean="0"/>
              <a:t> </a:t>
            </a:r>
            <a:r>
              <a:rPr lang="pt-BR" sz="2400" dirty="0" err="1" smtClean="0"/>
              <a:t>Exchangers</a:t>
            </a:r>
            <a:r>
              <a:rPr lang="pt-BR" sz="2400" dirty="0" smtClean="0"/>
              <a:t>, McGraw-Hill, 1998. 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0" y="428624"/>
            <a:ext cx="8610600" cy="40957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129581"/>
            <a:ext cx="248497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3200" dirty="0" smtClean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Referências:</a:t>
            </a:r>
            <a:endParaRPr lang="pt-BR" sz="3200" dirty="0">
              <a:effectLst>
                <a:reflection blurRad="6350" stA="55000" endA="300" endPos="45500" dir="5400000" sy="-100000" algn="bl" rotWithShape="0"/>
              </a:effectLst>
              <a:latin typeface="cafeta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179388" y="908050"/>
            <a:ext cx="864076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pt-BR" sz="3200" b="1" dirty="0">
                <a:solidFill>
                  <a:srgbClr val="FF0000"/>
                </a:solidFill>
              </a:rPr>
              <a:t>Motivação</a:t>
            </a:r>
          </a:p>
          <a:p>
            <a:pPr marL="514350" indent="-514350">
              <a:buFontTx/>
              <a:buAutoNum type="arabicPeriod"/>
            </a:pPr>
            <a:r>
              <a:rPr lang="pt-BR" sz="3200" b="1" dirty="0">
                <a:solidFill>
                  <a:srgbClr val="FF0000"/>
                </a:solidFill>
              </a:rPr>
              <a:t>Classificação</a:t>
            </a:r>
          </a:p>
          <a:p>
            <a:pPr marL="514350" indent="-514350">
              <a:buFontTx/>
              <a:buAutoNum type="arabicPeriod"/>
            </a:pPr>
            <a:r>
              <a:rPr lang="pt-BR" sz="3200" b="1" dirty="0">
                <a:solidFill>
                  <a:srgbClr val="FF0000"/>
                </a:solidFill>
              </a:rPr>
              <a:t>Coeficiente Global de Transferência de Calor</a:t>
            </a:r>
          </a:p>
          <a:p>
            <a:pPr marL="514350" indent="-514350">
              <a:buFontTx/>
              <a:buAutoNum type="arabicPeriod"/>
            </a:pPr>
            <a:r>
              <a:rPr lang="pt-BR" sz="3200" b="1" dirty="0">
                <a:solidFill>
                  <a:srgbClr val="FF0000"/>
                </a:solidFill>
              </a:rPr>
              <a:t>Método da Temperatura Média </a:t>
            </a:r>
            <a:r>
              <a:rPr lang="pt-BR" sz="3200" b="1" dirty="0" err="1">
                <a:solidFill>
                  <a:srgbClr val="FF0000"/>
                </a:solidFill>
              </a:rPr>
              <a:t>Logarítimica</a:t>
            </a:r>
            <a:endParaRPr lang="pt-BR" sz="3200" b="1" dirty="0">
              <a:solidFill>
                <a:srgbClr val="FF0000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pt-BR" sz="3200" b="1" u="sng" dirty="0"/>
              <a:t>Método da </a:t>
            </a:r>
            <a:r>
              <a:rPr lang="pt-BR" sz="3200" b="1" u="sng" dirty="0" err="1"/>
              <a:t>Efetividade-NTU</a:t>
            </a:r>
            <a:endParaRPr lang="pt-BR" sz="3200" b="1" u="sng" dirty="0"/>
          </a:p>
          <a:p>
            <a:pPr marL="514350" indent="-514350">
              <a:buFontTx/>
              <a:buAutoNum type="arabicPeriod"/>
            </a:pPr>
            <a:r>
              <a:rPr lang="pt-BR" sz="3200" b="1" dirty="0"/>
              <a:t>Perda de Carga</a:t>
            </a:r>
          </a:p>
          <a:p>
            <a:pPr marL="514350" indent="-514350">
              <a:buFontTx/>
              <a:buAutoNum type="arabicPeriod"/>
            </a:pPr>
            <a:r>
              <a:rPr lang="pt-BR" sz="3200" b="1" dirty="0"/>
              <a:t>Considerações sobre projeto de Trocadores de Calor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428625"/>
            <a:ext cx="2643188" cy="35718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0" y="129581"/>
            <a:ext cx="203132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32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  <a:cs typeface="+mn-cs"/>
              </a:rPr>
              <a:t>TÓPICOS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7"/>
          <p:cNvSpPr/>
          <p:nvPr/>
        </p:nvSpPr>
        <p:spPr>
          <a:xfrm>
            <a:off x="0" y="428625"/>
            <a:ext cx="8604250" cy="40798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6" name="CaixaDeTexto 9"/>
          <p:cNvSpPr txBox="1"/>
          <p:nvPr/>
        </p:nvSpPr>
        <p:spPr>
          <a:xfrm>
            <a:off x="0" y="44624"/>
            <a:ext cx="527804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4</a:t>
            </a:r>
            <a:r>
              <a:rPr lang="pt-BR" sz="3200" dirty="0" smtClean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  <a:cs typeface="+mn-cs"/>
              </a:rPr>
              <a:t>. </a:t>
            </a:r>
            <a:r>
              <a:rPr lang="pt-BR" sz="3200" dirty="0"/>
              <a:t>Método da </a:t>
            </a:r>
            <a:r>
              <a:rPr lang="pt-BR" sz="3200" dirty="0" err="1" smtClean="0"/>
              <a:t>Efetividade-NTU</a:t>
            </a:r>
            <a:endParaRPr lang="pt-BR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0000">
            <a:off x="826831" y="1890159"/>
            <a:ext cx="7950422" cy="38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5105400" y="1066800"/>
          <a:ext cx="1143000" cy="607219"/>
        </p:xfrm>
        <a:graphic>
          <a:graphicData uri="http://schemas.openxmlformats.org/presentationml/2006/ole">
            <p:oleObj spid="_x0000_s3074" name="Equação" r:id="rId3" imgW="812520" imgH="431640" progId="Equation.3">
              <p:embed/>
            </p:oleObj>
          </a:graphicData>
        </a:graphic>
      </p:graphicFrame>
      <p:sp>
        <p:nvSpPr>
          <p:cNvPr id="3" name="CaixaDeTexto 9"/>
          <p:cNvSpPr txBox="1"/>
          <p:nvPr/>
        </p:nvSpPr>
        <p:spPr>
          <a:xfrm>
            <a:off x="533400" y="1219200"/>
            <a:ext cx="341837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dirty="0" smtClean="0"/>
              <a:t>Número de Unidades de Transferência:</a:t>
            </a:r>
            <a:endParaRPr lang="pt-BR" sz="1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105400" y="2514600"/>
          <a:ext cx="1695450" cy="341312"/>
        </p:xfrm>
        <a:graphic>
          <a:graphicData uri="http://schemas.openxmlformats.org/presentationml/2006/ole">
            <p:oleObj spid="_x0000_s3075" name="Equação" r:id="rId4" imgW="1206360" imgH="2412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105400" y="3276600"/>
          <a:ext cx="1979612" cy="341313"/>
        </p:xfrm>
        <a:graphic>
          <a:graphicData uri="http://schemas.openxmlformats.org/presentationml/2006/ole">
            <p:oleObj spid="_x0000_s3076" name="Equação" r:id="rId5" imgW="1409400" imgH="2412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715000" y="3810000"/>
          <a:ext cx="785813" cy="609600"/>
        </p:xfrm>
        <a:graphic>
          <a:graphicData uri="http://schemas.openxmlformats.org/presentationml/2006/ole">
            <p:oleObj spid="_x0000_s3077" name="Equação" r:id="rId6" imgW="558720" imgH="4316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410200" y="1905000"/>
          <a:ext cx="803275" cy="341312"/>
        </p:xfrm>
        <a:graphic>
          <a:graphicData uri="http://schemas.openxmlformats.org/presentationml/2006/ole">
            <p:oleObj spid="_x0000_s3078" name="Equação" r:id="rId7" imgW="571320" imgH="241200" progId="Equation.3">
              <p:embed/>
            </p:oleObj>
          </a:graphicData>
        </a:graphic>
      </p:graphicFrame>
      <p:sp>
        <p:nvSpPr>
          <p:cNvPr id="9" name="Retângulo 8"/>
          <p:cNvSpPr/>
          <p:nvPr/>
        </p:nvSpPr>
        <p:spPr>
          <a:xfrm>
            <a:off x="0" y="428625"/>
            <a:ext cx="2643188" cy="35718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0" y="129581"/>
            <a:ext cx="212109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3200" dirty="0" smtClean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  <a:cs typeface="+mn-cs"/>
              </a:rPr>
              <a:t>Equações:</a:t>
            </a:r>
            <a:endParaRPr lang="pt-BR" sz="3200" dirty="0">
              <a:effectLst>
                <a:reflection blurRad="6350" stA="55000" endA="300" endPos="45500" dir="5400000" sy="-100000" algn="bl" rotWithShape="0"/>
              </a:effectLst>
              <a:latin typeface="cafeta" pitchFamily="34" charset="0"/>
              <a:cs typeface="+mn-cs"/>
            </a:endParaRPr>
          </a:p>
        </p:txBody>
      </p:sp>
      <p:sp>
        <p:nvSpPr>
          <p:cNvPr id="11" name="CaixaDeTexto 9"/>
          <p:cNvSpPr txBox="1"/>
          <p:nvPr/>
        </p:nvSpPr>
        <p:spPr>
          <a:xfrm>
            <a:off x="1143000" y="1905000"/>
            <a:ext cx="189436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dirty="0" smtClean="0"/>
              <a:t>Capacidade Térmica:</a:t>
            </a:r>
            <a:endParaRPr lang="pt-BR" sz="1600" dirty="0"/>
          </a:p>
        </p:txBody>
      </p:sp>
      <p:sp>
        <p:nvSpPr>
          <p:cNvPr id="12" name="CaixaDeTexto 9"/>
          <p:cNvSpPr txBox="1"/>
          <p:nvPr/>
        </p:nvSpPr>
        <p:spPr>
          <a:xfrm>
            <a:off x="762000" y="2514600"/>
            <a:ext cx="257724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dirty="0" smtClean="0"/>
              <a:t>Capacidade Térmica Mínima:</a:t>
            </a:r>
            <a:endParaRPr lang="pt-BR" sz="1600" dirty="0"/>
          </a:p>
        </p:txBody>
      </p:sp>
      <p:sp>
        <p:nvSpPr>
          <p:cNvPr id="13" name="CaixaDeTexto 9"/>
          <p:cNvSpPr txBox="1"/>
          <p:nvPr/>
        </p:nvSpPr>
        <p:spPr>
          <a:xfrm>
            <a:off x="533400" y="3276600"/>
            <a:ext cx="340907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dirty="0" smtClean="0"/>
              <a:t>Taxa máxima de transferência de calor:</a:t>
            </a:r>
            <a:endParaRPr lang="pt-BR" sz="1600" dirty="0"/>
          </a:p>
        </p:txBody>
      </p:sp>
      <p:sp>
        <p:nvSpPr>
          <p:cNvPr id="14" name="CaixaDeTexto 9"/>
          <p:cNvSpPr txBox="1"/>
          <p:nvPr/>
        </p:nvSpPr>
        <p:spPr>
          <a:xfrm>
            <a:off x="1600200" y="3886200"/>
            <a:ext cx="116269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dirty="0" smtClean="0"/>
              <a:t>Efetividade:</a:t>
            </a:r>
            <a:endParaRPr lang="pt-BR" sz="1600" dirty="0"/>
          </a:p>
        </p:txBody>
      </p:sp>
      <p:sp>
        <p:nvSpPr>
          <p:cNvPr id="15" name="CaixaDeTexto 9"/>
          <p:cNvSpPr txBox="1"/>
          <p:nvPr/>
        </p:nvSpPr>
        <p:spPr>
          <a:xfrm>
            <a:off x="685800" y="4800600"/>
            <a:ext cx="77661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dirty="0" smtClean="0"/>
              <a:t>Taxa de transferência de calor real:                           </a:t>
            </a:r>
            <a:r>
              <a:rPr lang="pt-BR" sz="1600" dirty="0" smtClean="0">
                <a:solidFill>
                  <a:srgbClr val="FF0000"/>
                </a:solidFill>
              </a:rPr>
              <a:t>Atenção</a:t>
            </a:r>
            <a:r>
              <a:rPr lang="pt-BR" sz="1600" dirty="0" smtClean="0">
                <a:solidFill>
                  <a:srgbClr val="FF0000"/>
                </a:solidFill>
                <a:sym typeface="Wingdings" pitchFamily="2" charset="2"/>
              </a:rPr>
              <a:t> com a configuração do trocador!!</a:t>
            </a:r>
            <a:endParaRPr lang="pt-BR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">
            <a:off x="950201" y="1967248"/>
            <a:ext cx="7169780" cy="416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0" y="428624"/>
            <a:ext cx="8610600" cy="40957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0" y="129581"/>
            <a:ext cx="858016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3200" dirty="0" smtClean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Efetividade x NUT para diferentes geometrias</a:t>
            </a:r>
            <a:r>
              <a:rPr lang="pt-BR" sz="3200" dirty="0" smtClean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  <a:cs typeface="+mn-cs"/>
              </a:rPr>
              <a:t>:</a:t>
            </a:r>
            <a:endParaRPr lang="pt-BR" sz="3200" dirty="0">
              <a:effectLst>
                <a:reflection blurRad="6350" stA="55000" endA="300" endPos="45500" dir="5400000" sy="-100000" algn="bl" rotWithShape="0"/>
              </a:effectLst>
              <a:latin typeface="cafet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85821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0" y="428624"/>
            <a:ext cx="8610600" cy="40957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0" y="129581"/>
            <a:ext cx="858016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3200" dirty="0" smtClean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Efetividade x NUT para diferentes geometrias</a:t>
            </a:r>
            <a:r>
              <a:rPr lang="pt-BR" sz="3200" dirty="0" smtClean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  <a:cs typeface="+mn-cs"/>
              </a:rPr>
              <a:t>:</a:t>
            </a:r>
            <a:endParaRPr lang="pt-BR" sz="3200" dirty="0">
              <a:effectLst>
                <a:reflection blurRad="6350" stA="55000" endA="300" endPos="45500" dir="5400000" sy="-100000" algn="bl" rotWithShape="0"/>
              </a:effectLst>
              <a:latin typeface="cafet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293428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0" y="428624"/>
            <a:ext cx="8610600" cy="40957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0" y="129581"/>
            <a:ext cx="858016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3200" dirty="0" smtClean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Efetividade x NUT para diferentes geometrias</a:t>
            </a:r>
            <a:r>
              <a:rPr lang="pt-BR" sz="3200" dirty="0" smtClean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  <a:cs typeface="+mn-cs"/>
              </a:rPr>
              <a:t>:</a:t>
            </a:r>
            <a:endParaRPr lang="pt-BR" sz="3200" dirty="0">
              <a:effectLst>
                <a:reflection blurRad="6350" stA="55000" endA="300" endPos="45500" dir="5400000" sy="-100000" algn="bl" rotWithShape="0"/>
              </a:effectLst>
              <a:latin typeface="cafet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64254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0" y="428624"/>
            <a:ext cx="8610600" cy="40957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0" y="129581"/>
            <a:ext cx="858016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3200" dirty="0" smtClean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Efetividade x NUT para diferentes geometrias</a:t>
            </a:r>
            <a:r>
              <a:rPr lang="pt-BR" sz="3200" dirty="0" smtClean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  <a:cs typeface="+mn-cs"/>
              </a:rPr>
              <a:t>:</a:t>
            </a:r>
            <a:endParaRPr lang="pt-BR" sz="3200" dirty="0">
              <a:effectLst>
                <a:reflection blurRad="6350" stA="55000" endA="300" endPos="45500" dir="5400000" sy="-100000" algn="bl" rotWithShape="0"/>
              </a:effectLst>
              <a:latin typeface="cafet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702715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0" y="428624"/>
            <a:ext cx="8610600" cy="40957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0" y="129581"/>
            <a:ext cx="858016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3200" dirty="0" smtClean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Efetividade x NUT para diferentes geometrias</a:t>
            </a:r>
            <a:r>
              <a:rPr lang="pt-BR" sz="3200" dirty="0" smtClean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  <a:cs typeface="+mn-cs"/>
              </a:rPr>
              <a:t>:</a:t>
            </a:r>
            <a:endParaRPr lang="pt-BR" sz="3200" dirty="0">
              <a:effectLst>
                <a:reflection blurRad="6350" stA="55000" endA="300" endPos="45500" dir="5400000" sy="-100000" algn="bl" rotWithShape="0"/>
              </a:effectLst>
              <a:latin typeface="cafet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177</Words>
  <Application>Microsoft Office PowerPoint</Application>
  <PresentationFormat>Apresentação na tela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Tema do Office</vt:lpstr>
      <vt:lpstr>Equação</vt:lpstr>
      <vt:lpstr>Trocadores de Calor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Trocadores de Calor</dc:title>
  <dc:creator>DesktopHP</dc:creator>
  <cp:lastModifiedBy>DesktopHP</cp:lastModifiedBy>
  <cp:revision>25</cp:revision>
  <dcterms:created xsi:type="dcterms:W3CDTF">2013-07-30T02:36:30Z</dcterms:created>
  <dcterms:modified xsi:type="dcterms:W3CDTF">2013-07-31T12:53:11Z</dcterms:modified>
</cp:coreProperties>
</file>