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77" r:id="rId15"/>
    <p:sldId id="278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58" r:id="rId24"/>
  </p:sldIdLst>
  <p:sldSz cx="18288000" cy="10287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</p:embeddedFont>
    <p:embeddedFont>
      <p:font typeface="Now Heavy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20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scientificindex.com/subject-rankings/?q=jose+viriato+coelho+vargas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://servidor.demec.ufpr.br/laboratorios/lft/gec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3.wmf"/><Relationship Id="rId3" Type="http://schemas.openxmlformats.org/officeDocument/2006/relationships/image" Target="../media/image8.png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5.wmf"/><Relationship Id="rId2" Type="http://schemas.openxmlformats.org/officeDocument/2006/relationships/image" Target="../media/image7.png"/><Relationship Id="rId16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H="1">
            <a:off x="844243" y="2795"/>
            <a:ext cx="47297" cy="10240113"/>
          </a:xfrm>
          <a:prstGeom prst="line">
            <a:avLst/>
          </a:prstGeom>
          <a:ln w="38100" cap="flat">
            <a:solidFill>
              <a:srgbClr val="FFB00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66800" y="3976687"/>
            <a:ext cx="1697067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spc="65" dirty="0">
                <a:solidFill>
                  <a:srgbClr val="FFFFFF"/>
                </a:solidFill>
                <a:latin typeface="Times New Roman" panose="02020603050405020304" pitchFamily="18" charset="0"/>
                <a:ea typeface="Now Heavy"/>
                <a:cs typeface="Times New Roman" panose="02020603050405020304" pitchFamily="18" charset="0"/>
                <a:sym typeface="Now Heavy"/>
              </a:rPr>
              <a:t>Stresses in Spur Gears </a:t>
            </a:r>
          </a:p>
          <a:p>
            <a:pPr algn="ctr"/>
            <a:r>
              <a:rPr lang="en-US" sz="6000" b="1" spc="65" dirty="0">
                <a:solidFill>
                  <a:srgbClr val="FFFFFF"/>
                </a:solidFill>
                <a:latin typeface="Times New Roman" panose="02020603050405020304" pitchFamily="18" charset="0"/>
                <a:ea typeface="Now Heavy"/>
                <a:cs typeface="Times New Roman" panose="02020603050405020304" pitchFamily="18" charset="0"/>
                <a:sym typeface="Now Heavy"/>
              </a:rPr>
              <a:t>(AGMA Standards)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19307" y="6854904"/>
            <a:ext cx="824938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spc="33" dirty="0">
                <a:solidFill>
                  <a:srgbClr val="FFFFFF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Dr. José Viriato Coelho Vargas</a:t>
            </a:r>
          </a:p>
          <a:p>
            <a:pPr algn="ctr"/>
            <a:r>
              <a:rPr lang="en-US" sz="3600" spc="33" dirty="0">
                <a:solidFill>
                  <a:srgbClr val="FFFFFF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April 14, 2026</a:t>
            </a:r>
          </a:p>
        </p:txBody>
      </p:sp>
      <p:pic>
        <p:nvPicPr>
          <p:cNvPr id="4" name="Picture 4" descr="FAMU-FSU College of Engineering Brand Assets | FAMU-FSU">
            <a:extLst>
              <a:ext uri="{FF2B5EF4-FFF2-40B4-BE49-F238E27FC236}">
                <a16:creationId xmlns:a16="http://schemas.microsoft.com/office/drawing/2014/main" id="{46BA8142-6DB7-130D-73A0-96CBADD93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66"/>
          <a:stretch>
            <a:fillRect/>
          </a:stretch>
        </p:blipFill>
        <p:spPr bwMode="auto">
          <a:xfrm>
            <a:off x="1294622" y="219286"/>
            <a:ext cx="4801377" cy="25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11">
            <a:extLst>
              <a:ext uri="{FF2B5EF4-FFF2-40B4-BE49-F238E27FC236}">
                <a16:creationId xmlns:a16="http://schemas.microsoft.com/office/drawing/2014/main" id="{5FCAF5F2-45F4-FC37-4DAF-42019396038F}"/>
              </a:ext>
            </a:extLst>
          </p:cNvPr>
          <p:cNvSpPr txBox="1"/>
          <p:nvPr/>
        </p:nvSpPr>
        <p:spPr>
          <a:xfrm>
            <a:off x="6118696" y="363607"/>
            <a:ext cx="108746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pt-B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pt-B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Aerospace </a:t>
            </a:r>
            <a:r>
              <a:rPr lang="pt-BR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pt-B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MAE </a:t>
            </a:r>
          </a:p>
          <a:p>
            <a:pPr algn="r"/>
            <a:r>
              <a:rPr lang="pt-B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EML3018C  </a:t>
            </a:r>
            <a:r>
              <a:rPr lang="pt-BR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pt-B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Systems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FF463-EB16-AFEA-8043-BCE81B25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22CDA5-35B2-BF80-24C6-36F692A0E115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569AEC-CED1-951F-0B66-FC67F9C4B2B5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40726AE-90DD-C2A7-24E2-546A9A266E2D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E96A537-9CB1-D51B-83FF-B677595C96E2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08017CD-0D7A-ABD3-B62C-6C070F909BB8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6F0FFB5-EB4B-7F43-5355-2B18D67E67E8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504A084-F684-7A2C-56D9-C115A192013E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5. Bending Stresses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C4490A-532F-E947-E580-BA08105B5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861121"/>
            <a:ext cx="14513679" cy="5371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11477D0-83DB-1A37-8EB1-BA33D05E6202}"/>
              </a:ext>
            </a:extLst>
          </p:cNvPr>
          <p:cNvSpPr/>
          <p:nvPr/>
        </p:nvSpPr>
        <p:spPr>
          <a:xfrm>
            <a:off x="5257800" y="4686300"/>
            <a:ext cx="6858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2CEAE0D-E267-D7BF-CCF7-8B416E9692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003603"/>
              </p:ext>
            </p:extLst>
          </p:nvPr>
        </p:nvGraphicFramePr>
        <p:xfrm>
          <a:off x="6096000" y="1306950"/>
          <a:ext cx="545147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54000" imgH="177480" progId="Equation.DSMT4">
                  <p:embed/>
                </p:oleObj>
              </mc:Choice>
              <mc:Fallback>
                <p:oleObj name="Equation" r:id="rId3" imgW="185400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9BAFF9A-C74A-CEE5-20A5-FEEA8A8CB1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1306950"/>
                        <a:ext cx="5451475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>
            <a:extLst>
              <a:ext uri="{FF2B5EF4-FFF2-40B4-BE49-F238E27FC236}">
                <a16:creationId xmlns:a16="http://schemas.microsoft.com/office/drawing/2014/main" id="{6303ED5F-C9B4-C052-EBE6-8F45629CFE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387"/>
          <a:stretch>
            <a:fillRect/>
          </a:stretch>
        </p:blipFill>
        <p:spPr>
          <a:xfrm>
            <a:off x="2058079" y="7264451"/>
            <a:ext cx="15181434" cy="28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4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B3FA09-1D70-0884-33CC-B6604202D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6CDAEA-46C2-14CF-69DA-C4098C76B5D8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7CDD38D-C298-96BE-A328-92A97C267597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E0A1F0-3A40-D7DE-AD8F-32AE982DFC85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F6751F3-49B5-AC87-823A-FFE14988D39E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E58A9F-69AA-DA6E-E22C-5CC4471AAFFC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FB04A5F-6144-6B01-97CE-86B6E87A7737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FA2D742-3E8F-54D0-693C-6184516DE90C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6. Surface Stresses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26B3D-8A9B-6EA1-5388-8633027217AB}"/>
              </a:ext>
            </a:extLst>
          </p:cNvPr>
          <p:cNvSpPr txBox="1"/>
          <p:nvPr/>
        </p:nvSpPr>
        <p:spPr>
          <a:xfrm>
            <a:off x="1257300" y="1385070"/>
            <a:ext cx="1577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TimesLTStd-Roman"/>
              </a:rPr>
              <a:t>The stresses at the tooth surface are dynamic Hertzian contact stresses in combined rolling and sliding. Buckingham equation for surface stresses in gear teeth: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1D8FD9-EA87-D7A0-C5C7-5D85E5DD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646" y="2585399"/>
            <a:ext cx="6996107" cy="1976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3B168F-118A-743E-CEDF-5FAFD0A0ED96}"/>
              </a:ext>
            </a:extLst>
          </p:cNvPr>
          <p:cNvSpPr txBox="1"/>
          <p:nvPr/>
        </p:nvSpPr>
        <p:spPr>
          <a:xfrm>
            <a:off x="1267460" y="4561879"/>
            <a:ext cx="162072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geometry factor </a:t>
            </a:r>
            <a:r>
              <a:rPr lang="en-US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Eq. (12.22) </a:t>
            </a:r>
            <a:r>
              <a:rPr lang="en-US" sz="3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 into account the radii of curvature of the gear teeth and the pressure angle in empirical formulae.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surface finish factor C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considers rough surface finishes on teeth – usually 1.</a:t>
            </a:r>
            <a:endParaRPr lang="en-US" sz="36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elastic coefficient C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(psi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MPa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considers different tooth materials: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F71136-2DF8-A39C-084F-DE8BBE74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93" y="6870203"/>
            <a:ext cx="7010400" cy="28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9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538BF-A54B-C43A-7B7D-D2279F386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F50D89-93C5-0CAE-5ECC-BC90D1DB3425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069A733-4883-6161-BED8-6B6B777E6474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618C8CE-D69F-B0BA-BF1E-AB90BA5D3CE2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5DD7A0A-243F-CB2B-AB83-70410F86AFE4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7757F3E-D868-774C-D0DA-CC00A764CCA4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300C42A-8255-0414-2265-E4267C443659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6CAFEE8-A685-D04A-196C-13A616D4083B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6. Surface Stresses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5B89B-F139-9391-BEC3-5E0A1365BCC3}"/>
              </a:ext>
            </a:extLst>
          </p:cNvPr>
          <p:cNvSpPr txBox="1"/>
          <p:nvPr/>
        </p:nvSpPr>
        <p:spPr>
          <a:xfrm>
            <a:off x="1193681" y="1173480"/>
            <a:ext cx="16306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Example 12-6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Surface Stress Analysis of a Spur-Gear Train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analysis uses the same gear train to determine the contact (Hertzian) stresses between mating teeth.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39899AC-5C5E-4B42-9F73-E182059144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739669"/>
              </p:ext>
            </p:extLst>
          </p:nvPr>
        </p:nvGraphicFramePr>
        <p:xfrm>
          <a:off x="1371600" y="4084820"/>
          <a:ext cx="16387019" cy="103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51080" imgH="253800" progId="Equation.DSMT4">
                  <p:embed/>
                </p:oleObj>
              </mc:Choice>
              <mc:Fallback>
                <p:oleObj name="Equation" r:id="rId2" imgW="4051080" imgH="2538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14B8F5F-BCD6-C78B-64BA-B9F828EBF0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1600" y="4084820"/>
                        <a:ext cx="16387019" cy="1030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4091324-CAAA-295A-F77E-01693307EA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157883"/>
              </p:ext>
            </p:extLst>
          </p:nvPr>
        </p:nvGraphicFramePr>
        <p:xfrm>
          <a:off x="1452880" y="5228673"/>
          <a:ext cx="10531475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03160" imgH="241200" progId="Equation.DSMT4">
                  <p:embed/>
                </p:oleObj>
              </mc:Choice>
              <mc:Fallback>
                <p:oleObj name="Equation" r:id="rId4" imgW="260316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39899AC-5C5E-4B42-9F73-E182059144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2880" y="5228673"/>
                        <a:ext cx="10531475" cy="97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51DDDEE-E251-E837-4486-D630D142AB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288706"/>
              </p:ext>
            </p:extLst>
          </p:nvPr>
        </p:nvGraphicFramePr>
        <p:xfrm>
          <a:off x="1543050" y="6321273"/>
          <a:ext cx="9658350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87520" imgH="228600" progId="Equation.DSMT4">
                  <p:embed/>
                </p:oleObj>
              </mc:Choice>
              <mc:Fallback>
                <p:oleObj name="Equation" r:id="rId6" imgW="238752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4091324-CAAA-295A-F77E-01693307EA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3050" y="6321273"/>
                        <a:ext cx="9658350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38512964-2481-1C61-F2E7-8272D9F9A1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6746"/>
          <a:stretch>
            <a:fillRect/>
          </a:stretch>
        </p:blipFill>
        <p:spPr>
          <a:xfrm>
            <a:off x="1468120" y="7247420"/>
            <a:ext cx="16256000" cy="30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1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73F5-E6EE-CDA7-9B68-A23327CD3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FD54357-BE12-015B-D56F-596338B5EF4C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E91360F-889C-A171-FAE7-99B67334D169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9B2BFE8-D407-BD74-C043-3AEDDE29EE1B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0BE23F6-CCC1-D9A4-5FE1-3F89B1F3B323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3A0276D-1B71-33C6-8EA9-72A80710C1AC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189B225-F135-44EC-1D8C-3C79EEFC2047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70B49F0-A89F-3100-924A-D6D84139C9E4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7. Gear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9A679-8E39-7852-2471-5D147D7385E3}"/>
              </a:ext>
            </a:extLst>
          </p:cNvPr>
          <p:cNvSpPr txBox="1"/>
          <p:nvPr/>
        </p:nvSpPr>
        <p:spPr>
          <a:xfrm>
            <a:off x="1193681" y="2225100"/>
            <a:ext cx="163068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limited number of metals and alloys are suitable for gears that transmit significant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power (Table 12-18) – Steels, cast irons, and malleable and nodular irons – most common choices for gears.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endParaRPr lang="en-US" sz="44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Bending-fatigue strengths and Surface-fatigue strengths need to be accessed for the analysis. AGMA states for 10</a:t>
            </a:r>
            <a:r>
              <a:rPr lang="en-US" sz="4400" kern="100" baseline="300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cycles of repeated stress for 99% reliability level. So, correction is needed for other conditions different from AGMA tests.</a:t>
            </a:r>
          </a:p>
        </p:txBody>
      </p:sp>
    </p:spTree>
    <p:extLst>
      <p:ext uri="{BB962C8B-B14F-4D97-AF65-F5344CB8AC3E}">
        <p14:creationId xmlns:p14="http://schemas.microsoft.com/office/powerpoint/2010/main" val="241749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8DAEE0-092E-13F8-45C7-BA40105B6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99AFA4C-900E-734B-BFAF-A7D5B6EC5CBA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3CB23F-6E17-DE5D-3520-14A87E966BB5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53D6582-A976-63A6-9AB2-D0E79005DE51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1135BAF-EAA1-2820-D777-DFFF0EB57C6C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982D21C-8A88-3B9E-51E4-7D8DA2AA8951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38B0606-C7E1-3658-625D-EE9E9ED248E0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39D0A42-B4D1-4656-BF35-E2D7DF2D340E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7. Gear materials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49E43C3-985C-A8A5-56E1-9B0E7400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99" b="2952"/>
          <a:stretch>
            <a:fillRect/>
          </a:stretch>
        </p:blipFill>
        <p:spPr>
          <a:xfrm>
            <a:off x="1173361" y="1485900"/>
            <a:ext cx="16256000" cy="82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7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ACE01-1583-59F0-C7D4-B4B912F7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E5BF7E8-B51E-64F1-D113-84DE3CF5FF1C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5803934-FAC7-65E1-8E4C-9A4729BCD8CD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42D5477-8C7C-B878-E913-AF9BE4521DA8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F42B2D6-9EF3-78B4-8AC6-AE22D612C6C3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8947D00-C361-5117-5E77-92D3082A5D2E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E5626F7-26BA-7FBC-3AD5-AD52E4019CD1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0CB18DA1-4D8A-E4FC-3847-103A5A60D93E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7. Gear materials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9708727-006C-2C3D-FE59-15512D47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42"/>
          <a:stretch>
            <a:fillRect/>
          </a:stretch>
        </p:blipFill>
        <p:spPr>
          <a:xfrm>
            <a:off x="1520796" y="1181100"/>
            <a:ext cx="162560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4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C318DF-8518-1DF3-FB01-34D286111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E93F91-05CB-AB94-70F0-6DF3BC903186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8F2C3E-31D8-DC56-DF90-88CEFF45935C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2DA9AD3-B2F7-AA19-9DE7-F7C053968140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094E80D-B79D-6EEA-A6A0-84ACC911D4C2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CB38266-B0A5-1414-5A53-3C08836001F7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CF8701D-97FE-2737-F87B-3C3420F30248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E99CE8E-8F50-DB97-11A9-64E710BBB6CF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7. Gear materials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09A009-C6B4-1E9D-B791-6F5B41F8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12" y="2991537"/>
            <a:ext cx="8278026" cy="5199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1C3223-99E2-0CBE-74F2-CB2B7AB80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3009900"/>
            <a:ext cx="8647160" cy="5352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E611DB-C03D-2970-6BF0-A119EDC44381}"/>
              </a:ext>
            </a:extLst>
          </p:cNvPr>
          <p:cNvSpPr txBox="1"/>
          <p:nvPr/>
        </p:nvSpPr>
        <p:spPr>
          <a:xfrm>
            <a:off x="1193681" y="1173480"/>
            <a:ext cx="1630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AGMA bending-fatigue (steels) and surface-fatigue strengths (through-hardened steels)</a:t>
            </a:r>
          </a:p>
        </p:txBody>
      </p:sp>
    </p:spTree>
    <p:extLst>
      <p:ext uri="{BB962C8B-B14F-4D97-AF65-F5344CB8AC3E}">
        <p14:creationId xmlns:p14="http://schemas.microsoft.com/office/powerpoint/2010/main" val="216078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14E77-022B-2A2D-A9D4-31C1E2489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1B38F1-8AA3-514F-2930-8C9DE149673C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BC3EC5-86D5-25EC-80F3-AC7CEAB35D2D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8861AFF-8CF5-4DD4-F9AE-69E151F7D802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F46D914-E249-0410-7604-228B70F18404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9A972F9-6D8C-6A93-A002-5A5B4A669108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2D350DE-2178-8B71-A587-0EC0F3BD5208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13E4870-18C3-2EAB-308B-88C8EE047FC7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7. Gear materials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63D58-5175-A309-1D2C-554E29222DA8}"/>
              </a:ext>
            </a:extLst>
          </p:cNvPr>
          <p:cNvSpPr txBox="1"/>
          <p:nvPr/>
        </p:nvSpPr>
        <p:spPr>
          <a:xfrm>
            <a:off x="1193681" y="1173480"/>
            <a:ext cx="17075212" cy="889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Example 12-</a:t>
            </a:r>
            <a:r>
              <a:rPr lang="en-US" sz="44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  <a:endParaRPr lang="en-US" sz="44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Material Selection and Safety Factors for Spur Gears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Select suitable materials and calculate the safety factors for both bending and surface stresses in the 3-gear train.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Service life is 5 years of one-shift operation. All gears are steel. T = 200</a:t>
            </a:r>
            <a:r>
              <a:rPr lang="en-US" sz="4400" kern="100" baseline="300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endParaRPr lang="en-US" sz="44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buSzPts val="1000"/>
              <a:tabLst>
                <a:tab pos="457200" algn="l"/>
              </a:tabLst>
            </a:pPr>
            <a:endParaRPr lang="en-US" sz="44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buSzPts val="1000"/>
              <a:tabLst>
                <a:tab pos="457200" algn="l"/>
              </a:tabLst>
            </a:pPr>
            <a:endParaRPr lang="en-US" sz="44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	Initial Selection: Using AGMA Grade 2 steel (through-hardened to 250 HB).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	Corrected Strengths: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	Bending Fatigue Strength (</a:t>
            </a:r>
            <a:r>
              <a:rPr lang="en-US" sz="4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4400" kern="100" baseline="-250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fb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): 38,937 psi.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	Surface Fatigue Strength (</a:t>
            </a:r>
            <a:r>
              <a:rPr lang="en-US" sz="4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4400" kern="100" baseline="-250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fc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): 105,063 psi.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550358-4C2D-61A2-B874-872AC8A3B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762500"/>
            <a:ext cx="1558212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11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A5FD9-1A13-B259-72DB-BFD7DF3DF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50C318-3BF0-A595-1FA4-B6A72C2DF132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12FBC44-977B-C241-FB95-936376BEA053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6E17D14-6DF0-2760-9F52-6286D841E8AF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7ADD191-EC12-9DB1-87F9-C20DC92DC4E2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E80F6B3-0B35-A750-1E35-F75CD61E6B7D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9A40C4D-351B-6E63-F03E-FBE15BD80B1E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17C1203-63B3-2F97-0BA6-F09768066AD3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7. Gear materials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44E914-6DCB-BF4B-54F4-EC53F231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60" y="2686972"/>
            <a:ext cx="6410960" cy="6078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CF0DC3-802D-725F-F8D0-37870C93F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051" y="3238500"/>
            <a:ext cx="9583781" cy="4724400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1E90D06-5B05-3419-5DD4-555550E52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36987"/>
              </p:ext>
            </p:extLst>
          </p:nvPr>
        </p:nvGraphicFramePr>
        <p:xfrm>
          <a:off x="3064986" y="9030283"/>
          <a:ext cx="3024188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177480" progId="Equation.DSMT4">
                  <p:embed/>
                </p:oleObj>
              </mc:Choice>
              <mc:Fallback>
                <p:oleObj name="Equation" r:id="rId4" imgW="102852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994D5DB-3FD1-672F-8A72-0D6BF582B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64986" y="9030283"/>
                        <a:ext cx="3024188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DEE4117-60E8-D1EA-4DCD-2A797009A7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424888"/>
              </p:ext>
            </p:extLst>
          </p:nvPr>
        </p:nvGraphicFramePr>
        <p:xfrm>
          <a:off x="9174480" y="8942970"/>
          <a:ext cx="76549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03160" imgH="203040" progId="Equation.DSMT4">
                  <p:embed/>
                </p:oleObj>
              </mc:Choice>
              <mc:Fallback>
                <p:oleObj name="Equation" r:id="rId6" imgW="260316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1E90D06-5B05-3419-5DD4-555550E523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74480" y="8942970"/>
                        <a:ext cx="7654925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5FC572B-B770-774D-9A81-A33EAB4C8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4082" y="1862113"/>
            <a:ext cx="9239749" cy="9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63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82E50-BE07-A15B-5FAA-0782910E5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2C836A4-55EF-6C22-D0B7-525B7CD92BA3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0118E5-E878-DFD4-65FC-17184EC09780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FE4C458-7142-4327-97F4-6B57ED155D52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537BA02-FD4F-B8F2-64AF-3A0F042B45B5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C5B6884-FDD8-F2D8-EACA-238853A10051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834769B-9E40-31B2-A7DF-71A4C7784F91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AB2B9E02-C1B7-7346-A7A3-4AAE016B2E66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7. Gear materials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18BEE9E-D117-B573-D322-14D37C2EE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10" b="17192"/>
          <a:stretch>
            <a:fillRect/>
          </a:stretch>
        </p:blipFill>
        <p:spPr>
          <a:xfrm>
            <a:off x="1264801" y="5600882"/>
            <a:ext cx="16256000" cy="4343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A71011-5515-1F96-8993-802E6B20C1D7}"/>
              </a:ext>
            </a:extLst>
          </p:cNvPr>
          <p:cNvSpPr txBox="1"/>
          <p:nvPr/>
        </p:nvSpPr>
        <p:spPr>
          <a:xfrm>
            <a:off x="1193681" y="1173480"/>
            <a:ext cx="1630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mall design change will improve these. Increase face width from 2.0 to 2.5 in (15 / pd) – reduces all stresses and gives new safety factors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E5EC08-4E9E-E2B2-CA35-1915AFC99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823340"/>
            <a:ext cx="14187434" cy="23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4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00200" y="203970"/>
            <a:ext cx="891752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Topics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63B52-32B8-D79F-CEFC-613FF343D64F}"/>
              </a:ext>
            </a:extLst>
          </p:cNvPr>
          <p:cNvSpPr txBox="1"/>
          <p:nvPr/>
        </p:nvSpPr>
        <p:spPr>
          <a:xfrm>
            <a:off x="1153041" y="1329153"/>
            <a:ext cx="16830159" cy="8291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Gear Manufacturers Association (AGMA)</a:t>
            </a:r>
          </a:p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Practical applications of spur gears</a:t>
            </a:r>
          </a:p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Gear tooth nomenclature review</a:t>
            </a:r>
          </a:p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Stresses in spur gears </a:t>
            </a:r>
          </a:p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Bending Stresses – Ex. 12-5: Bending Stress Analysis (Norton, 2020) </a:t>
            </a:r>
          </a:p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Stresses – Ex. 12-6: Surface Stress Analysis (Norton, 2020)</a:t>
            </a:r>
          </a:p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Gear materials – Ex. 12-7: Material Selection and Safety Factors (Norton, 2020)</a:t>
            </a:r>
          </a:p>
          <a:p>
            <a:pPr marL="914400" indent="-792163">
              <a:lnSpc>
                <a:spcPct val="150000"/>
              </a:lnSpc>
              <a:buAutoNum type="arabi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the design strategy and more complex analyses overview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421DD-E496-1568-5115-341B601C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94BF5B-7558-0AF3-F709-F12C8892087A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42ACF2-1639-EABF-D6C7-AA46D47F125E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53A57CB-7BC7-272E-3348-322E0B9B9858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498BA51-7ED3-13DE-F2A3-A122557A0A90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BEAF139-FEBD-C996-72D3-8F36A311DE43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64A3BA8-60EE-9EF6-2DDF-F77F42059425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5E99B792-A301-DFCA-8DB1-3495C0399752}"/>
              </a:ext>
            </a:extLst>
          </p:cNvPr>
          <p:cNvSpPr txBox="1"/>
          <p:nvPr/>
        </p:nvSpPr>
        <p:spPr>
          <a:xfrm>
            <a:off x="1600200" y="203970"/>
            <a:ext cx="120396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8. Summary of the design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A503F-6D70-D2F0-706F-74C11EEDE11A}"/>
              </a:ext>
            </a:extLst>
          </p:cNvPr>
          <p:cNvSpPr txBox="1"/>
          <p:nvPr/>
        </p:nvSpPr>
        <p:spPr>
          <a:xfrm>
            <a:off x="1173361" y="1625233"/>
            <a:ext cx="16306800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	Two Failure Modes: Gears must be checked for both bending fatigue (fracture at the root) and surface fatigue (pitting).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	Catastrophic vs. Gradual: Bending failure is sudden and catastrophic, disabling the machine immediately. Surface failure is gradual, often providing audible or visible warnings before total failure.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	Strategy: Safety factors for bending (N</a:t>
            </a:r>
            <a:r>
              <a:rPr lang="en-US" sz="4400" kern="100" baseline="-250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should generally be higher than those for surface failure (N</a:t>
            </a:r>
            <a:r>
              <a:rPr lang="en-US" sz="4400" kern="100" baseline="-250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 This ensures that if the gear does fail, it fails via the more "desirable" (non-catastrophic) pitting mode rather than tooth breakage.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•	Iteration: adjust face width and materials hardness to meet surface life requirements. Ensure surface failure happens long before a tooth breaks.</a:t>
            </a:r>
          </a:p>
        </p:txBody>
      </p:sp>
    </p:spTree>
    <p:extLst>
      <p:ext uri="{BB962C8B-B14F-4D97-AF65-F5344CB8AC3E}">
        <p14:creationId xmlns:p14="http://schemas.microsoft.com/office/powerpoint/2010/main" val="15513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B3BF5-CF71-C6DC-7EDB-E3346D686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4C76656-D9CE-430F-4E81-DE28BC56D672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9B9B9E-7C9E-0C6C-0607-D94F48E669BC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A3E038E-AF6D-F573-37AA-4F6BFA83B152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5ECD348-2703-4848-7B88-45F42CD1E0B1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4EC5025-9762-AF16-757D-C752C55C5090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899A077-AE8A-A3ED-0D07-ED09205E7C77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0B27139-F86C-9FD5-6405-CEE29D29ECDC}"/>
              </a:ext>
            </a:extLst>
          </p:cNvPr>
          <p:cNvSpPr txBox="1"/>
          <p:nvPr/>
        </p:nvSpPr>
        <p:spPr>
          <a:xfrm>
            <a:off x="1600200" y="203970"/>
            <a:ext cx="120396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8. More complex analyses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2CE252-FDBB-CA3B-EBFB-5427A9687FA2}"/>
              </a:ext>
            </a:extLst>
          </p:cNvPr>
          <p:cNvSpPr txBox="1"/>
          <p:nvPr/>
        </p:nvSpPr>
        <p:spPr>
          <a:xfrm>
            <a:off x="1173361" y="1385070"/>
            <a:ext cx="1630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Thermal and structural analysis of spur gears with the Finite Element Method (FEM)</a:t>
            </a:r>
          </a:p>
        </p:txBody>
      </p:sp>
      <p:pic>
        <p:nvPicPr>
          <p:cNvPr id="1032" name="Picture 8" descr="Gear and cogwheel 3D solid finite element mesh in white backround">
            <a:extLst>
              <a:ext uri="{FF2B5EF4-FFF2-40B4-BE49-F238E27FC236}">
                <a16:creationId xmlns:a16="http://schemas.microsoft.com/office/drawing/2014/main" id="{416A439A-BC03-9AB1-F0C1-F99DFDEC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41" y="3035590"/>
            <a:ext cx="8991599" cy="62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tic Structural simulation of 3D airfoil subjected to lift and drag force. Nonlinear analysis done by mechanical engineer showing total deformation and stress distribution.">
            <a:extLst>
              <a:ext uri="{FF2B5EF4-FFF2-40B4-BE49-F238E27FC236}">
                <a16:creationId xmlns:a16="http://schemas.microsoft.com/office/drawing/2014/main" id="{FD650176-36E2-CD09-638D-B61D6739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72560"/>
            <a:ext cx="9454692" cy="53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7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579AA-E2D3-AD43-56AD-0C57AA31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DBAEEF8-3C7F-007E-31FD-7A614908A0D8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9B40F09-AD59-DB56-841E-1829A393F38C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8E04C1C-0420-74D5-D1A3-36A68BACFA83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869A8C1-6E7A-7A93-5E9A-2A6CDE9D3E4E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196951F-42FD-DB5A-DFF2-B4DC35232310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91756CE-D363-A19E-A62A-0C776D6ED0EC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5E61565-193D-C5C5-D785-BAAA0024CF71}"/>
              </a:ext>
            </a:extLst>
          </p:cNvPr>
          <p:cNvSpPr txBox="1"/>
          <p:nvPr/>
        </p:nvSpPr>
        <p:spPr>
          <a:xfrm>
            <a:off x="1600200" y="203970"/>
            <a:ext cx="120396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Acknowledgements</a:t>
            </a:r>
          </a:p>
        </p:txBody>
      </p:sp>
      <p:sp>
        <p:nvSpPr>
          <p:cNvPr id="8" name="CaixaDeTexto 11">
            <a:extLst>
              <a:ext uri="{FF2B5EF4-FFF2-40B4-BE49-F238E27FC236}">
                <a16:creationId xmlns:a16="http://schemas.microsoft.com/office/drawing/2014/main" id="{80EB58B6-D416-943F-5BED-AD4CC256B18A}"/>
              </a:ext>
            </a:extLst>
          </p:cNvPr>
          <p:cNvSpPr txBox="1"/>
          <p:nvPr/>
        </p:nvSpPr>
        <p:spPr>
          <a:xfrm>
            <a:off x="4560501" y="6990879"/>
            <a:ext cx="3681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entury Gothic" panose="020B0502020202020204" pitchFamily="34" charset="0"/>
              </a:rPr>
              <a:t>Dr. José V. C. Vargas</a:t>
            </a:r>
            <a:endParaRPr lang="pt-BR" sz="2000" dirty="0">
              <a:latin typeface="Century Gothic" panose="020B0502020202020204" pitchFamily="34" charset="0"/>
            </a:endParaRPr>
          </a:p>
        </p:txBody>
      </p:sp>
      <p:sp>
        <p:nvSpPr>
          <p:cNvPr id="10" name="Retângulo 12">
            <a:extLst>
              <a:ext uri="{FF2B5EF4-FFF2-40B4-BE49-F238E27FC236}">
                <a16:creationId xmlns:a16="http://schemas.microsoft.com/office/drawing/2014/main" id="{59A00360-E4F1-C788-E9A9-F24BA34CC4F3}"/>
              </a:ext>
            </a:extLst>
          </p:cNvPr>
          <p:cNvSpPr/>
          <p:nvPr/>
        </p:nvSpPr>
        <p:spPr>
          <a:xfrm>
            <a:off x="4502612" y="6269399"/>
            <a:ext cx="3739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latin typeface="Century Gothic" panose="020B0502020202020204" pitchFamily="34" charset="0"/>
              </a:rPr>
              <a:t>CONTACT</a:t>
            </a:r>
            <a:endParaRPr lang="pt-BR" sz="2800" dirty="0"/>
          </a:p>
        </p:txBody>
      </p:sp>
      <p:sp>
        <p:nvSpPr>
          <p:cNvPr id="12" name="CaixaDeTexto 17">
            <a:extLst>
              <a:ext uri="{FF2B5EF4-FFF2-40B4-BE49-F238E27FC236}">
                <a16:creationId xmlns:a16="http://schemas.microsoft.com/office/drawing/2014/main" id="{DBC5A7F9-592F-33EF-8A12-00C18A2C87E1}"/>
              </a:ext>
            </a:extLst>
          </p:cNvPr>
          <p:cNvSpPr txBox="1"/>
          <p:nvPr/>
        </p:nvSpPr>
        <p:spPr>
          <a:xfrm>
            <a:off x="5101382" y="8108936"/>
            <a:ext cx="368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entury Gothic" panose="020B0502020202020204" pitchFamily="34" charset="0"/>
              </a:rPr>
              <a:t>vargasjvcv3@gmail.com</a:t>
            </a:r>
          </a:p>
        </p:txBody>
      </p:sp>
      <p:sp>
        <p:nvSpPr>
          <p:cNvPr id="13" name="CaixaDeTexto 20">
            <a:extLst>
              <a:ext uri="{FF2B5EF4-FFF2-40B4-BE49-F238E27FC236}">
                <a16:creationId xmlns:a16="http://schemas.microsoft.com/office/drawing/2014/main" id="{12CF013D-90CF-3FDF-836F-D002DCCEFBD0}"/>
              </a:ext>
            </a:extLst>
          </p:cNvPr>
          <p:cNvSpPr txBox="1"/>
          <p:nvPr/>
        </p:nvSpPr>
        <p:spPr>
          <a:xfrm>
            <a:off x="5097657" y="8852374"/>
            <a:ext cx="3143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entury Gothic" panose="020B0502020202020204" pitchFamily="34" charset="0"/>
              </a:rPr>
              <a:t>@Jose Viriato Coelho Vargas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30F87-EDA4-E61E-F6C7-12D66B1C530D}"/>
              </a:ext>
            </a:extLst>
          </p:cNvPr>
          <p:cNvSpPr txBox="1"/>
          <p:nvPr/>
        </p:nvSpPr>
        <p:spPr>
          <a:xfrm>
            <a:off x="9261835" y="8139714"/>
            <a:ext cx="4643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B4D939"/>
                </a:solidFill>
                <a:hlinkClick r:id="rId2"/>
              </a:rPr>
              <a:t>http://servidor.demec.ufpr.br/laboratorios/lft/gect/</a:t>
            </a:r>
            <a:r>
              <a:rPr lang="en-US" sz="1600" dirty="0">
                <a:solidFill>
                  <a:srgbClr val="B4D939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316EA-E47F-4388-2D7E-728549772984}"/>
              </a:ext>
            </a:extLst>
          </p:cNvPr>
          <p:cNvSpPr txBox="1"/>
          <p:nvPr/>
        </p:nvSpPr>
        <p:spPr>
          <a:xfrm>
            <a:off x="9295661" y="8840569"/>
            <a:ext cx="6020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https://www.adscientificindex.com/subject-rankings/?q=jose+viriato+coelho+vargas</a:t>
            </a:r>
            <a:endParaRPr lang="en-US" sz="1600" dirty="0">
              <a:solidFill>
                <a:srgbClr val="B4D939"/>
              </a:solidFill>
            </a:endParaRPr>
          </a:p>
        </p:txBody>
      </p:sp>
      <p:pic>
        <p:nvPicPr>
          <p:cNvPr id="16" name="Picture 2" descr="linkedin-simbolo | Knowledge Innovation Market - KIM">
            <a:extLst>
              <a:ext uri="{FF2B5EF4-FFF2-40B4-BE49-F238E27FC236}">
                <a16:creationId xmlns:a16="http://schemas.microsoft.com/office/drawing/2014/main" id="{9CA1B071-1AA3-0846-A338-0EEFDFAF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82" y="8748332"/>
            <a:ext cx="461569" cy="46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mail - Free logo icons">
            <a:extLst>
              <a:ext uri="{FF2B5EF4-FFF2-40B4-BE49-F238E27FC236}">
                <a16:creationId xmlns:a16="http://schemas.microsoft.com/office/drawing/2014/main" id="{2F9FB2F4-7CA2-3A59-8EDD-43C9E9C5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82" y="8085127"/>
            <a:ext cx="461569" cy="46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2">
            <a:extLst>
              <a:ext uri="{FF2B5EF4-FFF2-40B4-BE49-F238E27FC236}">
                <a16:creationId xmlns:a16="http://schemas.microsoft.com/office/drawing/2014/main" id="{2188AA4D-A383-F2B6-4C9D-104CA43A06B9}"/>
              </a:ext>
            </a:extLst>
          </p:cNvPr>
          <p:cNvSpPr/>
          <p:nvPr/>
        </p:nvSpPr>
        <p:spPr>
          <a:xfrm>
            <a:off x="6921620" y="4114732"/>
            <a:ext cx="75970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0" b="1" dirty="0" err="1">
                <a:latin typeface="Century Gothic" panose="020B0502020202020204" pitchFamily="34" charset="0"/>
              </a:rPr>
              <a:t>Thank</a:t>
            </a:r>
            <a:r>
              <a:rPr lang="pt-BR" sz="8000" b="1" dirty="0">
                <a:latin typeface="Century Gothic" panose="020B0502020202020204" pitchFamily="34" charset="0"/>
              </a:rPr>
              <a:t> </a:t>
            </a:r>
            <a:r>
              <a:rPr lang="pt-BR" sz="8000" b="1" dirty="0" err="1">
                <a:latin typeface="Century Gothic" panose="020B0502020202020204" pitchFamily="34" charset="0"/>
              </a:rPr>
              <a:t>you</a:t>
            </a:r>
            <a:r>
              <a:rPr lang="pt-BR" sz="8000" b="1" dirty="0">
                <a:latin typeface="Century Gothic" panose="020B0502020202020204" pitchFamily="34" charset="0"/>
              </a:rPr>
              <a:t>!</a:t>
            </a:r>
            <a:endParaRPr lang="pt-BR" sz="8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81D5035-F695-2751-C015-1AECAB0A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32" y="8122384"/>
            <a:ext cx="749259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3E2267-5F5D-48B8-6436-91EF0DCB8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1248" y="8817286"/>
            <a:ext cx="695510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9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7EC85-E167-93EF-4E16-1AD40C0BA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F783E5-CC32-562E-44AF-46733B0D6648}"/>
              </a:ext>
            </a:extLst>
          </p:cNvPr>
          <p:cNvGrpSpPr/>
          <p:nvPr/>
        </p:nvGrpSpPr>
        <p:grpSpPr>
          <a:xfrm>
            <a:off x="1028700" y="0"/>
            <a:ext cx="17240192" cy="1491456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16817C6-BE68-333A-6FD7-87BBF4E2A10F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4C1D73E-FC3C-4A89-D5B1-940DDD1C8539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181EDC7-109D-1D6C-18BE-3E97E375040A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A0F9995-ADAE-B5A1-8974-721CDDC7F73A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E704DD0-6154-076A-D3FF-A9A69FC1A858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5F008391-5F16-39A0-828B-FF61F50537D6}"/>
              </a:ext>
            </a:extLst>
          </p:cNvPr>
          <p:cNvSpPr txBox="1"/>
          <p:nvPr/>
        </p:nvSpPr>
        <p:spPr>
          <a:xfrm>
            <a:off x="1371600" y="330229"/>
            <a:ext cx="891752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7D03B9-82FA-15AE-874F-C1F07BF00E13}"/>
              </a:ext>
            </a:extLst>
          </p:cNvPr>
          <p:cNvSpPr txBox="1"/>
          <p:nvPr/>
        </p:nvSpPr>
        <p:spPr>
          <a:xfrm>
            <a:off x="1371600" y="1590603"/>
            <a:ext cx="1592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Robert L. Norton, Machine Design: An Integrated Approach, 6th edition, Pearson, 2020, ISBN: 9780135184233</a:t>
            </a:r>
          </a:p>
          <a:p>
            <a:endParaRPr lang="en-US" sz="3600" dirty="0">
              <a:cs typeface="Times New Roman" panose="02020603050405020304" pitchFamily="18" charset="0"/>
            </a:endParaRPr>
          </a:p>
          <a:p>
            <a:r>
              <a:rPr lang="en-US" sz="3600" dirty="0">
                <a:cs typeface="Times New Roman" panose="02020603050405020304" pitchFamily="18" charset="0"/>
              </a:rPr>
              <a:t>Richard </a:t>
            </a:r>
            <a:r>
              <a:rPr lang="en-US" sz="3600" dirty="0" err="1">
                <a:cs typeface="Times New Roman" panose="02020603050405020304" pitchFamily="18" charset="0"/>
              </a:rPr>
              <a:t>Budynas</a:t>
            </a:r>
            <a:r>
              <a:rPr lang="en-US" sz="3600" dirty="0">
                <a:cs typeface="Times New Roman" panose="02020603050405020304" pitchFamily="18" charset="0"/>
              </a:rPr>
              <a:t> and Keith Nisbett, Shigley's Mechanical Engineering Design, 11th edition, McGraw Hill, 2019, ISBN: 9780073398211</a:t>
            </a:r>
          </a:p>
        </p:txBody>
      </p:sp>
    </p:spTree>
    <p:extLst>
      <p:ext uri="{BB962C8B-B14F-4D97-AF65-F5344CB8AC3E}">
        <p14:creationId xmlns:p14="http://schemas.microsoft.com/office/powerpoint/2010/main" val="121090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50C33-5775-9868-F262-27A0198C5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292F898-C12D-7FF1-5761-B29BCA7F2233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F7E3A3C-66CC-7514-C7A3-AC2ABCE7B3A5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71DC102-8F67-FCC2-D8E8-69DC4B7324A9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D0DB17C-17A3-39A8-400D-A56F3478C1CD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755B1D9-731E-2F29-EE64-498EE464CC06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C5DCB43-3AE7-42BD-747B-FC391FEFD3B7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BDC007E-1882-C8EE-C60C-C6CB30B908D4}"/>
              </a:ext>
            </a:extLst>
          </p:cNvPr>
          <p:cNvSpPr txBox="1"/>
          <p:nvPr/>
        </p:nvSpPr>
        <p:spPr>
          <a:xfrm>
            <a:off x="1600200" y="203970"/>
            <a:ext cx="891752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1. AGMA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0F9AA-66C4-0141-3A37-D685EC54A170}"/>
              </a:ext>
            </a:extLst>
          </p:cNvPr>
          <p:cNvSpPr txBox="1"/>
          <p:nvPr/>
        </p:nvSpPr>
        <p:spPr>
          <a:xfrm>
            <a:off x="944762" y="952500"/>
            <a:ext cx="17240192" cy="9111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7921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Gear Manufacturers Association (AGMA)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primary body that supports research in gear design, materials, and manufacturing.</a:t>
            </a:r>
          </a:p>
          <a:p>
            <a:pPr marL="914400" indent="-7921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AGMA publishes the standards for the design, manufacture, and assembly of gears, ensuring they are highly standardized regarding tooth shape and size.</a:t>
            </a:r>
          </a:p>
          <a:p>
            <a:pPr marL="914400" indent="-7921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Standardization: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Because of AGMA, designers can use simplified approaches (like the one presented here) or more complex methods found in specialized AGMA publications to ensure gear reliability.</a:t>
            </a:r>
          </a:p>
        </p:txBody>
      </p:sp>
    </p:spTree>
    <p:extLst>
      <p:ext uri="{BB962C8B-B14F-4D97-AF65-F5344CB8AC3E}">
        <p14:creationId xmlns:p14="http://schemas.microsoft.com/office/powerpoint/2010/main" val="137986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EC1DA-4C0A-F551-1F8C-E7C958503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05FF809-9F90-A5CB-06AA-C1C0798A5AFC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8EEA469-C159-E46C-64FE-95DA759DACE1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3726434-8B62-F672-C493-CFDB5D752358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7F8315F-0F4C-1919-5F78-6D3395C9B218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BDB4BE0-EA27-4948-F145-04EAE3D99EE3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80946A0-2848-3C2F-AE02-20F998BB2620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B3B95EE-F181-352A-B62C-9F732C462175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2. Practical Applications of Spur Gears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09628-1284-6432-F958-B5104E866069}"/>
              </a:ext>
            </a:extLst>
          </p:cNvPr>
          <p:cNvSpPr txBox="1"/>
          <p:nvPr/>
        </p:nvSpPr>
        <p:spPr>
          <a:xfrm>
            <a:off x="1495396" y="2476500"/>
            <a:ext cx="16306800" cy="578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Aft>
                <a:spcPts val="800"/>
              </a:spcAft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Spur gears are used to transmit torque and angular velocity between parallel shafts. Examples:</a:t>
            </a:r>
          </a:p>
          <a:p>
            <a:pPr marR="0"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Automobile Transmissions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A common application where gearsets exchange torque for velocity to drive heavy loads.</a:t>
            </a:r>
          </a:p>
          <a:p>
            <a:pPr marR="0"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Rack-and-Pinion Steering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Converts the rotary motion of the steering wheel into the linear translation of a rack to steer the car's wheels.</a:t>
            </a:r>
          </a:p>
          <a:p>
            <a:pPr marR="0"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Aircraft Servomechanisms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Used in critical control surfaces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2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DC5722-CAEE-DCF0-7C0A-E28AF50E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C241902-7B61-A1B8-92E4-6A4664E8F508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7933153-A6BF-B1F9-53C2-7A5E8B1A56A0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1735AC9-DD57-65EE-1C48-1CFB9A2474CE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A425ECB-4C23-9934-639A-80DEB428D7E1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1C09E96-E316-F465-756F-9BA84AE40567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040889E-0993-CD19-AAEC-AE7A8F187FC1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AAA580FB-8EE8-3B4B-2DB6-95E7E0287970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3. Gear tooth nomenclature review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68EDE50-D1E7-7FD2-BF6A-E1DC1411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1" t="-2249" r="-1981" b="8972"/>
          <a:stretch>
            <a:fillRect/>
          </a:stretch>
        </p:blipFill>
        <p:spPr>
          <a:xfrm>
            <a:off x="1066800" y="1057826"/>
            <a:ext cx="17345735" cy="90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2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3E2EA-8533-AB24-2277-064D6FB7F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0CF60B-06C1-E818-C596-AFF06CCF31A8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31FC1A-D56A-3884-6B6F-2FCC08B0FFA7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EB1896C-5F73-06CC-D222-7314955DDFBC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06E5FF9-539E-98E6-D03B-E369FD948864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58DC03B-0F50-CC66-38A2-65BA417091BC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A3E1E25-E92D-F429-E832-E6F3B4BD63C4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5CEE3D6-96FC-D1EF-75FC-9D4CAE5FED09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4. Stresses in spur gears (two modes of failure)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41C905F-9EA6-FF9B-C594-B9847DF6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61"/>
          <a:stretch>
            <a:fillRect/>
          </a:stretch>
        </p:blipFill>
        <p:spPr>
          <a:xfrm>
            <a:off x="1371600" y="1295658"/>
            <a:ext cx="16256000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BBD5E-C817-59BD-BDDA-FD5E9919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5FFC5F6-607B-0FA5-7ECB-A83C2957D435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46FAD13-79CE-37F9-0C64-1B2CCB880A37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9C9A399-7142-8501-C3BB-051D59FA07AB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7F36C23-BAF5-00C3-651C-066C5C220B4A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8E72D11-6AE8-FFF6-8B2F-6902414DEDF7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751219A-B4F6-06DF-29FE-8D41F30EB446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3F633C07-6A10-C97B-2B91-B4C8CD2836A5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4. Stresses in spur gears (Design)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660B7-EE67-78BA-DC0C-0D91EF7F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81" y="1457448"/>
            <a:ext cx="16852614" cy="86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019C06-7077-A49C-15A8-AF78A5E4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B1C920-81FB-AC47-9CE9-48BBDA7FEEEE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0C609DA-D7A0-74B2-5D0E-9E274CA0CD23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3280BB-E41B-7C54-F4B5-77754EFF2D2B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B2B3054-9A0A-F74C-8098-93675E432E3E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14BDE45-2107-203C-F99B-5013B3957077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0B159EF-DF08-DC81-B887-D4BC4B7C6211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AE1AEDA-BD2B-D6F8-9925-5127F93E3843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5. Bending Stresses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5E9B4-3E8A-6810-8AC9-09BA5E76876A}"/>
              </a:ext>
            </a:extLst>
          </p:cNvPr>
          <p:cNvSpPr txBox="1"/>
          <p:nvPr/>
        </p:nvSpPr>
        <p:spPr>
          <a:xfrm>
            <a:off x="1147961" y="1076049"/>
            <a:ext cx="16306800" cy="236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LEWIS EQUATION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tooth is a cantilever beam with its critical section at the root. From the bending stress equation in a cantilever beam, he derived in 1892 the following equation:</a:t>
            </a:r>
            <a:endParaRPr lang="en-US" sz="4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DBCE07-6B69-6C43-497A-D4DB37F1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352482"/>
            <a:ext cx="3668745" cy="1895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90345F-AD7C-5154-3FC3-E8DBB25FE81C}"/>
              </a:ext>
            </a:extLst>
          </p:cNvPr>
          <p:cNvSpPr txBox="1"/>
          <p:nvPr/>
        </p:nvSpPr>
        <p:spPr>
          <a:xfrm>
            <a:off x="1153041" y="5139917"/>
            <a:ext cx="16306800" cy="3144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BENDING STRESS EQUATION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valid only for certain assumptions about tooth and gear-mesh geometry (e.g., contact ratio between 1 and 2) – motivation for more complex analyses. J and K’s are empirical terms.</a:t>
            </a:r>
            <a:endParaRPr lang="en-US" sz="4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4EEA16-E4A3-89AD-1B3B-F948F62C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7737447"/>
            <a:ext cx="9220200" cy="22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9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2FB3E9-7085-18EC-1500-3F6B8130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2A752C-8259-79E2-1232-81FF6AA8AF74}"/>
              </a:ext>
            </a:extLst>
          </p:cNvPr>
          <p:cNvGrpSpPr/>
          <p:nvPr/>
        </p:nvGrpSpPr>
        <p:grpSpPr>
          <a:xfrm>
            <a:off x="1028700" y="0"/>
            <a:ext cx="17240192" cy="1181100"/>
            <a:chOff x="0" y="0"/>
            <a:chExt cx="4540627" cy="39281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CC2252-1D3E-AFE9-6C58-B6621247DF05}"/>
                </a:ext>
              </a:extLst>
            </p:cNvPr>
            <p:cNvSpPr/>
            <p:nvPr/>
          </p:nvSpPr>
          <p:spPr>
            <a:xfrm>
              <a:off x="0" y="0"/>
              <a:ext cx="4540627" cy="392812"/>
            </a:xfrm>
            <a:custGeom>
              <a:avLst/>
              <a:gdLst/>
              <a:ahLst/>
              <a:cxnLst/>
              <a:rect l="l" t="t" r="r" b="b"/>
              <a:pathLst>
                <a:path w="4540627" h="392812">
                  <a:moveTo>
                    <a:pt x="0" y="0"/>
                  </a:moveTo>
                  <a:lnTo>
                    <a:pt x="4540627" y="0"/>
                  </a:lnTo>
                  <a:lnTo>
                    <a:pt x="4540627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FFB00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0A95500-22F2-8DD5-FB0B-D7F8B4C1B66B}"/>
                </a:ext>
              </a:extLst>
            </p:cNvPr>
            <p:cNvSpPr txBox="1"/>
            <p:nvPr/>
          </p:nvSpPr>
          <p:spPr>
            <a:xfrm>
              <a:off x="0" y="-38100"/>
              <a:ext cx="4540627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F20BAAB-D56D-9CAE-D4A7-032623A3D08F}"/>
              </a:ext>
            </a:extLst>
          </p:cNvPr>
          <p:cNvGrpSpPr/>
          <p:nvPr/>
        </p:nvGrpSpPr>
        <p:grpSpPr>
          <a:xfrm rot="-5400000">
            <a:off x="-4864111" y="4394189"/>
            <a:ext cx="10294166" cy="1491456"/>
            <a:chOff x="0" y="0"/>
            <a:chExt cx="2711221" cy="3928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4E5BCAF-8A21-89E3-9C3E-B379EC831B2E}"/>
                </a:ext>
              </a:extLst>
            </p:cNvPr>
            <p:cNvSpPr/>
            <p:nvPr/>
          </p:nvSpPr>
          <p:spPr>
            <a:xfrm>
              <a:off x="0" y="0"/>
              <a:ext cx="2711221" cy="392812"/>
            </a:xfrm>
            <a:custGeom>
              <a:avLst/>
              <a:gdLst/>
              <a:ahLst/>
              <a:cxnLst/>
              <a:rect l="l" t="t" r="r" b="b"/>
              <a:pathLst>
                <a:path w="2711221" h="392812">
                  <a:moveTo>
                    <a:pt x="0" y="0"/>
                  </a:moveTo>
                  <a:lnTo>
                    <a:pt x="2711221" y="0"/>
                  </a:lnTo>
                  <a:lnTo>
                    <a:pt x="2711221" y="392812"/>
                  </a:lnTo>
                  <a:lnTo>
                    <a:pt x="0" y="392812"/>
                  </a:lnTo>
                  <a:close/>
                </a:path>
              </a:pathLst>
            </a:custGeom>
            <a:solidFill>
              <a:srgbClr val="111F6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63E5522-9783-7D65-940B-8B88BBDCC026}"/>
                </a:ext>
              </a:extLst>
            </p:cNvPr>
            <p:cNvSpPr txBox="1"/>
            <p:nvPr/>
          </p:nvSpPr>
          <p:spPr>
            <a:xfrm>
              <a:off x="0" y="-38100"/>
              <a:ext cx="2711221" cy="430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A567C9E4-BE9C-F055-7E46-73154DC794A0}"/>
              </a:ext>
            </a:extLst>
          </p:cNvPr>
          <p:cNvSpPr txBox="1"/>
          <p:nvPr/>
        </p:nvSpPr>
        <p:spPr>
          <a:xfrm>
            <a:off x="1600200" y="203970"/>
            <a:ext cx="1409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spc="65" dirty="0">
                <a:solidFill>
                  <a:srgbClr val="FFFFFF"/>
                </a:solidFill>
                <a:ea typeface="Now Heavy"/>
                <a:cs typeface="Now Heavy"/>
                <a:sym typeface="Now Heavy"/>
              </a:rPr>
              <a:t>5. Bending Stresses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65FE81-C479-4062-D6FB-B5EE5BA97927}"/>
              </a:ext>
            </a:extLst>
          </p:cNvPr>
          <p:cNvSpPr txBox="1"/>
          <p:nvPr/>
        </p:nvSpPr>
        <p:spPr>
          <a:xfrm>
            <a:off x="1193681" y="1173480"/>
            <a:ext cx="16306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Example 12-5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Bending Stress Analysis of a Spur-Gear Train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example analyzes a three-gear train (pinion, idler, and gear) with a transmitted load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US" sz="4400" kern="100" baseline="-25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= 432 lb.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Initially, estimate the face width:</a:t>
            </a:r>
          </a:p>
          <a:p>
            <a:pPr marR="0" lvl="0" algn="just">
              <a:buSzPts val="1000"/>
              <a:tabLst>
                <a:tab pos="457200" algn="l"/>
              </a:tabLst>
            </a:pPr>
            <a:endParaRPr lang="en-US" sz="44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>
              <a:buSzPts val="1000"/>
              <a:tabLst>
                <a:tab pos="457200" algn="l"/>
              </a:tabLst>
            </a:pPr>
            <a:endParaRPr lang="en-US" sz="4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B126C3-89C2-5978-A6D2-ACDCE6301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11" y="4838700"/>
            <a:ext cx="4571989" cy="76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5A6A09-5BA3-6D6F-02DF-354CDE6D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354" y="4533900"/>
            <a:ext cx="4186900" cy="1329622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14B8F5F-BCD6-C78B-64BA-B9F828EBF0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248575"/>
              </p:ext>
            </p:extLst>
          </p:nvPr>
        </p:nvGraphicFramePr>
        <p:xfrm>
          <a:off x="1231781" y="5929741"/>
          <a:ext cx="6273919" cy="672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33360" imgH="228600" progId="Equation.DSMT4">
                  <p:embed/>
                </p:oleObj>
              </mc:Choice>
              <mc:Fallback>
                <p:oleObj name="Equation" r:id="rId4" imgW="2133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1781" y="5929741"/>
                        <a:ext cx="6273919" cy="672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C3339570-DC94-FC06-5B30-7F5B819A15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710646"/>
              </p:ext>
            </p:extLst>
          </p:nvPr>
        </p:nvGraphicFramePr>
        <p:xfrm>
          <a:off x="7543800" y="5940774"/>
          <a:ext cx="10477500" cy="743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13000" imgH="228600" progId="Equation.DSMT4">
                  <p:embed/>
                </p:oleObj>
              </mc:Choice>
              <mc:Fallback>
                <p:oleObj name="Equation" r:id="rId6" imgW="321300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14B8F5F-BCD6-C78B-64BA-B9F828EBF0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43800" y="5940774"/>
                        <a:ext cx="10477500" cy="743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BCCF39D-30C1-D2ED-0B99-AB5632A1AC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011807"/>
              </p:ext>
            </p:extLst>
          </p:nvPr>
        </p:nvGraphicFramePr>
        <p:xfrm>
          <a:off x="1262261" y="6762008"/>
          <a:ext cx="129952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419360" imgH="228600" progId="Equation.DSMT4">
                  <p:embed/>
                </p:oleObj>
              </mc:Choice>
              <mc:Fallback>
                <p:oleObj name="Equation" r:id="rId8" imgW="441936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14B8F5F-BCD6-C78B-64BA-B9F828EBF0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62261" y="6762008"/>
                        <a:ext cx="1299527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994D5DB-3FD1-672F-8A72-0D6BF582BB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076716"/>
              </p:ext>
            </p:extLst>
          </p:nvPr>
        </p:nvGraphicFramePr>
        <p:xfrm>
          <a:off x="1219081" y="7435108"/>
          <a:ext cx="5862637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93680" imgH="228600" progId="Equation.DSMT4">
                  <p:embed/>
                </p:oleObj>
              </mc:Choice>
              <mc:Fallback>
                <p:oleObj name="Equation" r:id="rId10" imgW="199368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14B8F5F-BCD6-C78B-64BA-B9F828EBF0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19081" y="7435108"/>
                        <a:ext cx="5862637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F2E0344-E17E-4D83-C248-2FD3FE91D9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979938"/>
              </p:ext>
            </p:extLst>
          </p:nvPr>
        </p:nvGraphicFramePr>
        <p:xfrm>
          <a:off x="7574280" y="7435108"/>
          <a:ext cx="9072562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85920" imgH="228600" progId="Equation.DSMT4">
                  <p:embed/>
                </p:oleObj>
              </mc:Choice>
              <mc:Fallback>
                <p:oleObj name="Equation" r:id="rId12" imgW="308592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994D5DB-3FD1-672F-8A72-0D6BF582B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74280" y="7435108"/>
                        <a:ext cx="9072562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9BAFF9A-C74A-CEE5-20A5-FEEA8A8CB1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694437"/>
              </p:ext>
            </p:extLst>
          </p:nvPr>
        </p:nvGraphicFramePr>
        <p:xfrm>
          <a:off x="1262261" y="8340195"/>
          <a:ext cx="9521826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238200" imgH="228600" progId="Equation.DSMT4">
                  <p:embed/>
                </p:oleObj>
              </mc:Choice>
              <mc:Fallback>
                <p:oleObj name="Equation" r:id="rId14" imgW="32382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994D5DB-3FD1-672F-8A72-0D6BF582B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62261" y="8340195"/>
                        <a:ext cx="9521826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DD8956A-5C78-DC64-F967-77CD6C3F64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989473"/>
              </p:ext>
            </p:extLst>
          </p:nvPr>
        </p:nvGraphicFramePr>
        <p:xfrm>
          <a:off x="1241955" y="9160621"/>
          <a:ext cx="12658726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305240" imgH="241200" progId="Equation.DSMT4">
                  <p:embed/>
                </p:oleObj>
              </mc:Choice>
              <mc:Fallback>
                <p:oleObj name="Equation" r:id="rId16" imgW="4305240" imgH="241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994D5DB-3FD1-672F-8A72-0D6BF582B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241955" y="9160621"/>
                        <a:ext cx="12658726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7582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1049</Words>
  <Application>Microsoft Office PowerPoint</Application>
  <PresentationFormat>Custom</PresentationFormat>
  <Paragraphs>87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Century Gothic</vt:lpstr>
      <vt:lpstr>Wingdings</vt:lpstr>
      <vt:lpstr>Arial</vt:lpstr>
      <vt:lpstr>Calibri</vt:lpstr>
      <vt:lpstr>TimesLTStd-Roman</vt:lpstr>
      <vt:lpstr>Now Heavy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Slides Editáveis (acesso cliente)</dc:title>
  <dc:creator>Jose Vargas</dc:creator>
  <cp:lastModifiedBy>Jose Vargas</cp:lastModifiedBy>
  <cp:revision>194</cp:revision>
  <dcterms:created xsi:type="dcterms:W3CDTF">2006-08-16T00:00:00Z</dcterms:created>
  <dcterms:modified xsi:type="dcterms:W3CDTF">2026-04-14T08:07:25Z</dcterms:modified>
  <dc:identifier>DAGwpSZq5nE</dc:identifier>
</cp:coreProperties>
</file>