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84" r:id="rId2"/>
    <p:sldId id="287" r:id="rId3"/>
    <p:sldId id="288" r:id="rId4"/>
    <p:sldId id="289" r:id="rId5"/>
    <p:sldId id="271" r:id="rId6"/>
    <p:sldId id="274" r:id="rId7"/>
    <p:sldId id="306" r:id="rId8"/>
    <p:sldId id="290" r:id="rId9"/>
    <p:sldId id="296" r:id="rId10"/>
    <p:sldId id="291" r:id="rId11"/>
    <p:sldId id="292" r:id="rId12"/>
    <p:sldId id="293" r:id="rId13"/>
    <p:sldId id="294" r:id="rId14"/>
    <p:sldId id="295" r:id="rId15"/>
    <p:sldId id="297" r:id="rId16"/>
    <p:sldId id="298" r:id="rId17"/>
    <p:sldId id="299" r:id="rId18"/>
    <p:sldId id="300" r:id="rId19"/>
    <p:sldId id="301" r:id="rId20"/>
    <p:sldId id="302" r:id="rId21"/>
    <p:sldId id="305" r:id="rId22"/>
    <p:sldId id="303" r:id="rId23"/>
    <p:sldId id="304" r:id="rId24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90" d="100"/>
          <a:sy n="90" d="100"/>
        </p:scale>
        <p:origin x="18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19/10/2019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19/10/2019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CA25-9DCA-40A1-8423-7C9E843F3A4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53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7CC5-ED3B-4971-A9E1-0BAEB9D7E1B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74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7CC5-ED3B-4971-A9E1-0BAEB9D7E1B5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435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7CC5-ED3B-4971-A9E1-0BAEB9D7E1B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65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7CC5-ED3B-4971-A9E1-0BAEB9D7E1B5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296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7CC5-ED3B-4971-A9E1-0BAEB9D7E1B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699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70CE-2F23-4BEC-ABE9-FC1E4257A4D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38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3D3F-F119-47BE-8D9A-96F653C377C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65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17D0-0FC5-4B6F-9270-3F31524ADC8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05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24B4-BBB2-4902-8E9B-AB339401664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75AD-140A-47A1-BEF6-E8B029662EE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2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C47F-604A-427A-9FF6-F18F0449E3D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20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F4E6-C75D-46C2-8517-320072B545A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02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C69D-B7F3-4A0A-8481-44F59FA22AD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8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8DD6-6A9F-42DF-93BD-B97DB699E53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93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CFCD-E01F-4023-843F-90AEE45FD2E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87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097CC5-ED3B-4971-A9E1-0BAEB9D7E1B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73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3.png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3265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1720" y="2636912"/>
            <a:ext cx="5112568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55576" y="2637494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Aula </a:t>
            </a:r>
            <a:r>
              <a:rPr lang="pt-BR" sz="2800" b="1" u="sng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Nr</a:t>
            </a: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 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u="sng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Termoeconomia</a:t>
            </a: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 – III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INTRODUÇÃO A PROJETO DE SISTEMAS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7312" y="5229200"/>
            <a:ext cx="186316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8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692696"/>
            <a:ext cx="7992888" cy="50785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</a:rPr>
              <a:t>3. Aspectos de Projeto do Sistema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844824"/>
            <a:ext cx="86578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a) Ambientais (poluição do ar, resíduos sólidos, efluentes, </a:t>
            </a:r>
            <a:r>
              <a:rPr lang="pt-BR" sz="2400" dirty="0" err="1"/>
              <a:t>etc</a:t>
            </a:r>
            <a:r>
              <a:rPr lang="pt-BR" sz="2400" dirty="0"/>
              <a:t>)</a:t>
            </a:r>
          </a:p>
          <a:p>
            <a:endParaRPr lang="pt-BR" sz="2400" dirty="0"/>
          </a:p>
          <a:p>
            <a:r>
              <a:rPr lang="pt-BR" sz="2400" dirty="0"/>
              <a:t>b) Segurança e confiabilidade (desde a etapa inicial à final)</a:t>
            </a:r>
          </a:p>
          <a:p>
            <a:r>
              <a:rPr lang="pt-BR" sz="2400" dirty="0"/>
              <a:t>- ligado a manutenção e disponibilidade</a:t>
            </a:r>
          </a:p>
          <a:p>
            <a:endParaRPr lang="pt-BR" sz="2400" dirty="0"/>
          </a:p>
          <a:p>
            <a:r>
              <a:rPr lang="pt-BR" sz="2400" dirty="0"/>
              <a:t>c) Informação bibliográfica e bancos de dados</a:t>
            </a:r>
          </a:p>
          <a:p>
            <a:endParaRPr lang="pt-BR" sz="2400" dirty="0"/>
          </a:p>
          <a:p>
            <a:r>
              <a:rPr lang="pt-BR" sz="2400" dirty="0"/>
              <a:t>d) Dados de custos e de desempenho (dos componentes do </a:t>
            </a:r>
          </a:p>
          <a:p>
            <a:r>
              <a:rPr lang="pt-BR" sz="2400" dirty="0"/>
              <a:t>sistema)</a:t>
            </a:r>
          </a:p>
        </p:txBody>
      </p:sp>
    </p:spTree>
    <p:extLst>
      <p:ext uri="{BB962C8B-B14F-4D97-AF65-F5344CB8AC3E}">
        <p14:creationId xmlns:p14="http://schemas.microsoft.com/office/powerpoint/2010/main" val="263515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7846" y="166850"/>
            <a:ext cx="7992888" cy="50785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</a:rPr>
              <a:t>4. Criação do Conceito e Avaliação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846" y="548680"/>
            <a:ext cx="9192581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Estágio mais importante (crucial) do processo de projeto:</a:t>
            </a:r>
          </a:p>
          <a:p>
            <a:r>
              <a:rPr lang="pt-BR" sz="2400" dirty="0"/>
              <a:t>Criação e avaliação de conceitos alternativos</a:t>
            </a:r>
          </a:p>
          <a:p>
            <a:r>
              <a:rPr lang="pt-BR" sz="2400" dirty="0"/>
              <a:t>Projetistas conceituais (experiência prática e criatividade inata)</a:t>
            </a:r>
          </a:p>
          <a:p>
            <a:r>
              <a:rPr lang="pt-BR" sz="2400" dirty="0"/>
              <a:t>Não é possível transferir isso para outros...Só recomendações </a:t>
            </a:r>
          </a:p>
          <a:p>
            <a:r>
              <a:rPr lang="pt-BR" sz="2400" dirty="0"/>
              <a:t>gerais...</a:t>
            </a:r>
          </a:p>
          <a:p>
            <a:endParaRPr lang="pt-BR" sz="2400" dirty="0"/>
          </a:p>
          <a:p>
            <a:r>
              <a:rPr lang="pt-BR" sz="2400" dirty="0"/>
              <a:t>a) Como</a:t>
            </a:r>
            <a:r>
              <a:rPr lang="en-US" sz="2400" dirty="0"/>
              <a:t>? </a:t>
            </a:r>
            <a:r>
              <a:rPr lang="pt-BR" sz="2400" dirty="0"/>
              <a:t>não “O que</a:t>
            </a:r>
            <a:r>
              <a:rPr lang="en-US" sz="2400" dirty="0"/>
              <a:t>?” – a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ponto</a:t>
            </a:r>
            <a:r>
              <a:rPr lang="en-US" sz="2400" dirty="0"/>
              <a:t> </a:t>
            </a:r>
            <a:r>
              <a:rPr lang="en-US" sz="2400" dirty="0" err="1"/>
              <a:t>sabe</a:t>
            </a:r>
            <a:r>
              <a:rPr lang="en-US" sz="2400" dirty="0"/>
              <a:t>-se o que se </a:t>
            </a:r>
            <a:r>
              <a:rPr lang="en-US" sz="2400" dirty="0" err="1"/>
              <a:t>deseja</a:t>
            </a:r>
            <a:endParaRPr lang="en-US" sz="2400" dirty="0"/>
          </a:p>
          <a:p>
            <a:endParaRPr lang="pt-BR" sz="2400" dirty="0"/>
          </a:p>
          <a:p>
            <a:r>
              <a:rPr lang="pt-BR" sz="2400" dirty="0"/>
              <a:t>b) Adaptar solução prévia de problema similar; combinar soluções</a:t>
            </a:r>
          </a:p>
          <a:p>
            <a:r>
              <a:rPr lang="pt-BR" sz="2400" dirty="0"/>
              <a:t>prévias de forma inovadora, e solução totalmente inovadora</a:t>
            </a:r>
          </a:p>
          <a:p>
            <a:endParaRPr lang="pt-BR" sz="2400" dirty="0"/>
          </a:p>
          <a:p>
            <a:r>
              <a:rPr lang="pt-BR" sz="2400" dirty="0"/>
              <a:t>c) Os maiores erros de projeto são devido à seleção de uma </a:t>
            </a:r>
          </a:p>
          <a:p>
            <a:r>
              <a:rPr lang="pt-BR" sz="2400" dirty="0"/>
              <a:t>alternativa inapropriada, e não devido à má análise e otimização</a:t>
            </a:r>
          </a:p>
          <a:p>
            <a:endParaRPr lang="pt-BR" sz="2400" dirty="0"/>
          </a:p>
          <a:p>
            <a:r>
              <a:rPr lang="pt-BR" sz="2400" dirty="0"/>
              <a:t>d) Imaginar tantos conceitos alternativos quanto possível</a:t>
            </a:r>
          </a:p>
          <a:p>
            <a:endParaRPr lang="pt-BR" sz="2400" dirty="0"/>
          </a:p>
          <a:p>
            <a:r>
              <a:rPr lang="pt-BR" sz="2400" dirty="0"/>
              <a:t>d) Avaliar comparativamente a qualidade de todas</a:t>
            </a:r>
          </a:p>
        </p:txBody>
      </p:sp>
    </p:spTree>
    <p:extLst>
      <p:ext uri="{BB962C8B-B14F-4D97-AF65-F5344CB8AC3E}">
        <p14:creationId xmlns:p14="http://schemas.microsoft.com/office/powerpoint/2010/main" val="1092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7846" y="166850"/>
            <a:ext cx="7992888" cy="50785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</a:rPr>
              <a:t>4. Criação do Conceito e Avaliação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74706"/>
            <a:ext cx="927369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Problema exemplo: </a:t>
            </a:r>
            <a:r>
              <a:rPr lang="pt-BR" sz="2400" dirty="0"/>
              <a:t>para realizar a expansão da planta, potência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 vapor adicionais são necessários. Determine como potência e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vapor são supridos da melhor forma.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1. Gerar todo o vapor em um boiler e comprar a potência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requerida da concessionária local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2. </a:t>
            </a:r>
            <a:r>
              <a:rPr lang="pt-BR" sz="2400" dirty="0" err="1"/>
              <a:t>Cogerar</a:t>
            </a:r>
            <a:r>
              <a:rPr lang="pt-BR" sz="2400" dirty="0"/>
              <a:t> vapor e potência. Gerar todo o vapor requerido e: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pt-BR" sz="2400" dirty="0"/>
              <a:t>Gerar toda a eletricidade requerida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b) </a:t>
            </a:r>
            <a:r>
              <a:rPr lang="pt-BR" sz="2400" dirty="0" err="1"/>
              <a:t>Cogerar</a:t>
            </a:r>
            <a:r>
              <a:rPr lang="pt-BR" sz="2400" dirty="0"/>
              <a:t> uma parte da eletricidade requerida. Comprar o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restante da concessionária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c) Gerar mais do que a eletricidade requerida. Vender o excesso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para a concessionária</a:t>
            </a:r>
          </a:p>
        </p:txBody>
      </p:sp>
    </p:spTree>
    <p:extLst>
      <p:ext uri="{BB962C8B-B14F-4D97-AF65-F5344CB8AC3E}">
        <p14:creationId xmlns:p14="http://schemas.microsoft.com/office/powerpoint/2010/main" val="332162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7846" y="166850"/>
            <a:ext cx="7992888" cy="50785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</a:rPr>
              <a:t>4. Criação do Conceito e Avaliação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8704" y="1484784"/>
            <a:ext cx="917270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4.1. Seleção do conceito: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Há riscos associados com a seleção: 1. conceito inferior fica –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descartado mais tarde após extensa análise; 2. melhor alternativa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descartada inadvertidamente...Mesmo assim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→ necessário 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escolhas entre alternativas.</a:t>
            </a: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b="1" dirty="0"/>
              <a:t>A. Matriz de decisão: </a:t>
            </a:r>
            <a:r>
              <a:rPr lang="pt-BR" sz="2400" dirty="0"/>
              <a:t>procedimento formal para avaliar conceitos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alternativos.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2604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22" y="188640"/>
            <a:ext cx="6585470" cy="61254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59294" y="1484784"/>
            <a:ext cx="312936" cy="3888432"/>
            <a:chOff x="1547664" y="1844824"/>
            <a:chExt cx="312936" cy="3888432"/>
          </a:xfrm>
        </p:grpSpPr>
        <p:sp>
          <p:nvSpPr>
            <p:cNvPr id="5" name="Rectangle 4"/>
            <p:cNvSpPr/>
            <p:nvPr/>
          </p:nvSpPr>
          <p:spPr>
            <a:xfrm>
              <a:off x="1547664" y="1916832"/>
              <a:ext cx="288032" cy="1770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7685816"/>
                </p:ext>
              </p:extLst>
            </p:nvPr>
          </p:nvGraphicFramePr>
          <p:xfrm>
            <a:off x="1582604" y="1844824"/>
            <a:ext cx="277996" cy="1839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6" name="Equation" r:id="rId4" imgW="164880" imgH="1091880" progId="Equation.3">
                    <p:embed/>
                  </p:oleObj>
                </mc:Choice>
                <mc:Fallback>
                  <p:oleObj name="Equation" r:id="rId4" imgW="164880" imgH="1091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82604" y="1844824"/>
                          <a:ext cx="277996" cy="1839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1547664" y="3861048"/>
              <a:ext cx="288032" cy="18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0273899"/>
                </p:ext>
              </p:extLst>
            </p:nvPr>
          </p:nvGraphicFramePr>
          <p:xfrm>
            <a:off x="1557700" y="3894206"/>
            <a:ext cx="277996" cy="1839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7" name="Equation" r:id="rId6" imgW="164880" imgH="1091880" progId="Equation.3">
                    <p:embed/>
                  </p:oleObj>
                </mc:Choice>
                <mc:Fallback>
                  <p:oleObj name="Equation" r:id="rId6" imgW="164880" imgH="1091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57700" y="3894206"/>
                          <a:ext cx="277996" cy="1839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155622" y="6165304"/>
            <a:ext cx="8632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Escalas diferentes (+5 a -5); não decide, mas ajuda a decisão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155622" y="41292"/>
            <a:ext cx="2520280" cy="1626358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</a:rPr>
              <a:t>Exemplo </a:t>
            </a:r>
          </a:p>
          <a:p>
            <a:pPr fontAlgn="auto"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</a:rPr>
              <a:t>de Matriz de </a:t>
            </a:r>
          </a:p>
          <a:p>
            <a:pPr fontAlgn="auto"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</a:rPr>
              <a:t>Decisão</a:t>
            </a:r>
          </a:p>
        </p:txBody>
      </p:sp>
    </p:spTree>
    <p:extLst>
      <p:ext uri="{BB962C8B-B14F-4D97-AF65-F5344CB8AC3E}">
        <p14:creationId xmlns:p14="http://schemas.microsoft.com/office/powerpoint/2010/main" val="2924146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73069"/>
            <a:ext cx="9055684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B. Questões para a seleção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Tecnologia apropriada (madura, estado-da-arte) e Custo</a:t>
            </a:r>
          </a:p>
          <a:p>
            <a:pPr>
              <a:lnSpc>
                <a:spcPct val="150000"/>
              </a:lnSpc>
            </a:pPr>
            <a:r>
              <a:rPr lang="pt-BR" sz="2400" b="1" dirty="0"/>
              <a:t>4.2. Desenvolvimento do Conceito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As alternativas selecionadas devem passar por triagem adicional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Resultado: emerge o projeto preferido que vai para o estágio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 projeto detalhado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Três passos inter-relacionados formam o estágio de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desenvolvimento de conceito: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b="1" dirty="0"/>
              <a:t>Síntese (integração de componentes);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b="1" dirty="0"/>
              <a:t>Análise (análise térmica, custos, e dimensionamento)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b="1" dirty="0"/>
              <a:t>Otimização (estrutural ou geométrica, e paramétrica ou </a:t>
            </a:r>
          </a:p>
          <a:p>
            <a:pPr>
              <a:lnSpc>
                <a:spcPct val="150000"/>
              </a:lnSpc>
            </a:pPr>
            <a:r>
              <a:rPr lang="pt-BR" sz="2400" b="1" dirty="0"/>
              <a:t>operacional)</a:t>
            </a:r>
          </a:p>
        </p:txBody>
      </p:sp>
    </p:spTree>
    <p:extLst>
      <p:ext uri="{BB962C8B-B14F-4D97-AF65-F5344CB8AC3E}">
        <p14:creationId xmlns:p14="http://schemas.microsoft.com/office/powerpoint/2010/main" val="184834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4968551" cy="6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10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227026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7853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a) Sistema de cogeração com turbina a vapor e queima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 carvão</a:t>
            </a:r>
          </a:p>
        </p:txBody>
      </p:sp>
    </p:spTree>
    <p:extLst>
      <p:ext uri="{BB962C8B-B14F-4D97-AF65-F5344CB8AC3E}">
        <p14:creationId xmlns:p14="http://schemas.microsoft.com/office/powerpoint/2010/main" val="341389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6141425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b) Sistema de cogeração com turbina a gás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2" y="908720"/>
            <a:ext cx="890740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55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900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c) Sistema de cogeração combinado com turbina a vapor e a gás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2" y="1124744"/>
            <a:ext cx="8996218" cy="520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95536" y="404664"/>
            <a:ext cx="6347714" cy="57606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</a:rPr>
              <a:t>1. Introdução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50" y="1124744"/>
            <a:ext cx="893065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Projetar</a:t>
            </a:r>
            <a:r>
              <a:rPr lang="en-US" sz="2400" dirty="0"/>
              <a:t> e </a:t>
            </a:r>
            <a:r>
              <a:rPr lang="en-US" sz="2400" dirty="0" err="1"/>
              <a:t>analisar</a:t>
            </a:r>
            <a:r>
              <a:rPr lang="en-US" sz="2400" dirty="0"/>
              <a:t> </a:t>
            </a:r>
            <a:r>
              <a:rPr lang="en-US" sz="2400" dirty="0" err="1"/>
              <a:t>componentes</a:t>
            </a:r>
            <a:r>
              <a:rPr lang="en-US" sz="2400" dirty="0"/>
              <a:t> (e.g., </a:t>
            </a:r>
            <a:r>
              <a:rPr lang="en-US" sz="2400" dirty="0" err="1"/>
              <a:t>mecanismos</a:t>
            </a:r>
            <a:r>
              <a:rPr lang="en-US" sz="2400" dirty="0"/>
              <a:t>, </a:t>
            </a:r>
            <a:r>
              <a:rPr lang="en-US" sz="2400" dirty="0" err="1"/>
              <a:t>turbinas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Reatores</a:t>
            </a:r>
            <a:r>
              <a:rPr lang="en-US" sz="2400" dirty="0"/>
              <a:t>, </a:t>
            </a:r>
            <a:r>
              <a:rPr lang="en-US" sz="2400" dirty="0" err="1"/>
              <a:t>circuitos</a:t>
            </a:r>
            <a:r>
              <a:rPr lang="en-US" sz="2400" dirty="0"/>
              <a:t> el</a:t>
            </a:r>
            <a:r>
              <a:rPr lang="pt-BR" sz="2400" dirty="0" err="1"/>
              <a:t>étricos</a:t>
            </a:r>
            <a:r>
              <a:rPr lang="pt-BR" sz="2400" dirty="0"/>
              <a:t>)</a:t>
            </a:r>
          </a:p>
          <a:p>
            <a:endParaRPr lang="pt-BR" sz="2400" dirty="0"/>
          </a:p>
          <a:p>
            <a:r>
              <a:rPr lang="pt-BR" sz="2400" dirty="0"/>
              <a:t>b) Sintetizar algo que não existe e avaliar via critérios </a:t>
            </a:r>
            <a:r>
              <a:rPr lang="pt-BR" sz="2400" dirty="0" err="1"/>
              <a:t>econômi</a:t>
            </a:r>
            <a:r>
              <a:rPr lang="pt-BR" sz="2400" dirty="0"/>
              <a:t>-</a:t>
            </a:r>
          </a:p>
          <a:p>
            <a:r>
              <a:rPr lang="pt-BR" sz="2400" dirty="0"/>
              <a:t>cos, segurança, confiabilidade e impacto ambiental</a:t>
            </a:r>
          </a:p>
          <a:p>
            <a:endParaRPr lang="pt-BR" sz="2400" dirty="0"/>
          </a:p>
          <a:p>
            <a:r>
              <a:rPr lang="pt-BR" sz="2400" dirty="0"/>
              <a:t>Síntese e avaliação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→ PROJETO DE ENGENHARIA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Duas grandes divisões: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ENGENHARIA DE SISTEMAS</a:t>
            </a:r>
          </a:p>
          <a:p>
            <a:pPr marL="457200" indent="-457200"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ENGENHARIA DE COMPONENTES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498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28" y="31894"/>
            <a:ext cx="9003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4.2. Desenvolvimento do Conceito </a:t>
            </a:r>
            <a:r>
              <a:rPr lang="pt-BR" sz="2400" dirty="0"/>
              <a:t>O objetivo é claro, mas os meios não tanto assim...(Um exemplo de instruções a seguir)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3"/>
            <a:ext cx="8712968" cy="6021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9592" y="836712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59832" y="836712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66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20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Hipóteses</a:t>
            </a:r>
            <a:b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Descrições apropriadas dos componentes foram obtidas</a:t>
            </a:r>
            <a:b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Avaliações preliminares de custos foram obtidas</a:t>
            </a:r>
            <a:b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  <a:b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 alternativa para ser o foco do estágio de projeto detalhado – requer a avaliação econômica de cada alternativa usando a Análise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Termoeconômica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exemplo...</a:t>
            </a:r>
            <a:b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Comparando os resultados, a melhor opção foi o sistema de cogeração com turbina a gás – esse procedimento levou ao projeto de caso base proposto na Figura e na Tabela. Um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pré-aquecedor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ar foi incorporado ao projeto →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Estágio de Projeto Detalhado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82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28869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-17576" y="260648"/>
            <a:ext cx="8359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u="sng" dirty="0"/>
              <a:t>RESULTADO DO ESTÁGIO DE DESENVOLVIMENTO DO CONCEITO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1594556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7584" y="332656"/>
            <a:ext cx="14401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1560" y="0"/>
            <a:ext cx="36004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8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95536" y="404664"/>
            <a:ext cx="6347714" cy="57606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</a:rPr>
              <a:t>1. Introdução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925125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/>
              <a:t>REALIDADE DAS </a:t>
            </a:r>
            <a:r>
              <a:rPr lang="pt-BR" sz="2400" dirty="0"/>
              <a:t>INDÚSTRIAS: </a:t>
            </a:r>
            <a:r>
              <a:rPr lang="pt-BR" sz="2400" b="1" dirty="0"/>
              <a:t>alto</a:t>
            </a:r>
            <a:r>
              <a:rPr lang="pt-BR" sz="2400" dirty="0"/>
              <a:t> consumo de energia em </a:t>
            </a:r>
          </a:p>
          <a:p>
            <a:r>
              <a:rPr lang="pt-BR" sz="2400" dirty="0"/>
              <a:t>relação a unidade de produto e </a:t>
            </a:r>
            <a:r>
              <a:rPr lang="pt-BR" sz="2400" b="1" dirty="0"/>
              <a:t>alta</a:t>
            </a:r>
            <a:r>
              <a:rPr lang="pt-BR" sz="2400" dirty="0"/>
              <a:t> geração de resíduo</a:t>
            </a:r>
          </a:p>
          <a:p>
            <a:endParaRPr lang="pt-BR" sz="2400" dirty="0"/>
          </a:p>
          <a:p>
            <a:r>
              <a:rPr lang="pt-BR" sz="2400" dirty="0"/>
              <a:t>b) Competitividade no mercado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→ Melhorar projeto e operação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planta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/>
              <a:t>c) Uso mais efetivo dos recursos energéticos</a:t>
            </a:r>
          </a:p>
          <a:p>
            <a:endParaRPr lang="pt-BR" sz="2400" dirty="0"/>
          </a:p>
          <a:p>
            <a:r>
              <a:rPr lang="pt-BR" sz="2400" dirty="0"/>
              <a:t>d) Geração de efluentes e resíduos – mede a ineficiência</a:t>
            </a:r>
          </a:p>
          <a:p>
            <a:r>
              <a:rPr lang="pt-BR" sz="2400" dirty="0"/>
              <a:t>da planta (custo de limpeza e dano ambiental)</a:t>
            </a:r>
          </a:p>
          <a:p>
            <a:endParaRPr lang="pt-BR" sz="2400" dirty="0"/>
          </a:p>
          <a:p>
            <a:r>
              <a:rPr lang="pt-BR" sz="2400" dirty="0"/>
              <a:t>e) Engenharia inteligente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→ plantas econômicas, baixo consumo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energético e baixo impacto ambiental → 2ª Lei da Termodinâmica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o conceito de Processo de Concretização do Produto (melhoria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contínua) – evolução em resposta ao mercado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1900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95536" y="404664"/>
            <a:ext cx="7992888" cy="50785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</a:rPr>
              <a:t>2. Projeto funcional, ótimo e quase ótimo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764343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a) Formular as especificações do projeto</a:t>
            </a:r>
          </a:p>
          <a:p>
            <a:endParaRPr lang="pt-BR" sz="2400" dirty="0"/>
          </a:p>
          <a:p>
            <a:r>
              <a:rPr lang="pt-BR" sz="2400" dirty="0"/>
              <a:t>b) O projeto funcional deve atender o item a)</a:t>
            </a:r>
          </a:p>
          <a:p>
            <a:endParaRPr lang="pt-BR" sz="2400" dirty="0"/>
          </a:p>
          <a:p>
            <a:r>
              <a:rPr lang="pt-BR" sz="2400" dirty="0"/>
              <a:t>c) O projeto ótimo (melhor) está entre esses</a:t>
            </a:r>
          </a:p>
          <a:p>
            <a:endParaRPr lang="pt-BR" sz="2400" dirty="0"/>
          </a:p>
          <a:p>
            <a:r>
              <a:rPr lang="pt-BR" sz="2400" dirty="0"/>
              <a:t>d) Função objetivo (</a:t>
            </a:r>
            <a:r>
              <a:rPr lang="pt-BR" sz="2400" dirty="0" err="1"/>
              <a:t>Ex</a:t>
            </a:r>
            <a:r>
              <a:rPr lang="pt-BR" sz="2400" dirty="0"/>
              <a:t>: </a:t>
            </a:r>
            <a:r>
              <a:rPr lang="pt-BR" sz="2400" u="sng" dirty="0"/>
              <a:t>custo mínimo</a:t>
            </a:r>
            <a:r>
              <a:rPr lang="pt-BR" sz="2400" dirty="0"/>
              <a:t>, tamanho, peso, </a:t>
            </a:r>
          </a:p>
          <a:p>
            <a:r>
              <a:rPr lang="pt-BR" sz="2400" dirty="0"/>
              <a:t>confiabilidade)</a:t>
            </a:r>
          </a:p>
          <a:p>
            <a:endParaRPr lang="pt-BR" sz="2400" dirty="0"/>
          </a:p>
          <a:p>
            <a:r>
              <a:rPr lang="pt-BR" sz="2400" dirty="0"/>
              <a:t>e) Verdadeiro ótimo (rigoroso) geralmente impossível </a:t>
            </a:r>
          </a:p>
          <a:p>
            <a:r>
              <a:rPr lang="pt-BR" sz="2400" dirty="0"/>
              <a:t>(complexidade e incertezas de dados)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→ quase ótimo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5372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217024" cy="576064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Exemplo: trocadores de calor em contracorrente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204864"/>
            <a:ext cx="6696744" cy="4331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620688"/>
            <a:ext cx="87535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Variável chave: (</a:t>
            </a:r>
            <a:r>
              <a:rPr lang="pt-BR" sz="2400" dirty="0">
                <a:latin typeface="Symbol" panose="05050102010706020507" pitchFamily="18" charset="2"/>
              </a:rPr>
              <a:t>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T)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– Variação do custo anual – a diferença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temperatura mede a não idealidade (irreversibilidade)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↑ Custo do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comb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↓ Custo de capital (área de troca de calor)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↑ </a:t>
            </a:r>
            <a:r>
              <a:rPr lang="pt-BR" sz="2400" dirty="0"/>
              <a:t>(</a:t>
            </a:r>
            <a:r>
              <a:rPr lang="pt-BR" sz="2400" dirty="0">
                <a:latin typeface="Symbol" panose="05050102010706020507" pitchFamily="18" charset="2"/>
              </a:rPr>
              <a:t>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T)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para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desejado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 mantido</a:t>
            </a:r>
            <a:endParaRPr lang="pt-BR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78379"/>
              </p:ext>
            </p:extLst>
          </p:nvPr>
        </p:nvGraphicFramePr>
        <p:xfrm>
          <a:off x="251520" y="2766412"/>
          <a:ext cx="1224136" cy="105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" name="Equation" r:id="rId4" imgW="533160" imgH="457200" progId="Equation.3">
                  <p:embed/>
                </p:oleObj>
              </mc:Choice>
              <mc:Fallback>
                <p:oleObj name="Equation" r:id="rId4" imgW="53316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2766412"/>
                        <a:ext cx="1224136" cy="1051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769016"/>
              </p:ext>
            </p:extLst>
          </p:nvPr>
        </p:nvGraphicFramePr>
        <p:xfrm>
          <a:off x="3017838" y="2661493"/>
          <a:ext cx="6127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" name="Equation" r:id="rId6" imgW="266400" imgH="228600" progId="Equation.3">
                  <p:embed/>
                </p:oleObj>
              </mc:Choice>
              <mc:Fallback>
                <p:oleObj name="Equation" r:id="rId6" imgW="266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17838" y="2661493"/>
                        <a:ext cx="61277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266414"/>
              </p:ext>
            </p:extLst>
          </p:nvPr>
        </p:nvGraphicFramePr>
        <p:xfrm>
          <a:off x="2959100" y="4505325"/>
          <a:ext cx="6715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" name="Equation" r:id="rId8" imgW="291960" imgH="241200" progId="Equation.3">
                  <p:embed/>
                </p:oleObj>
              </mc:Choice>
              <mc:Fallback>
                <p:oleObj name="Equation" r:id="rId8" imgW="2919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59100" y="4505325"/>
                        <a:ext cx="671513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469783"/>
              </p:ext>
            </p:extLst>
          </p:nvPr>
        </p:nvGraphicFramePr>
        <p:xfrm>
          <a:off x="2570603" y="5157192"/>
          <a:ext cx="8763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" name="Equation" r:id="rId10" imgW="380880" imgH="228600" progId="Equation.3">
                  <p:embed/>
                </p:oleObj>
              </mc:Choice>
              <mc:Fallback>
                <p:oleObj name="Equation" r:id="rId10" imgW="380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70603" y="5157192"/>
                        <a:ext cx="876300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359973"/>
              </p:ext>
            </p:extLst>
          </p:nvPr>
        </p:nvGraphicFramePr>
        <p:xfrm>
          <a:off x="2578740" y="6260091"/>
          <a:ext cx="90328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" name="Equation" r:id="rId12" imgW="393480" imgH="215640" progId="Equation.3">
                  <p:embed/>
                </p:oleObj>
              </mc:Choice>
              <mc:Fallback>
                <p:oleObj name="Equation" r:id="rId12" imgW="3934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78740" y="6260091"/>
                        <a:ext cx="903287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070714"/>
              </p:ext>
            </p:extLst>
          </p:nvPr>
        </p:nvGraphicFramePr>
        <p:xfrm>
          <a:off x="4789488" y="5486400"/>
          <a:ext cx="12541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" name="Equation" r:id="rId14" imgW="545760" imgH="241200" progId="Equation.3">
                  <p:embed/>
                </p:oleObj>
              </mc:Choice>
              <mc:Fallback>
                <p:oleObj name="Equation" r:id="rId14" imgW="5457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9488" y="5486400"/>
                        <a:ext cx="1254125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095479"/>
              </p:ext>
            </p:extLst>
          </p:nvPr>
        </p:nvGraphicFramePr>
        <p:xfrm>
          <a:off x="3702050" y="6311900"/>
          <a:ext cx="13906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" name="Equation" r:id="rId16" imgW="901440" imgH="215640" progId="Equation.3">
                  <p:embed/>
                </p:oleObj>
              </mc:Choice>
              <mc:Fallback>
                <p:oleObj name="Equation" r:id="rId16" imgW="9014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02050" y="6311900"/>
                        <a:ext cx="1390650" cy="33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164798"/>
              </p:ext>
            </p:extLst>
          </p:nvPr>
        </p:nvGraphicFramePr>
        <p:xfrm>
          <a:off x="6319787" y="4437112"/>
          <a:ext cx="1135806" cy="306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" name="Equation" r:id="rId18" imgW="660240" imgH="177480" progId="Equation.3">
                  <p:embed/>
                </p:oleObj>
              </mc:Choice>
              <mc:Fallback>
                <p:oleObj name="Equation" r:id="rId18" imgW="66024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319787" y="4437112"/>
                        <a:ext cx="1135806" cy="306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6771431" y="3933056"/>
            <a:ext cx="0" cy="543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71431" y="4754710"/>
            <a:ext cx="0" cy="543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679D5D2-E21F-44D0-87E8-78A0CBD50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451057"/>
              </p:ext>
            </p:extLst>
          </p:nvPr>
        </p:nvGraphicFramePr>
        <p:xfrm>
          <a:off x="1550988" y="2235200"/>
          <a:ext cx="37909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" name="Equation" r:id="rId20" imgW="1650960" imgH="253800" progId="Equation.DSMT4">
                  <p:embed/>
                </p:oleObj>
              </mc:Choice>
              <mc:Fallback>
                <p:oleObj name="Equation" r:id="rId20" imgW="1650960" imgH="253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50988" y="2235200"/>
                        <a:ext cx="379095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F5FC9AA-922B-46AF-B188-D5C422F0E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044973"/>
              </p:ext>
            </p:extLst>
          </p:nvPr>
        </p:nvGraphicFramePr>
        <p:xfrm>
          <a:off x="5465763" y="6218238"/>
          <a:ext cx="306228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" name="Equation" r:id="rId22" imgW="1333440" imgH="241200" progId="Equation.DSMT4">
                  <p:embed/>
                </p:oleObj>
              </mc:Choice>
              <mc:Fallback>
                <p:oleObj name="Equation" r:id="rId22" imgW="1333440" imgH="241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679D5D2-E21F-44D0-87E8-78A0CBD503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65763" y="6218238"/>
                        <a:ext cx="3062287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92B6C01-20D5-4D61-8BE2-A353B278AC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115068"/>
              </p:ext>
            </p:extLst>
          </p:nvPr>
        </p:nvGraphicFramePr>
        <p:xfrm>
          <a:off x="5578103" y="1692672"/>
          <a:ext cx="2070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" name="Equation" r:id="rId24" imgW="901440" imgH="253800" progId="Equation.DSMT4">
                  <p:embed/>
                </p:oleObj>
              </mc:Choice>
              <mc:Fallback>
                <p:oleObj name="Equation" r:id="rId24" imgW="90144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679D5D2-E21F-44D0-87E8-78A0CBD503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78103" y="1692672"/>
                        <a:ext cx="20701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74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1520" y="188640"/>
            <a:ext cx="7992888" cy="50785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</a:rPr>
              <a:t>2. Projeto do Ciclo de Vida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7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45800" r="13250" b="10998"/>
          <a:stretch/>
        </p:blipFill>
        <p:spPr>
          <a:xfrm rot="5400000">
            <a:off x="-1326391" y="1751697"/>
            <a:ext cx="6396181" cy="3816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3993" y="489195"/>
            <a:ext cx="45813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/>
              <a:t>Vale a pena explorar esta </a:t>
            </a:r>
            <a:r>
              <a:rPr lang="pt-BR" sz="2400" dirty="0" err="1"/>
              <a:t>idéia</a:t>
            </a:r>
            <a:r>
              <a:rPr lang="en-US" sz="24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1583565"/>
            <a:ext cx="50488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/>
              <a:t>A hip. comercial pode ser validada</a:t>
            </a:r>
            <a:r>
              <a:rPr lang="en-US" sz="24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0352" y="2677936"/>
            <a:ext cx="57445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/>
              <a:t>A hip. com. pode ser </a:t>
            </a:r>
            <a:r>
              <a:rPr lang="pt-BR" sz="2400" dirty="0" err="1"/>
              <a:t>transf</a:t>
            </a:r>
            <a:r>
              <a:rPr lang="pt-BR" sz="2400" dirty="0"/>
              <a:t>. em produto</a:t>
            </a:r>
            <a:r>
              <a:rPr lang="en-US" sz="24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3602020"/>
            <a:ext cx="595246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/>
              <a:t>Temos um prod. verificado e um plano de </a:t>
            </a:r>
          </a:p>
          <a:p>
            <a:r>
              <a:rPr lang="pt-BR" sz="2400" dirty="0"/>
              <a:t>lançamento</a:t>
            </a:r>
            <a:r>
              <a:rPr lang="en-US" sz="24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9483" y="4945141"/>
            <a:ext cx="530305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/>
              <a:t>Estamos prontos para o lançamento</a:t>
            </a:r>
            <a:r>
              <a:rPr lang="en-US" sz="2400" dirty="0"/>
              <a:t>?</a:t>
            </a:r>
          </a:p>
          <a:p>
            <a:r>
              <a:rPr lang="pt-BR" sz="2400" dirty="0"/>
              <a:t>(mais importante!)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5969389"/>
            <a:ext cx="552587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/>
              <a:t>Como o produto está se comportando</a:t>
            </a:r>
            <a:r>
              <a:rPr lang="en-US" sz="2400" dirty="0"/>
              <a:t>?</a:t>
            </a:r>
          </a:p>
          <a:p>
            <a:r>
              <a:rPr lang="pt-BR" sz="2400" dirty="0"/>
              <a:t>(6 meses)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49231" y="-13536"/>
            <a:ext cx="55723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b="1" u="sng" dirty="0" err="1"/>
              <a:t>Product</a:t>
            </a:r>
            <a:r>
              <a:rPr lang="pt-BR" sz="2400" b="1" u="sng" dirty="0"/>
              <a:t> </a:t>
            </a:r>
            <a:r>
              <a:rPr lang="pt-BR" sz="2400" b="1" u="sng" dirty="0" err="1"/>
              <a:t>Development</a:t>
            </a:r>
            <a:r>
              <a:rPr lang="pt-BR" sz="2400" b="1" u="sng" dirty="0"/>
              <a:t> </a:t>
            </a:r>
            <a:r>
              <a:rPr lang="pt-BR" sz="2400" b="1" u="sng" dirty="0" err="1"/>
              <a:t>Process</a:t>
            </a:r>
            <a:r>
              <a:rPr lang="pt-BR" sz="2400" b="1" u="sng" dirty="0"/>
              <a:t> (PDP)</a:t>
            </a:r>
            <a:endParaRPr lang="en-US" sz="2400" b="1" u="sng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438455" y="3868404"/>
            <a:ext cx="33538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/>
              <a:t>Engenharia do Produto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141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4" y="-27384"/>
            <a:ext cx="927369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Problema exemplo: </a:t>
            </a:r>
            <a:r>
              <a:rPr lang="pt-BR" sz="2400" dirty="0"/>
              <a:t>para realizar a expansão da planta, potência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 vapor adicionais são necessários. Determine como potência e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vapor são supridos da melhor forma.</a:t>
            </a:r>
          </a:p>
          <a:p>
            <a:pPr>
              <a:lnSpc>
                <a:spcPct val="150000"/>
              </a:lnSpc>
            </a:pP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Uma técnica para resolver é usar uma estratégia chamada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“Oferta de função de qualidade”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dirty="0"/>
              <a:t>Identificar os clientes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dirty="0"/>
              <a:t>Determinar os requisitos do clientes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2a. Classificar os requisitos como </a:t>
            </a:r>
            <a:r>
              <a:rPr lang="pt-BR" sz="2400" i="1" dirty="0"/>
              <a:t>obrigatórios</a:t>
            </a:r>
            <a:r>
              <a:rPr lang="pt-BR" sz="2400" dirty="0"/>
              <a:t> e </a:t>
            </a:r>
            <a:r>
              <a:rPr lang="pt-BR" sz="2400" i="1" dirty="0"/>
              <a:t>desejáveis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2b. Expressar métricas para os requisitos</a:t>
            </a:r>
          </a:p>
          <a:p>
            <a:endParaRPr lang="pt-BR" sz="24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4584" y="5643031"/>
            <a:ext cx="7992888" cy="50785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</a:rPr>
              <a:t>Gerência do projeto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348248"/>
            <a:ext cx="9144000" cy="50785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</a:rPr>
              <a:t>Documentação do projeto (e.g., Cronograma)</a:t>
            </a:r>
          </a:p>
        </p:txBody>
      </p:sp>
    </p:spTree>
    <p:extLst>
      <p:ext uri="{BB962C8B-B14F-4D97-AF65-F5344CB8AC3E}">
        <p14:creationId xmlns:p14="http://schemas.microsoft.com/office/powerpoint/2010/main" val="191823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59285"/>
            <a:ext cx="8280920" cy="629871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835696" y="51429"/>
            <a:ext cx="3851920" cy="50785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</a:rPr>
              <a:t>Quadro de </a:t>
            </a:r>
            <a:r>
              <a:rPr lang="pt-BR" b="1" dirty="0" err="1">
                <a:solidFill>
                  <a:schemeClr val="tx1"/>
                </a:solidFill>
              </a:rPr>
              <a:t>Gantt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966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3271</TotalTime>
  <Words>986</Words>
  <Application>Microsoft Office PowerPoint</Application>
  <PresentationFormat>On-screen Show (4:3)</PresentationFormat>
  <Paragraphs>147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Trebuchet MS</vt:lpstr>
      <vt:lpstr>Wingdings 3</vt:lpstr>
      <vt:lpstr>Facetado</vt:lpstr>
      <vt:lpstr>Equation</vt:lpstr>
      <vt:lpstr>PowerPoint Presentation</vt:lpstr>
      <vt:lpstr>PowerPoint Presentation</vt:lpstr>
      <vt:lpstr>PowerPoint Presentation</vt:lpstr>
      <vt:lpstr>PowerPoint Presentation</vt:lpstr>
      <vt:lpstr>Exemplo: trocadores de calor em contracorrente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Hipóteses 1. Descrições apropriadas dos componentes foram obtidas 2. Avaliações preliminares de custos foram obtidas  Objetivo: Identificar a alternativa para ser o foco do estágio de projeto detalhado – requer a avaliação econômica de cada alternativa usando a Análise Termoeconômica, por exemplo... Comparando os resultados, a melhor opção foi o sistema de cogeração com turbina a gás – esse procedimento levou ao projeto de caso base proposto na Figura e na Tabela. Um pré-aquecedor de ar foi incorporado ao projeto → Estágio de Projeto Detalhado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494</cp:revision>
  <dcterms:created xsi:type="dcterms:W3CDTF">2008-07-22T17:18:50Z</dcterms:created>
  <dcterms:modified xsi:type="dcterms:W3CDTF">2019-10-19T03:10:53Z</dcterms:modified>
</cp:coreProperties>
</file>