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84" r:id="rId2"/>
    <p:sldId id="271" r:id="rId3"/>
    <p:sldId id="274" r:id="rId4"/>
    <p:sldId id="275" r:id="rId5"/>
    <p:sldId id="273" r:id="rId6"/>
    <p:sldId id="276" r:id="rId7"/>
    <p:sldId id="277" r:id="rId8"/>
    <p:sldId id="285" r:id="rId9"/>
    <p:sldId id="278" r:id="rId10"/>
    <p:sldId id="279" r:id="rId11"/>
    <p:sldId id="280" r:id="rId12"/>
    <p:sldId id="282" r:id="rId13"/>
    <p:sldId id="283" r:id="rId14"/>
    <p:sldId id="281" r:id="rId15"/>
    <p:sldId id="286" r:id="rId16"/>
  </p:sldIdLst>
  <p:sldSz cx="9144000" cy="6858000" type="screen4x3"/>
  <p:notesSz cx="7315200" cy="96012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9" autoAdjust="0"/>
    <p:restoredTop sz="94647" autoAdjust="0"/>
  </p:normalViewPr>
  <p:slideViewPr>
    <p:cSldViewPr>
      <p:cViewPr varScale="1">
        <p:scale>
          <a:sx n="90" d="100"/>
          <a:sy n="90" d="100"/>
        </p:scale>
        <p:origin x="18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2.wmf"/><Relationship Id="rId1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12" Type="http://schemas.openxmlformats.org/officeDocument/2006/relationships/image" Target="../media/image47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A32A2-6983-456A-8240-78FA2D3109A6}" type="datetimeFigureOut">
              <a:rPr lang="pt-BR" smtClean="0"/>
              <a:pPr/>
              <a:t>26/10/2019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FA171-4DE6-4668-A3E7-C891E475849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59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8ECB81F-C138-4502-BADF-AF97F1270E72}" type="datetimeFigureOut">
              <a:rPr lang="pt-BR" smtClean="0"/>
              <a:pPr/>
              <a:t>26/10/2019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112601C-0F3D-42E1-AA66-F153B9093A2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523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4CA25-9DCA-40A1-8423-7C9E843F3A49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353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7CC5-ED3B-4971-A9E1-0BAEB9D7E1B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74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7CC5-ED3B-4971-A9E1-0BAEB9D7E1B5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4351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7CC5-ED3B-4971-A9E1-0BAEB9D7E1B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65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7CC5-ED3B-4971-A9E1-0BAEB9D7E1B5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2296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7CC5-ED3B-4971-A9E1-0BAEB9D7E1B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699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670CE-2F23-4BEC-ABE9-FC1E4257A4D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8380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C3D3F-F119-47BE-8D9A-96F653C377C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65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17D0-0FC5-4B6F-9270-3F31524ADC8F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05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324B4-BBB2-4902-8E9B-AB339401664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5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75AD-140A-47A1-BEF6-E8B029662EE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925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C47F-604A-427A-9FF6-F18F0449E3D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20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F4E6-C75D-46C2-8517-320072B545A0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02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C69D-B7F3-4A0A-8481-44F59FA22ADF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8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8DD6-6A9F-42DF-93BD-B97DB699E53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93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FCFCD-E01F-4023-843F-90AEE45FD2E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87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097CC5-ED3B-4971-A9E1-0BAEB9D7E1B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73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5.wmf"/><Relationship Id="rId3" Type="http://schemas.openxmlformats.org/officeDocument/2006/relationships/image" Target="../media/image23.png"/><Relationship Id="rId7" Type="http://schemas.openxmlformats.org/officeDocument/2006/relationships/image" Target="../media/image20.png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0.png"/><Relationship Id="rId11" Type="http://schemas.openxmlformats.org/officeDocument/2006/relationships/image" Target="../media/image14.wmf"/><Relationship Id="rId5" Type="http://schemas.openxmlformats.org/officeDocument/2006/relationships/image" Target="../media/image110.png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5.png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24.wmf"/><Relationship Id="rId26" Type="http://schemas.openxmlformats.org/officeDocument/2006/relationships/image" Target="../media/image28.wmf"/><Relationship Id="rId3" Type="http://schemas.openxmlformats.org/officeDocument/2006/relationships/image" Target="../media/image200.png"/><Relationship Id="rId21" Type="http://schemas.openxmlformats.org/officeDocument/2006/relationships/oleObject" Target="../embeddings/oleObject12.bin"/><Relationship Id="rId7" Type="http://schemas.openxmlformats.org/officeDocument/2006/relationships/image" Target="../media/image42.png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1.png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27.wmf"/><Relationship Id="rId5" Type="http://schemas.openxmlformats.org/officeDocument/2006/relationships/image" Target="../media/image40.png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28" Type="http://schemas.openxmlformats.org/officeDocument/2006/relationships/image" Target="../media/image29.wmf"/><Relationship Id="rId10" Type="http://schemas.openxmlformats.org/officeDocument/2006/relationships/image" Target="../media/image31.png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22.wmf"/><Relationship Id="rId22" Type="http://schemas.openxmlformats.org/officeDocument/2006/relationships/image" Target="../media/image26.wmf"/><Relationship Id="rId27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33.png"/><Relationship Id="rId4" Type="http://schemas.openxmlformats.org/officeDocument/2006/relationships/image" Target="../media/image4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52.png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43.wmf"/><Relationship Id="rId26" Type="http://schemas.openxmlformats.org/officeDocument/2006/relationships/image" Target="../media/image47.wmf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29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27.bin"/><Relationship Id="rId25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46.wmf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30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41.wmf"/><Relationship Id="rId22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2.png"/><Relationship Id="rId7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640"/>
            <a:ext cx="9144000" cy="632652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51720" y="2636912"/>
            <a:ext cx="5112568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5576" y="2852937"/>
            <a:ext cx="777686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Aula </a:t>
            </a:r>
            <a:r>
              <a:rPr lang="pt-BR" sz="2800" b="1" u="sng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Nr</a:t>
            </a:r>
            <a:r>
              <a:rPr lang="pt-BR" sz="28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 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u="sng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Termoeconomia</a:t>
            </a:r>
            <a:r>
              <a:rPr lang="pt-BR" sz="28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 – 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u="sng" dirty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pt-BR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Prof. José V. C. Vargas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57312" y="5229200"/>
            <a:ext cx="1863160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83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836712"/>
            <a:ext cx="6347714" cy="5204651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/>
              <a:t>Na equação (3), todos os termos devem ser positivos. </a:t>
            </a:r>
            <a:r>
              <a:rPr lang="pt-BR" dirty="0" err="1"/>
              <a:t>Ex</a:t>
            </a:r>
            <a:r>
              <a:rPr lang="pt-BR" dirty="0"/>
              <a:t>:  compressor, o trabalho      passaria para o lado direito, ou se o componente cede calor para o ambiente, o termo                                 	iria para o lado esquerdo (lembrar das convenções termodinâmicas).</a:t>
            </a:r>
          </a:p>
          <a:p>
            <a:pPr marL="0" indent="0" algn="just">
              <a:buNone/>
            </a:pPr>
            <a:r>
              <a:rPr lang="pt-BR" dirty="0"/>
              <a:t>Exemplo: TURBINA A GÁS OU VAPOR </a:t>
            </a:r>
          </a:p>
          <a:p>
            <a:pPr marL="0" indent="0" algn="just">
              <a:buNone/>
            </a:pPr>
            <a:r>
              <a:rPr lang="pt-BR" dirty="0"/>
              <a:t>Considere a turbina adiabática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												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4572000" y="3861048"/>
                <a:ext cx="2385313" cy="3195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61048"/>
                <a:ext cx="2385313" cy="319511"/>
              </a:xfrm>
              <a:prstGeom prst="rect">
                <a:avLst/>
              </a:prstGeom>
              <a:blipFill rotWithShape="0">
                <a:blip r:embed="rId3"/>
                <a:stretch>
                  <a:fillRect t="-11321" b="-16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4572000" y="4509120"/>
                <a:ext cx="3096344" cy="3175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acc>
                        <m:accPr>
                          <m:chr m:val="̇"/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acc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09120"/>
                <a:ext cx="3096344" cy="317523"/>
              </a:xfrm>
              <a:prstGeom prst="rect">
                <a:avLst/>
              </a:prstGeom>
              <a:blipFill rotWithShape="0">
                <a:blip r:embed="rId4"/>
                <a:stretch>
                  <a:fillRect t="-13462" b="-1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ixaDeTexto 1"/>
          <p:cNvSpPr txBox="1"/>
          <p:nvPr/>
        </p:nvSpPr>
        <p:spPr>
          <a:xfrm>
            <a:off x="6811336" y="386078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j-lt"/>
              </a:rPr>
              <a:t>, ou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509544" y="4467826"/>
            <a:ext cx="936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j-lt"/>
              </a:rPr>
              <a:t>(4)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2771800" y="1124744"/>
                <a:ext cx="1152128" cy="3779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124744"/>
                <a:ext cx="1152128" cy="377989"/>
              </a:xfrm>
              <a:prstGeom prst="rect">
                <a:avLst/>
              </a:prstGeom>
              <a:blipFill rotWithShape="0">
                <a:blip r:embed="rId5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323528" y="1697748"/>
                <a:ext cx="1152128" cy="405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697748"/>
                <a:ext cx="1152128" cy="405752"/>
              </a:xfrm>
              <a:prstGeom prst="rect">
                <a:avLst/>
              </a:prstGeom>
              <a:blipFill rotWithShape="0">
                <a:blip r:embed="rId6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2136" y="3115668"/>
            <a:ext cx="2771775" cy="2571750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179779"/>
              </p:ext>
            </p:extLst>
          </p:nvPr>
        </p:nvGraphicFramePr>
        <p:xfrm>
          <a:off x="3415410" y="4207835"/>
          <a:ext cx="876941" cy="519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Equation" r:id="rId8" imgW="406080" imgH="241200" progId="Equation.3">
                  <p:embed/>
                </p:oleObj>
              </mc:Choice>
              <mc:Fallback>
                <p:oleObj name="Equation" r:id="rId8" imgW="4060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15410" y="4207835"/>
                        <a:ext cx="876941" cy="5199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981557"/>
              </p:ext>
            </p:extLst>
          </p:nvPr>
        </p:nvGraphicFramePr>
        <p:xfrm>
          <a:off x="3470026" y="5168306"/>
          <a:ext cx="82232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Equation" r:id="rId10" imgW="380880" imgH="241200" progId="Equation.3">
                  <p:embed/>
                </p:oleObj>
              </mc:Choice>
              <mc:Fallback>
                <p:oleObj name="Equation" r:id="rId10" imgW="3808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70026" y="5168306"/>
                        <a:ext cx="822325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68993"/>
              </p:ext>
            </p:extLst>
          </p:nvPr>
        </p:nvGraphicFramePr>
        <p:xfrm>
          <a:off x="899592" y="4180559"/>
          <a:ext cx="7667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Equation" r:id="rId12" imgW="355320" imgH="228600" progId="Equation.3">
                  <p:embed/>
                </p:oleObj>
              </mc:Choice>
              <mc:Fallback>
                <p:oleObj name="Equation" r:id="rId12" imgW="3553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99592" y="4180559"/>
                        <a:ext cx="766763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823643"/>
              </p:ext>
            </p:extLst>
          </p:nvPr>
        </p:nvGraphicFramePr>
        <p:xfrm>
          <a:off x="576536" y="5648107"/>
          <a:ext cx="7291387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Equation" r:id="rId14" imgW="3377880" imgH="482400" progId="Equation.3">
                  <p:embed/>
                </p:oleObj>
              </mc:Choice>
              <mc:Fallback>
                <p:oleObj name="Equation" r:id="rId14" imgW="33778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76536" y="5648107"/>
                        <a:ext cx="7291387" cy="1038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113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268760"/>
            <a:ext cx="6347714" cy="47726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/>
              <a:t>            são as incógnitas    necessitamos uma relação auxiliar além da Eq. (4). O fluido de trabalho tem o mesmo custo </a:t>
            </a:r>
            <a:r>
              <a:rPr lang="pt-BR" sz="2000" dirty="0" err="1"/>
              <a:t>exergético</a:t>
            </a:r>
            <a:r>
              <a:rPr lang="pt-BR" sz="2000" dirty="0"/>
              <a:t> na entrada e na saída. Só mudaria se </a:t>
            </a:r>
            <a:r>
              <a:rPr lang="pt-BR" sz="2000" dirty="0" err="1"/>
              <a:t>exergia</a:t>
            </a:r>
            <a:r>
              <a:rPr lang="pt-BR" sz="2000" dirty="0"/>
              <a:t> fosse adicionada no fluido durante a expansão na turbina. Portanto: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/>
              <a:t>Donde</a:t>
            </a:r>
          </a:p>
        </p:txBody>
      </p:sp>
      <p:cxnSp>
        <p:nvCxnSpPr>
          <p:cNvPr id="5" name="Conector de seta reta 4"/>
          <p:cNvCxnSpPr/>
          <p:nvPr/>
        </p:nvCxnSpPr>
        <p:spPr>
          <a:xfrm>
            <a:off x="3995936" y="1484784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750781" y="1268760"/>
                <a:ext cx="8190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2000" b="0" i="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pt-BR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81" y="1268760"/>
                <a:ext cx="819007" cy="307777"/>
              </a:xfrm>
              <a:prstGeom prst="rect">
                <a:avLst/>
              </a:prstGeom>
              <a:blipFill rotWithShape="0">
                <a:blip r:embed="rId2"/>
                <a:stretch>
                  <a:fillRect l="-2963" b="-1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2339752" y="3121223"/>
                <a:ext cx="1550179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121223"/>
                <a:ext cx="1550179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4283968" y="314096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(5)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835696" y="4143383"/>
                <a:ext cx="3816424" cy="6537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num>
                        <m:den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acc>
                        </m:den>
                      </m:f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143383"/>
                <a:ext cx="3816424" cy="6537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5652120" y="4170566"/>
            <a:ext cx="1143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j-lt"/>
              </a:rPr>
              <a:t>(6)</a:t>
            </a:r>
          </a:p>
        </p:txBody>
      </p:sp>
      <p:cxnSp>
        <p:nvCxnSpPr>
          <p:cNvPr id="10" name="Conector angulado 9"/>
          <p:cNvCxnSpPr/>
          <p:nvPr/>
        </p:nvCxnSpPr>
        <p:spPr>
          <a:xfrm>
            <a:off x="3563888" y="1484784"/>
            <a:ext cx="219568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559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74" y="-9851"/>
            <a:ext cx="6347713" cy="731168"/>
          </a:xfrm>
        </p:spPr>
        <p:txBody>
          <a:bodyPr>
            <a:normAutofit/>
          </a:bodyPr>
          <a:lstStyle/>
          <a:p>
            <a:r>
              <a:rPr lang="pt-BR" sz="3200" dirty="0"/>
              <a:t>Gerador de vapor (Boiler)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903639" y="3590432"/>
                <a:ext cx="3278911" cy="315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639" y="3590432"/>
                <a:ext cx="3278911" cy="315279"/>
              </a:xfrm>
              <a:prstGeom prst="rect">
                <a:avLst/>
              </a:prstGeom>
              <a:blipFill rotWithShape="0">
                <a:blip r:embed="rId3"/>
                <a:stretch>
                  <a:fillRect l="-929" t="-11538" r="-2602" b="-173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856448" y="4365104"/>
                <a:ext cx="4683653" cy="3134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448" y="4365104"/>
                <a:ext cx="4683653" cy="313419"/>
              </a:xfrm>
              <a:prstGeom prst="rect">
                <a:avLst/>
              </a:prstGeom>
              <a:blipFill rotWithShape="0">
                <a:blip r:embed="rId4"/>
                <a:stretch>
                  <a:fillRect t="-9804" r="-390" b="-19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827584" y="5079062"/>
                <a:ext cx="8928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079062"/>
                <a:ext cx="892872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740" r="-1370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827584" y="5555125"/>
                <a:ext cx="943335" cy="2984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4 </m:t>
                          </m:r>
                        </m:sub>
                      </m:sSub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555125"/>
                <a:ext cx="943335" cy="298415"/>
              </a:xfrm>
              <a:prstGeom prst="rect">
                <a:avLst/>
              </a:prstGeom>
              <a:blipFill rotWithShape="0">
                <a:blip r:embed="rId6"/>
                <a:stretch>
                  <a:fillRect l="-2581" r="-1290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76584" y="5948526"/>
                <a:ext cx="4117089" cy="639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̇"/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</m:sSub>
                            </m:e>
                          </m:d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num>
                        <m:den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84" y="5948526"/>
                <a:ext cx="4117089" cy="6394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have esquerda 8"/>
          <p:cNvSpPr/>
          <p:nvPr/>
        </p:nvSpPr>
        <p:spPr>
          <a:xfrm rot="16200000">
            <a:off x="1713048" y="3558231"/>
            <a:ext cx="159856" cy="79073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475656" y="398195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perdas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733177" y="4351607"/>
            <a:ext cx="1143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(7)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691680" y="5048284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- conhecidos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763688" y="551723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- Incógnitas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endParaRPr lang="pt-BR" sz="1600" dirty="0">
              <a:latin typeface="+mj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636164" y="6307593"/>
            <a:ext cx="1143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(8)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3173622" y="5520795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+ 2 equações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5569579" y="5306971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(</a:t>
            </a:r>
            <a:r>
              <a:rPr lang="pt-BR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i. e.</a:t>
            </a:r>
            <a:r>
              <a:rPr lang="pt-BR" sz="1600" dirty="0">
                <a:latin typeface="+mj-lt"/>
              </a:rPr>
              <a:t>, preço de combustível adicional para compensar isso)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/>
              <p:cNvSpPr txBox="1"/>
              <p:nvPr/>
            </p:nvSpPr>
            <p:spPr>
              <a:xfrm>
                <a:off x="4797348" y="5317730"/>
                <a:ext cx="7751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1" name="CaixaDe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348" y="5317730"/>
                <a:ext cx="775149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3150" r="-787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/>
              <p:cNvSpPr txBox="1"/>
              <p:nvPr/>
            </p:nvSpPr>
            <p:spPr>
              <a:xfrm>
                <a:off x="4788024" y="5778202"/>
                <a:ext cx="783420" cy="2984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2" name="CaixaDe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778202"/>
                <a:ext cx="783420" cy="298415"/>
              </a:xfrm>
              <a:prstGeom prst="rect">
                <a:avLst/>
              </a:prstGeom>
              <a:blipFill rotWithShape="0">
                <a:blip r:embed="rId9"/>
                <a:stretch>
                  <a:fillRect l="-3101" r="-1550" b="-20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have esquerda 22"/>
          <p:cNvSpPr/>
          <p:nvPr/>
        </p:nvSpPr>
        <p:spPr>
          <a:xfrm>
            <a:off x="4592708" y="5293897"/>
            <a:ext cx="197882" cy="8096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67622" y="605273"/>
            <a:ext cx="4924425" cy="2809875"/>
          </a:xfrm>
          <a:prstGeom prst="rect">
            <a:avLst/>
          </a:prstGeom>
        </p:spPr>
      </p:pic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951279"/>
              </p:ext>
            </p:extLst>
          </p:nvPr>
        </p:nvGraphicFramePr>
        <p:xfrm>
          <a:off x="4967996" y="1103003"/>
          <a:ext cx="84931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0" name="Equation" r:id="rId11" imgW="393480" imgH="241200" progId="Equation.3">
                  <p:embed/>
                </p:oleObj>
              </mc:Choice>
              <mc:Fallback>
                <p:oleObj name="Equation" r:id="rId11" imgW="3934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67996" y="1103003"/>
                        <a:ext cx="849313" cy="51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499040"/>
              </p:ext>
            </p:extLst>
          </p:nvPr>
        </p:nvGraphicFramePr>
        <p:xfrm>
          <a:off x="5100638" y="2835275"/>
          <a:ext cx="8509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1" name="Equation" r:id="rId13" imgW="393480" imgH="228600" progId="Equation.3">
                  <p:embed/>
                </p:oleObj>
              </mc:Choice>
              <mc:Fallback>
                <p:oleObj name="Equation" r:id="rId13" imgW="393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00638" y="2835275"/>
                        <a:ext cx="850900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546009"/>
              </p:ext>
            </p:extLst>
          </p:nvPr>
        </p:nvGraphicFramePr>
        <p:xfrm>
          <a:off x="996950" y="1122363"/>
          <a:ext cx="7683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2" name="Equation" r:id="rId15" imgW="355320" imgH="228600" progId="Equation.3">
                  <p:embed/>
                </p:oleObj>
              </mc:Choice>
              <mc:Fallback>
                <p:oleObj name="Equation" r:id="rId15" imgW="3553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96950" y="1122363"/>
                        <a:ext cx="768350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511763"/>
              </p:ext>
            </p:extLst>
          </p:nvPr>
        </p:nvGraphicFramePr>
        <p:xfrm>
          <a:off x="973138" y="1820863"/>
          <a:ext cx="84931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3" name="Equation" r:id="rId17" imgW="393480" imgH="228600" progId="Equation.3">
                  <p:embed/>
                </p:oleObj>
              </mc:Choice>
              <mc:Fallback>
                <p:oleObj name="Equation" r:id="rId17" imgW="393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73138" y="1820863"/>
                        <a:ext cx="849312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55300"/>
              </p:ext>
            </p:extLst>
          </p:nvPr>
        </p:nvGraphicFramePr>
        <p:xfrm>
          <a:off x="970651" y="2490091"/>
          <a:ext cx="82232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" name="Equation" r:id="rId19" imgW="380880" imgH="241200" progId="Equation.3">
                  <p:embed/>
                </p:oleObj>
              </mc:Choice>
              <mc:Fallback>
                <p:oleObj name="Equation" r:id="rId19" imgW="3808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70651" y="2490091"/>
                        <a:ext cx="822325" cy="519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201215"/>
              </p:ext>
            </p:extLst>
          </p:nvPr>
        </p:nvGraphicFramePr>
        <p:xfrm>
          <a:off x="30163" y="1377950"/>
          <a:ext cx="9604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5" name="Equation" r:id="rId21" imgW="444240" imgH="177480" progId="Equation.3">
                  <p:embed/>
                </p:oleObj>
              </mc:Choice>
              <mc:Fallback>
                <p:oleObj name="Equation" r:id="rId21" imgW="444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0163" y="1377950"/>
                        <a:ext cx="960437" cy="382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281613"/>
              </p:ext>
            </p:extLst>
          </p:nvPr>
        </p:nvGraphicFramePr>
        <p:xfrm>
          <a:off x="505514" y="2087592"/>
          <a:ext cx="465137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6" name="Equation" r:id="rId23" imgW="215640" imgH="164880" progId="Equation.3">
                  <p:embed/>
                </p:oleObj>
              </mc:Choice>
              <mc:Fallback>
                <p:oleObj name="Equation" r:id="rId23" imgW="21564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05514" y="2087592"/>
                        <a:ext cx="465137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530772"/>
              </p:ext>
            </p:extLst>
          </p:nvPr>
        </p:nvGraphicFramePr>
        <p:xfrm>
          <a:off x="152618" y="2746774"/>
          <a:ext cx="8223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7" name="Equation" r:id="rId25" imgW="380880" imgH="228600" progId="Equation.3">
                  <p:embed/>
                </p:oleObj>
              </mc:Choice>
              <mc:Fallback>
                <p:oleObj name="Equation" r:id="rId25" imgW="380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2618" y="2746774"/>
                        <a:ext cx="822325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22899"/>
              </p:ext>
            </p:extLst>
          </p:nvPr>
        </p:nvGraphicFramePr>
        <p:xfrm>
          <a:off x="3270250" y="865188"/>
          <a:ext cx="87788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" name="Equation" r:id="rId27" imgW="406080" imgH="253800" progId="Equation.3">
                  <p:embed/>
                </p:oleObj>
              </mc:Choice>
              <mc:Fallback>
                <p:oleObj name="Equation" r:id="rId27" imgW="4060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270250" y="865188"/>
                        <a:ext cx="877888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7196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87152"/>
          </a:xfrm>
        </p:spPr>
        <p:txBody>
          <a:bodyPr>
            <a:normAutofit/>
          </a:bodyPr>
          <a:lstStyle/>
          <a:p>
            <a:r>
              <a:rPr lang="pt-BR" sz="2800" dirty="0"/>
              <a:t>Perda monetária na rejeição de calor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755576" y="1412776"/>
                <a:ext cx="2757609" cy="6223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̇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acc>
                      <m:d>
                        <m:d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412776"/>
                <a:ext cx="2757609" cy="6223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/>
          <p:cNvSpPr txBox="1"/>
          <p:nvPr/>
        </p:nvSpPr>
        <p:spPr>
          <a:xfrm>
            <a:off x="3995936" y="1554674"/>
            <a:ext cx="11430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(9)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755576" y="5626149"/>
                <a:ext cx="6984776" cy="3152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→0 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quando</m:t>
                    </m:r>
                    <m:r>
                      <a:rPr lang="pt-BR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  ;  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pt-B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aumenta</m:t>
                    </m:r>
                    <m:r>
                      <a:rPr lang="pt-B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quando</m:t>
                    </m:r>
                    <m:r>
                      <a:rPr lang="pt-BR" b="0" i="0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pt-BR" dirty="0"/>
                  <a:t> aumenta</a:t>
                </a: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626149"/>
                <a:ext cx="6984776" cy="315279"/>
              </a:xfrm>
              <a:prstGeom prst="rect">
                <a:avLst/>
              </a:prstGeom>
              <a:blipFill rotWithShape="0">
                <a:blip r:embed="rId4"/>
                <a:stretch>
                  <a:fillRect l="-1222" t="-21154" b="-3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592" y="2416175"/>
            <a:ext cx="5505450" cy="2828925"/>
          </a:xfrm>
          <a:prstGeom prst="rect">
            <a:avLst/>
          </a:prstGeom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439344"/>
              </p:ext>
            </p:extLst>
          </p:nvPr>
        </p:nvGraphicFramePr>
        <p:xfrm>
          <a:off x="827584" y="3008883"/>
          <a:ext cx="5762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6" imgW="266400" imgH="228600" progId="Equation.3">
                  <p:embed/>
                </p:oleObj>
              </mc:Choice>
              <mc:Fallback>
                <p:oleObj name="Equation" r:id="rId6" imgW="266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7584" y="3008883"/>
                        <a:ext cx="576263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8049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28288"/>
            <a:ext cx="6770714" cy="52046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100" dirty="0"/>
              <a:t>É o comportamento adequado que contabiliza corretamente o valor de     , cujo máximo é        . Se usássemos energia este valor seria o mesmo para qualquer   , a despeito da temperatura em que ocorre. É irracional atribuir o mesmo valor pela perda de calor ocorrendo  próximo da temperatura ambiente e a maiores temperaturas (uso potencial maior). Este exemplo ilustra que o custo com base na energia pode levar a erros de avaliação. Demonstra-se assim que </a:t>
            </a:r>
            <a:r>
              <a:rPr lang="pt-BR" sz="2100" dirty="0" err="1"/>
              <a:t>exergia</a:t>
            </a:r>
            <a:r>
              <a:rPr lang="pt-BR" sz="2100" dirty="0"/>
              <a:t>, e não massa ou energia, deve ser usada como base de cálculo de custos.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253482" y="1031114"/>
                <a:ext cx="6984776" cy="7897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pt-BR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→0  </m:t>
                    </m:r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quando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 ;  </m:t>
                    </m:r>
                    <m:sSub>
                      <m:sSub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aumenta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400" b="0" i="0" smtClean="0">
                        <a:latin typeface="Cambria Math" panose="02040503050406030204" pitchFamily="18" charset="0"/>
                      </a:rPr>
                      <m:t>quando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pt-BR" sz="2400" dirty="0"/>
                  <a:t> aumenta</a:t>
                </a:r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82" y="1031114"/>
                <a:ext cx="6984776" cy="789703"/>
              </a:xfrm>
              <a:prstGeom prst="rect">
                <a:avLst/>
              </a:prstGeom>
              <a:blipFill rotWithShape="0">
                <a:blip r:embed="rId3"/>
                <a:stretch>
                  <a:fillRect l="-2707" b="-2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934711"/>
              </p:ext>
            </p:extLst>
          </p:nvPr>
        </p:nvGraphicFramePr>
        <p:xfrm>
          <a:off x="3563888" y="2708920"/>
          <a:ext cx="4381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4" imgW="203040" imgH="253800" progId="Equation.3">
                  <p:embed/>
                </p:oleObj>
              </mc:Choice>
              <mc:Fallback>
                <p:oleObj name="Equation" r:id="rId4" imgW="2030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63888" y="2708920"/>
                        <a:ext cx="43815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7149576"/>
              </p:ext>
            </p:extLst>
          </p:nvPr>
        </p:nvGraphicFramePr>
        <p:xfrm>
          <a:off x="6012160" y="2720851"/>
          <a:ext cx="5762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tion" r:id="rId6" imgW="266400" imgH="228600" progId="Equation.3">
                  <p:embed/>
                </p:oleObj>
              </mc:Choice>
              <mc:Fallback>
                <p:oleObj name="Equation" r:id="rId6" imgW="266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12160" y="2720851"/>
                        <a:ext cx="576263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637331"/>
              </p:ext>
            </p:extLst>
          </p:nvPr>
        </p:nvGraphicFramePr>
        <p:xfrm>
          <a:off x="1763688" y="3368923"/>
          <a:ext cx="3302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8" imgW="152280" imgH="228600" progId="Equation.3">
                  <p:embed/>
                </p:oleObj>
              </mc:Choice>
              <mc:Fallback>
                <p:oleObj name="Equation" r:id="rId8" imgW="152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63688" y="3368923"/>
                        <a:ext cx="330200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0263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67544" y="700449"/>
            <a:ext cx="1971083" cy="2656543"/>
            <a:chOff x="792489" y="361716"/>
            <a:chExt cx="2195335" cy="3067284"/>
          </a:xfrm>
        </p:grpSpPr>
        <p:sp>
          <p:nvSpPr>
            <p:cNvPr id="4" name="Flowchart: Manual Operation 3"/>
            <p:cNvSpPr/>
            <p:nvPr/>
          </p:nvSpPr>
          <p:spPr>
            <a:xfrm rot="5400000">
              <a:off x="971600" y="1412776"/>
              <a:ext cx="1368152" cy="1080119"/>
            </a:xfrm>
            <a:prstGeom prst="flowChartManualOperation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1115616" y="764704"/>
              <a:ext cx="0" cy="7920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619672" y="2492896"/>
              <a:ext cx="0" cy="7920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2195736" y="2636912"/>
              <a:ext cx="0" cy="7920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>
              <a:off x="2591780" y="1520788"/>
              <a:ext cx="0" cy="7920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1612943" y="904528"/>
              <a:ext cx="495672" cy="72846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318494"/>
                </p:ext>
              </p:extLst>
            </p:nvPr>
          </p:nvGraphicFramePr>
          <p:xfrm>
            <a:off x="1636879" y="361716"/>
            <a:ext cx="1030593" cy="618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0" name="Equation" r:id="rId3" imgW="380880" imgH="228600" progId="Equation.DSMT4">
                    <p:embed/>
                  </p:oleObj>
                </mc:Choice>
                <mc:Fallback>
                  <p:oleObj name="Equation" r:id="rId3" imgW="380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636879" y="361716"/>
                          <a:ext cx="1030593" cy="61835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8465901"/>
                </p:ext>
              </p:extLst>
            </p:nvPr>
          </p:nvGraphicFramePr>
          <p:xfrm>
            <a:off x="792489" y="904528"/>
            <a:ext cx="239712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1" name="Equation" r:id="rId5" imgW="88560" imgH="164880" progId="Equation.DSMT4">
                    <p:embed/>
                  </p:oleObj>
                </mc:Choice>
                <mc:Fallback>
                  <p:oleObj name="Equation" r:id="rId5" imgW="885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92489" y="904528"/>
                          <a:ext cx="239712" cy="4476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3298353"/>
                </p:ext>
              </p:extLst>
            </p:nvPr>
          </p:nvGraphicFramePr>
          <p:xfrm>
            <a:off x="1278360" y="2625725"/>
            <a:ext cx="341312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2" name="Equation" r:id="rId7" imgW="126720" imgH="164880" progId="Equation.DSMT4">
                    <p:embed/>
                  </p:oleObj>
                </mc:Choice>
                <mc:Fallback>
                  <p:oleObj name="Equation" r:id="rId7" imgW="12672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278360" y="2625725"/>
                          <a:ext cx="341312" cy="4476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1724628"/>
                </p:ext>
              </p:extLst>
            </p:nvPr>
          </p:nvGraphicFramePr>
          <p:xfrm>
            <a:off x="2247801" y="2802384"/>
            <a:ext cx="307975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3" name="Equation" r:id="rId9" imgW="114120" imgH="177480" progId="Equation.DSMT4">
                    <p:embed/>
                  </p:oleObj>
                </mc:Choice>
                <mc:Fallback>
                  <p:oleObj name="Equation" r:id="rId9" imgW="1141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247801" y="2802384"/>
                          <a:ext cx="307975" cy="482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5589914"/>
                </p:ext>
              </p:extLst>
            </p:nvPr>
          </p:nvGraphicFramePr>
          <p:xfrm>
            <a:off x="2401788" y="1952836"/>
            <a:ext cx="342900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4" name="Equation" r:id="rId11" imgW="126720" imgH="164880" progId="Equation.DSMT4">
                    <p:embed/>
                  </p:oleObj>
                </mc:Choice>
                <mc:Fallback>
                  <p:oleObj name="Equation" r:id="rId11" imgW="12672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401788" y="1952836"/>
                          <a:ext cx="342900" cy="4476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6444848"/>
                </p:ext>
              </p:extLst>
            </p:nvPr>
          </p:nvGraphicFramePr>
          <p:xfrm>
            <a:off x="2317936" y="1317365"/>
            <a:ext cx="547687" cy="550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65" name="Equation" r:id="rId13" imgW="203040" imgH="203040" progId="Equation.DSMT4">
                    <p:embed/>
                  </p:oleObj>
                </mc:Choice>
                <mc:Fallback>
                  <p:oleObj name="Equation" r:id="rId13" imgW="20304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317936" y="1317365"/>
                          <a:ext cx="547687" cy="5508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TextBox 17"/>
          <p:cNvSpPr txBox="1"/>
          <p:nvPr/>
        </p:nvSpPr>
        <p:spPr>
          <a:xfrm>
            <a:off x="1842620" y="67743"/>
            <a:ext cx="5261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/>
              <a:t>TURBINE WITH ONE EXTRACTION</a:t>
            </a:r>
            <a:endParaRPr lang="en-US" sz="2400" b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3013673" y="609379"/>
            <a:ext cx="5137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1. CONTABILIDADE EXERGÉTICA</a:t>
            </a:r>
            <a:endParaRPr lang="en-US" sz="2400" b="1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311140"/>
              </p:ext>
            </p:extLst>
          </p:nvPr>
        </p:nvGraphicFramePr>
        <p:xfrm>
          <a:off x="2771690" y="1049473"/>
          <a:ext cx="5040670" cy="861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6" name="Equation" r:id="rId15" imgW="2527200" imgH="431640" progId="Equation.DSMT4">
                  <p:embed/>
                </p:oleObj>
              </mc:Choice>
              <mc:Fallback>
                <p:oleObj name="Equation" r:id="rId15" imgW="25272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771690" y="1049473"/>
                        <a:ext cx="5040670" cy="861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242431"/>
              </p:ext>
            </p:extLst>
          </p:nvPr>
        </p:nvGraphicFramePr>
        <p:xfrm>
          <a:off x="2771800" y="1836477"/>
          <a:ext cx="4714072" cy="1018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7" name="Equation" r:id="rId17" imgW="2057400" imgH="444240" progId="Equation.DSMT4">
                  <p:embed/>
                </p:oleObj>
              </mc:Choice>
              <mc:Fallback>
                <p:oleObj name="Equation" r:id="rId17" imgW="20574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771800" y="1836477"/>
                        <a:ext cx="4714072" cy="1018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952325"/>
              </p:ext>
            </p:extLst>
          </p:nvPr>
        </p:nvGraphicFramePr>
        <p:xfrm>
          <a:off x="2795284" y="2379533"/>
          <a:ext cx="3576916" cy="558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8" name="Equation" r:id="rId19" imgW="1549080" imgH="241200" progId="Equation.DSMT4">
                  <p:embed/>
                </p:oleObj>
              </mc:Choice>
              <mc:Fallback>
                <p:oleObj name="Equation" r:id="rId19" imgW="1549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795284" y="2379533"/>
                        <a:ext cx="3576916" cy="558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821646" y="2925834"/>
            <a:ext cx="5782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2. BALANÇO DAS TAXAS DE CUSTOS</a:t>
            </a:r>
            <a:endParaRPr lang="en-US" sz="2400" b="1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20331"/>
              </p:ext>
            </p:extLst>
          </p:nvPr>
        </p:nvGraphicFramePr>
        <p:xfrm>
          <a:off x="2928547" y="3354592"/>
          <a:ext cx="5891925" cy="1976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9" name="Equation" r:id="rId21" imgW="3035160" imgH="1015920" progId="Equation.DSMT4">
                  <p:embed/>
                </p:oleObj>
              </mc:Choice>
              <mc:Fallback>
                <p:oleObj name="Equation" r:id="rId21" imgW="303516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928547" y="3354592"/>
                        <a:ext cx="5891925" cy="19768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340" y="3865822"/>
            <a:ext cx="26452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3. Usando a </a:t>
            </a:r>
            <a:r>
              <a:rPr lang="pt-BR" sz="2400" b="1" dirty="0" err="1"/>
              <a:t>con</a:t>
            </a:r>
            <a:r>
              <a:rPr lang="pt-BR" sz="2400" b="1" dirty="0"/>
              <a:t>-</a:t>
            </a:r>
          </a:p>
          <a:p>
            <a:r>
              <a:rPr lang="pt-BR" sz="2400" b="1" dirty="0" err="1"/>
              <a:t>tabilidade</a:t>
            </a:r>
            <a:r>
              <a:rPr lang="pt-BR" sz="2400" b="1" dirty="0"/>
              <a:t> da</a:t>
            </a:r>
          </a:p>
          <a:p>
            <a:r>
              <a:rPr lang="pt-BR" sz="2400" b="1" dirty="0" err="1"/>
              <a:t>exergia</a:t>
            </a:r>
            <a:endParaRPr lang="en-US" sz="24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66202" y="529408"/>
            <a:ext cx="40168" cy="48720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0" y="3756386"/>
            <a:ext cx="2699792" cy="15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699792" y="5331475"/>
            <a:ext cx="6444208" cy="567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789713"/>
              </p:ext>
            </p:extLst>
          </p:nvPr>
        </p:nvGraphicFramePr>
        <p:xfrm>
          <a:off x="0" y="5511263"/>
          <a:ext cx="3666034" cy="1213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0" name="Equation" r:id="rId23" imgW="1422360" imgH="469800" progId="Equation.DSMT4">
                  <p:embed/>
                </p:oleObj>
              </mc:Choice>
              <mc:Fallback>
                <p:oleObj name="Equation" r:id="rId23" imgW="14223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0" y="5511263"/>
                        <a:ext cx="3666034" cy="1213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36060"/>
              </p:ext>
            </p:extLst>
          </p:nvPr>
        </p:nvGraphicFramePr>
        <p:xfrm>
          <a:off x="3712695" y="5511263"/>
          <a:ext cx="4323627" cy="1162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1" name="Equation" r:id="rId25" imgW="1562040" imgH="419040" progId="Equation.DSMT4">
                  <p:embed/>
                </p:oleObj>
              </mc:Choice>
              <mc:Fallback>
                <p:oleObj name="Equation" r:id="rId25" imgW="15620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712695" y="5511263"/>
                        <a:ext cx="4323627" cy="1162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7094" y="2524033"/>
            <a:ext cx="9108584" cy="29323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BR" sz="2400" b="1" u="sng" dirty="0"/>
              <a:t>CONCLUSÃO:</a:t>
            </a:r>
          </a:p>
          <a:p>
            <a:pPr>
              <a:lnSpc>
                <a:spcPct val="200000"/>
              </a:lnSpc>
            </a:pPr>
            <a:r>
              <a:rPr lang="pt-BR" sz="2400" b="1" dirty="0"/>
              <a:t>O aumento do custo da potência produzida pela turbina é</a:t>
            </a:r>
          </a:p>
          <a:p>
            <a:pPr>
              <a:lnSpc>
                <a:spcPct val="200000"/>
              </a:lnSpc>
            </a:pPr>
            <a:r>
              <a:rPr lang="pt-BR" sz="2400" b="1" dirty="0"/>
              <a:t>causado  pelos CI e OM, mas também pela </a:t>
            </a:r>
            <a:r>
              <a:rPr lang="pt-BR" sz="2400" b="1" dirty="0" err="1"/>
              <a:t>exergia</a:t>
            </a:r>
            <a:r>
              <a:rPr lang="pt-BR" sz="2400" b="1" dirty="0"/>
              <a:t> destruída </a:t>
            </a:r>
          </a:p>
          <a:p>
            <a:pPr>
              <a:lnSpc>
                <a:spcPct val="200000"/>
              </a:lnSpc>
            </a:pPr>
            <a:r>
              <a:rPr lang="pt-BR" sz="2400" b="1" dirty="0"/>
              <a:t>(e perdas de </a:t>
            </a:r>
            <a:r>
              <a:rPr lang="pt-BR" sz="2400" b="1" dirty="0" err="1"/>
              <a:t>exergia</a:t>
            </a:r>
            <a:r>
              <a:rPr lang="pt-BR" sz="2400" b="1" dirty="0"/>
              <a:t>, quando existirem)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2604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6347714" cy="576064"/>
          </a:xfrm>
        </p:spPr>
        <p:txBody>
          <a:bodyPr>
            <a:normAutofit fontScale="90000"/>
          </a:bodyPr>
          <a:lstStyle/>
          <a:p>
            <a:r>
              <a:rPr lang="pt-BR" dirty="0"/>
              <a:t>1. Introdução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6561777" cy="4824536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err="1"/>
              <a:t>Termoeconomia</a:t>
            </a:r>
            <a:r>
              <a:rPr lang="pt-BR" sz="2400" dirty="0"/>
              <a:t> - Combinação de ANÁLISE EXERGÉTICA e PRINCÍPIOS ECONÔMICOS para fornecer informações não disponíveis pela análise convencional energética e econômica, porém cruciais para o projeto e operação de um sistema eficaz física e economicamente [alternativamente, </a:t>
            </a:r>
            <a:r>
              <a:rPr lang="pt-BR" sz="2400" dirty="0" err="1"/>
              <a:t>exergoeconomia</a:t>
            </a:r>
            <a:r>
              <a:rPr lang="pt-BR" sz="2400" dirty="0"/>
              <a:t>, conforme proposto por </a:t>
            </a:r>
            <a:r>
              <a:rPr lang="pt-BR" sz="2400" dirty="0" err="1"/>
              <a:t>Tsatsaronis</a:t>
            </a:r>
            <a:r>
              <a:rPr lang="pt-BR" sz="2400" dirty="0"/>
              <a:t> (1984,1993)]</a:t>
            </a:r>
          </a:p>
        </p:txBody>
      </p:sp>
    </p:spTree>
    <p:extLst>
      <p:ext uri="{BB962C8B-B14F-4D97-AF65-F5344CB8AC3E}">
        <p14:creationId xmlns:p14="http://schemas.microsoft.com/office/powerpoint/2010/main" val="360274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764704"/>
            <a:ext cx="6347714" cy="5492683"/>
          </a:xfrm>
        </p:spPr>
        <p:txBody>
          <a:bodyPr/>
          <a:lstStyle/>
          <a:p>
            <a:pPr marL="400050" indent="-400050">
              <a:buFont typeface="+mj-lt"/>
              <a:buAutoNum type="romanLcPeriod"/>
            </a:pPr>
            <a:r>
              <a:rPr lang="pt-BR" dirty="0"/>
              <a:t>Análise </a:t>
            </a:r>
            <a:r>
              <a:rPr lang="pt-BR" dirty="0" err="1"/>
              <a:t>exergética</a:t>
            </a:r>
            <a:r>
              <a:rPr lang="pt-BR" dirty="0"/>
              <a:t> quantifica</a:t>
            </a:r>
          </a:p>
          <a:p>
            <a:pPr marL="400050" indent="-400050">
              <a:buFont typeface="+mj-lt"/>
              <a:buAutoNum type="romanLcPeriod"/>
            </a:pPr>
            <a:endParaRPr lang="pt-BR" dirty="0"/>
          </a:p>
          <a:p>
            <a:pPr marL="400050" indent="-400050">
              <a:buFont typeface="+mj-lt"/>
              <a:buAutoNum type="romanLcPeriod"/>
            </a:pPr>
            <a:r>
              <a:rPr lang="pt-BR" dirty="0"/>
              <a:t>Quanto custam essas ineficiências?</a:t>
            </a:r>
          </a:p>
          <a:p>
            <a:pPr marL="0" indent="0">
              <a:buNone/>
            </a:pPr>
            <a:r>
              <a:rPr lang="pt-BR" dirty="0"/>
              <a:t>	melhora efetividade de custo do sistema </a:t>
            </a:r>
          </a:p>
          <a:p>
            <a:pPr marL="0" indent="0">
              <a:buNone/>
            </a:pPr>
            <a:r>
              <a:rPr lang="pt-BR" dirty="0"/>
              <a:t>	reduz custo do produto final </a:t>
            </a:r>
          </a:p>
          <a:p>
            <a:pPr marL="0" indent="0">
              <a:buNone/>
            </a:pPr>
            <a:r>
              <a:rPr lang="pt-BR" dirty="0"/>
              <a:t>	em </a:t>
            </a:r>
            <a:r>
              <a:rPr lang="pt-BR" dirty="0" err="1"/>
              <a:t>co-geração</a:t>
            </a:r>
            <a:r>
              <a:rPr lang="pt-BR" dirty="0"/>
              <a:t>, permite saber o custo da produção de cada produto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PLANTAS QUÍMICAS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211960" y="62068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j-lt"/>
              </a:rPr>
              <a:t>ineficiência termodinâmica destruição de </a:t>
            </a:r>
            <a:r>
              <a:rPr lang="pt-BR" dirty="0" err="1">
                <a:latin typeface="+mj-lt"/>
              </a:rPr>
              <a:t>exergia</a:t>
            </a:r>
            <a:endParaRPr lang="pt-BR" dirty="0">
              <a:latin typeface="+mj-lt"/>
            </a:endParaRPr>
          </a:p>
        </p:txBody>
      </p:sp>
      <p:sp>
        <p:nvSpPr>
          <p:cNvPr id="5" name="Chave esquerda 4"/>
          <p:cNvSpPr/>
          <p:nvPr/>
        </p:nvSpPr>
        <p:spPr>
          <a:xfrm>
            <a:off x="4211960" y="622429"/>
            <a:ext cx="45719" cy="6463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/>
          <p:nvPr/>
        </p:nvCxnSpPr>
        <p:spPr>
          <a:xfrm>
            <a:off x="683568" y="2132856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683568" y="2564904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683568" y="2924944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2843808" y="4172887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j-lt"/>
              </a:rPr>
              <a:t>ENERGIA ELÉTRICA </a:t>
            </a:r>
          </a:p>
          <a:p>
            <a:r>
              <a:rPr lang="pt-BR" dirty="0">
                <a:latin typeface="+mj-lt"/>
              </a:rPr>
              <a:t>ÁGUA FRIA </a:t>
            </a:r>
          </a:p>
          <a:p>
            <a:r>
              <a:rPr lang="pt-BR" dirty="0">
                <a:latin typeface="+mj-lt"/>
              </a:rPr>
              <a:t>AR COMPRIMIDO</a:t>
            </a:r>
          </a:p>
          <a:p>
            <a:r>
              <a:rPr lang="pt-BR" dirty="0">
                <a:latin typeface="+mj-lt"/>
              </a:rPr>
              <a:t>VAPOR</a:t>
            </a:r>
          </a:p>
        </p:txBody>
      </p:sp>
      <p:sp>
        <p:nvSpPr>
          <p:cNvPr id="11" name="Chave esquerda 10"/>
          <p:cNvSpPr/>
          <p:nvPr/>
        </p:nvSpPr>
        <p:spPr>
          <a:xfrm>
            <a:off x="2699792" y="4172887"/>
            <a:ext cx="144016" cy="120032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5292080" y="4449886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j-lt"/>
              </a:rPr>
              <a:t>Produzidos em um departamento e vendidos para outro</a:t>
            </a:r>
          </a:p>
        </p:txBody>
      </p:sp>
      <p:sp>
        <p:nvSpPr>
          <p:cNvPr id="13" name="Chave esquerda 12"/>
          <p:cNvSpPr/>
          <p:nvPr/>
        </p:nvSpPr>
        <p:spPr>
          <a:xfrm>
            <a:off x="5292080" y="4437112"/>
            <a:ext cx="72008" cy="9233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887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692696"/>
            <a:ext cx="6347714" cy="5348667"/>
          </a:xfrm>
        </p:spPr>
        <p:txBody>
          <a:bodyPr/>
          <a:lstStyle/>
          <a:p>
            <a:pPr algn="just"/>
            <a:r>
              <a:rPr lang="pt-BR" b="1" dirty="0"/>
              <a:t>Alocação de custos </a:t>
            </a:r>
            <a:r>
              <a:rPr lang="pt-BR" dirty="0"/>
              <a:t>- identificar processos e operações de custo ineficiente e apontar opções técnicas para melhorar a eficiência de custo do sistema.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/>
              <a:t>ETAPAS:</a:t>
            </a:r>
          </a:p>
          <a:p>
            <a:pPr algn="just">
              <a:buFont typeface="+mj-lt"/>
              <a:buAutoNum type="alphaLcPeriod"/>
            </a:pPr>
            <a:r>
              <a:rPr lang="pt-BR" dirty="0"/>
              <a:t>calcular custo de cada produto de um sistema</a:t>
            </a:r>
          </a:p>
          <a:p>
            <a:pPr algn="just">
              <a:buFont typeface="+mj-lt"/>
              <a:buAutoNum type="alphaLcPeriod"/>
            </a:pPr>
            <a:r>
              <a:rPr lang="pt-BR" dirty="0"/>
              <a:t>entender o processo de formação de custo e o fluxo de custos do sistema</a:t>
            </a:r>
          </a:p>
          <a:p>
            <a:pPr algn="just">
              <a:buFont typeface="+mj-lt"/>
              <a:buAutoNum type="alphaLcPeriod"/>
            </a:pPr>
            <a:r>
              <a:rPr lang="pt-BR" dirty="0"/>
              <a:t>otimizar variáveis específicas em um componente simples</a:t>
            </a:r>
          </a:p>
          <a:p>
            <a:pPr algn="just">
              <a:buFont typeface="+mj-lt"/>
              <a:buAutoNum type="alphaLcPeriod"/>
            </a:pPr>
            <a:r>
              <a:rPr lang="pt-BR" dirty="0"/>
              <a:t>otimizar o sistema completo</a:t>
            </a:r>
          </a:p>
          <a:p>
            <a:pPr algn="just">
              <a:buFont typeface="+mj-lt"/>
              <a:buAutoNum type="alphaLcPeriod"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Variação de custos de um ano para o outro         TÉCNICA DE ATUALIZAÇÃO DE CUSTOS</a:t>
            </a:r>
          </a:p>
          <a:p>
            <a:pPr algn="just">
              <a:buFont typeface="+mj-lt"/>
              <a:buAutoNum type="alphaLcPeriod"/>
            </a:pPr>
            <a:endParaRPr lang="pt-BR" dirty="0"/>
          </a:p>
          <a:p>
            <a:pPr algn="just">
              <a:buFont typeface="+mj-lt"/>
              <a:buAutoNum type="alphaLcPeriod"/>
            </a:pPr>
            <a:endParaRPr lang="pt-BR" dirty="0"/>
          </a:p>
          <a:p>
            <a:pPr algn="just">
              <a:buFont typeface="+mj-lt"/>
              <a:buAutoNum type="alphaLcParenR"/>
            </a:pPr>
            <a:endParaRPr lang="pt-BR" dirty="0"/>
          </a:p>
          <a:p>
            <a:pPr algn="just"/>
            <a:endParaRPr lang="pt-BR" dirty="0"/>
          </a:p>
        </p:txBody>
      </p:sp>
      <p:cxnSp>
        <p:nvCxnSpPr>
          <p:cNvPr id="17" name="Conector de seta reta 16"/>
          <p:cNvCxnSpPr/>
          <p:nvPr/>
        </p:nvCxnSpPr>
        <p:spPr>
          <a:xfrm>
            <a:off x="5364088" y="5157192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589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80008"/>
            <a:ext cx="7490793" cy="1320800"/>
          </a:xfrm>
        </p:spPr>
        <p:txBody>
          <a:bodyPr>
            <a:normAutofit/>
          </a:bodyPr>
          <a:lstStyle/>
          <a:p>
            <a:r>
              <a:rPr lang="pt-BR" sz="3200" dirty="0"/>
              <a:t>2. Fundamentos da </a:t>
            </a:r>
            <a:r>
              <a:rPr lang="pt-BR" sz="3200" dirty="0" err="1"/>
              <a:t>Termoeconomia</a:t>
            </a:r>
            <a:r>
              <a:rPr lang="pt-BR" sz="3200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6768751" cy="547260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Contabilidade de custo </a:t>
            </a:r>
          </a:p>
          <a:p>
            <a:pPr marL="0" indent="0">
              <a:buNone/>
            </a:pPr>
            <a:r>
              <a:rPr lang="pt-BR" dirty="0"/>
              <a:t>    em uma empresa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Análise econômica convencional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     </a:t>
            </a:r>
          </a:p>
          <a:p>
            <a:pPr marL="0" indent="0">
              <a:buNone/>
            </a:pPr>
            <a:r>
              <a:rPr lang="pt-BR" dirty="0"/>
              <a:t>	   - taxa de custo associado ao produto;</a:t>
            </a:r>
          </a:p>
          <a:p>
            <a:pPr marL="0" indent="0">
              <a:buNone/>
            </a:pPr>
            <a:r>
              <a:rPr lang="pt-BR" dirty="0"/>
              <a:t>         - </a:t>
            </a:r>
            <a:r>
              <a:rPr lang="pt-BR" i="1" dirty="0" err="1"/>
              <a:t>fuel</a:t>
            </a:r>
            <a:r>
              <a:rPr lang="pt-BR" i="1" dirty="0"/>
              <a:t> </a:t>
            </a:r>
            <a:r>
              <a:rPr lang="pt-BR" i="1" dirty="0" err="1"/>
              <a:t>cost</a:t>
            </a:r>
            <a:r>
              <a:rPr lang="pt-BR" i="1" dirty="0"/>
              <a:t> rate </a:t>
            </a:r>
            <a:r>
              <a:rPr lang="pt-BR" dirty="0"/>
              <a:t>(taxa de gastos totais);</a:t>
            </a:r>
          </a:p>
          <a:p>
            <a:pPr marL="0" indent="0">
              <a:buNone/>
            </a:pPr>
            <a:r>
              <a:rPr lang="pt-BR" dirty="0"/>
              <a:t>        - investimento de capital, e</a:t>
            </a:r>
          </a:p>
          <a:p>
            <a:pPr marL="0" indent="0">
              <a:buNone/>
            </a:pPr>
            <a:r>
              <a:rPr lang="pt-BR" dirty="0"/>
              <a:t>        - investimento de operação e manutenção.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059832" y="1220559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+mj-lt"/>
              </a:rPr>
              <a:t>1 - custo real do produto ou serviço </a:t>
            </a:r>
          </a:p>
          <a:p>
            <a:r>
              <a:rPr lang="pt-BR" dirty="0">
                <a:latin typeface="+mj-lt"/>
              </a:rPr>
              <a:t>2 - base racional para preços de bens e serviços </a:t>
            </a:r>
          </a:p>
          <a:p>
            <a:r>
              <a:rPr lang="pt-BR" dirty="0">
                <a:latin typeface="+mj-lt"/>
              </a:rPr>
              <a:t>3 - meios para alocar e controlar gastos</a:t>
            </a:r>
          </a:p>
          <a:p>
            <a:r>
              <a:rPr lang="pt-BR" dirty="0">
                <a:latin typeface="+mj-lt"/>
              </a:rPr>
              <a:t>4 - informação para tomada de decisões</a:t>
            </a:r>
          </a:p>
        </p:txBody>
      </p:sp>
      <p:sp>
        <p:nvSpPr>
          <p:cNvPr id="5" name="Chave esquerda 4"/>
          <p:cNvSpPr/>
          <p:nvPr/>
        </p:nvSpPr>
        <p:spPr>
          <a:xfrm>
            <a:off x="2915816" y="1173293"/>
            <a:ext cx="216024" cy="12475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043608" y="3494858"/>
                <a:ext cx="3200326" cy="3400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𝐶𝐼</m:t>
                          </m:r>
                        </m:sup>
                      </m:sSubSup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𝑂𝑀</m:t>
                          </m:r>
                        </m:sup>
                      </m:sSubSup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494858"/>
                <a:ext cx="3200326" cy="340029"/>
              </a:xfrm>
              <a:prstGeom prst="rect">
                <a:avLst/>
              </a:prstGeom>
              <a:blipFill rotWithShape="0">
                <a:blip r:embed="rId2"/>
                <a:stretch>
                  <a:fillRect t="-8929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ângulo 6"/>
              <p:cNvSpPr/>
              <p:nvPr/>
            </p:nvSpPr>
            <p:spPr>
              <a:xfrm>
                <a:off x="395536" y="4087470"/>
                <a:ext cx="782202" cy="398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Retâ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087470"/>
                <a:ext cx="782202" cy="39837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395536" y="4509120"/>
                <a:ext cx="780855" cy="398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509120"/>
                <a:ext cx="780855" cy="3983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395536" y="4931314"/>
                <a:ext cx="639214" cy="378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𝑡𝑜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p>
                      </m:sSub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931314"/>
                <a:ext cx="639214" cy="378886"/>
              </a:xfrm>
              <a:prstGeom prst="rect">
                <a:avLst/>
              </a:prstGeom>
              <a:blipFill rotWithShape="0">
                <a:blip r:embed="rId5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ângulo 9"/>
              <p:cNvSpPr/>
              <p:nvPr/>
            </p:nvSpPr>
            <p:spPr>
              <a:xfrm>
                <a:off x="361938" y="5296212"/>
                <a:ext cx="672812" cy="378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acc>
                            <m:accPr>
                              <m:chr m:val="̇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𝑡𝑜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𝑂𝑀</m:t>
                          </m:r>
                        </m:sup>
                      </m:sSub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0" name="Retâ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38" y="5296212"/>
                <a:ext cx="672812" cy="378886"/>
              </a:xfrm>
              <a:prstGeom prst="rect">
                <a:avLst/>
              </a:prstGeom>
              <a:blipFill rotWithShape="0">
                <a:blip r:embed="rId6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/>
          <p:cNvSpPr txBox="1"/>
          <p:nvPr/>
        </p:nvSpPr>
        <p:spPr>
          <a:xfrm>
            <a:off x="4554293" y="3494858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3192559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620688"/>
            <a:ext cx="6347714" cy="5420675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/>
              <a:t>                   - custo anual/total de horas ou segundos no ano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    - Taxa de custo associada a uma corrente de </a:t>
            </a:r>
            <a:r>
              <a:rPr lang="pt-BR" dirty="0" err="1"/>
              <a:t>exergia</a:t>
            </a:r>
            <a:r>
              <a:rPr lang="pt-BR" dirty="0"/>
              <a:t> (fluxo de matéria, potência ou calor)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CUSTO EXERGÉTICO </a:t>
            </a:r>
          </a:p>
          <a:p>
            <a:pPr marL="0" indent="0" algn="just">
              <a:buNone/>
            </a:pPr>
            <a:r>
              <a:rPr lang="pt-BR" dirty="0" err="1"/>
              <a:t>Exergia</a:t>
            </a:r>
            <a:r>
              <a:rPr lang="pt-BR" dirty="0"/>
              <a:t> mede o valor termodinâmico real de transferências de matéria e energia para dentro e para fora de um sistema. Custos devem estar associados a coisas que têm valor.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827584" y="651466"/>
                <a:ext cx="1155188" cy="317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𝐶𝐼</m:t>
                          </m:r>
                        </m:sup>
                      </m:sSup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𝑂𝑀</m:t>
                          </m:r>
                        </m:sup>
                      </m:sSup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651466"/>
                <a:ext cx="1155188" cy="317523"/>
              </a:xfrm>
              <a:prstGeom prst="rect">
                <a:avLst/>
              </a:prstGeom>
              <a:blipFill rotWithShape="0">
                <a:blip r:embed="rId2"/>
                <a:stretch>
                  <a:fillRect l="-4233" t="-13462" r="-1058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971600" y="1728579"/>
                <a:ext cx="1702902" cy="317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acc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𝐶𝐼</m:t>
                          </m:r>
                        </m:sup>
                      </m:sSup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𝑂𝑀</m:t>
                          </m:r>
                        </m:sup>
                      </m:sSup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728579"/>
                <a:ext cx="1702902" cy="317523"/>
              </a:xfrm>
              <a:prstGeom prst="rect">
                <a:avLst/>
              </a:prstGeom>
              <a:blipFill rotWithShape="0">
                <a:blip r:embed="rId3"/>
                <a:stretch>
                  <a:fillRect l="-2857" t="-13462" r="-714" b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/>
              <p:cNvSpPr txBox="1"/>
              <p:nvPr/>
            </p:nvSpPr>
            <p:spPr>
              <a:xfrm>
                <a:off x="737498" y="2893465"/>
                <a:ext cx="234102" cy="3195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98" y="2893465"/>
                <a:ext cx="234102" cy="319511"/>
              </a:xfrm>
              <a:prstGeom prst="rect">
                <a:avLst/>
              </a:prstGeom>
              <a:blipFill rotWithShape="0">
                <a:blip r:embed="rId4"/>
                <a:stretch>
                  <a:fillRect l="-23684" t="-13462" r="-57895" b="-769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3054327" y="1707548"/>
            <a:ext cx="729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+mj-lt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017726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609599" y="764704"/>
                <a:ext cx="6347714" cy="5276659"/>
              </a:xfrm>
            </p:spPr>
            <p:txBody>
              <a:bodyPr/>
              <a:lstStyle/>
              <a:p>
                <a:pPr algn="just"/>
                <a:r>
                  <a:rPr lang="pt-BR" dirty="0"/>
                  <a:t>Usa-se </a:t>
                </a:r>
                <a:r>
                  <a:rPr lang="pt-BR" dirty="0" err="1"/>
                  <a:t>exergia</a:t>
                </a:r>
                <a:r>
                  <a:rPr lang="pt-BR" dirty="0"/>
                  <a:t> como base para atribuir custos em sistemas térmicos (ou industriais em geral)</a:t>
                </a:r>
              </a:p>
              <a:p>
                <a:pPr marL="0" indent="0" algn="just">
                  <a:buNone/>
                </a:pPr>
                <a:endParaRPr lang="pt-BR" dirty="0"/>
              </a:p>
              <a:p>
                <a:pPr marL="0" indent="0" algn="just">
                  <a:buNone/>
                </a:pPr>
                <a:r>
                  <a:rPr lang="pt-BR" dirty="0"/>
                  <a:t>Fluxo da matéria:         (</a:t>
                </a:r>
                <a:r>
                  <a:rPr lang="pt-BR" i="1" dirty="0" err="1"/>
                  <a:t>entering</a:t>
                </a:r>
                <a:r>
                  <a:rPr lang="pt-BR" dirty="0"/>
                  <a:t>),      (</a:t>
                </a:r>
                <a:r>
                  <a:rPr lang="pt-BR" i="1" dirty="0" err="1"/>
                  <a:t>exiting</a:t>
                </a:r>
                <a:r>
                  <a:rPr lang="pt-BR" dirty="0"/>
                  <a:t>)</a:t>
                </a:r>
              </a:p>
              <a:p>
                <a:pPr marL="0" indent="0" algn="just">
                  <a:buNone/>
                </a:pPr>
                <a:endParaRPr lang="pt-BR" dirty="0"/>
              </a:p>
              <a:p>
                <a:pPr marL="0" indent="0" algn="just">
                  <a:buNone/>
                </a:pPr>
                <a:r>
                  <a:rPr lang="pt-BR" dirty="0"/>
                  <a:t>Potência:         e  Calor: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pt-BR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pt-BR" sz="20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acc>
                      </m:e>
                      <m:sub>
                        <m:r>
                          <a:rPr lang="pt-BR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endParaRPr lang="pt-BR" sz="2000" dirty="0"/>
              </a:p>
              <a:p>
                <a:pPr marL="0" indent="0" algn="just">
                  <a:buNone/>
                </a:pPr>
                <a:endParaRPr lang="pt-BR" sz="2000" dirty="0"/>
              </a:p>
              <a:p>
                <a:pPr marL="0" indent="0" algn="just">
                  <a:buNone/>
                </a:pPr>
                <a:r>
                  <a:rPr lang="pt-BR" sz="2000" dirty="0"/>
                  <a:t>					 </a:t>
                </a:r>
              </a:p>
              <a:p>
                <a:pPr marL="0" indent="0" algn="just">
                  <a:buNone/>
                </a:pPr>
                <a:endParaRPr lang="pt-BR" sz="2000" dirty="0"/>
              </a:p>
              <a:p>
                <a:pPr marL="0" indent="0" algn="just">
                  <a:buNone/>
                </a:pPr>
                <a:endParaRPr lang="pt-BR" sz="2000" dirty="0"/>
              </a:p>
              <a:p>
                <a:pPr marL="0" indent="0" algn="just">
                  <a:buNone/>
                </a:pPr>
                <a:endParaRPr lang="pt-BR" sz="2000" dirty="0"/>
              </a:p>
              <a:p>
                <a:pPr marL="0" indent="0" algn="just">
                  <a:buNone/>
                </a:pPr>
                <a:r>
                  <a:rPr lang="pt-BR" sz="2000" dirty="0"/>
                  <a:t>			   - custos médios por unidade de </a:t>
                </a:r>
                <a:r>
                  <a:rPr lang="pt-BR" sz="2000" dirty="0" err="1"/>
                  <a:t>exergia</a:t>
                </a:r>
                <a:endParaRPr lang="pt-BR" sz="20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599" y="764704"/>
                <a:ext cx="6347714" cy="5276659"/>
              </a:xfrm>
              <a:blipFill rotWithShape="0">
                <a:blip r:embed="rId2"/>
                <a:stretch>
                  <a:fillRect l="-768" t="-693" r="-7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2699792" y="1844824"/>
                <a:ext cx="418448" cy="317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1844824"/>
                <a:ext cx="418448" cy="317523"/>
              </a:xfrm>
              <a:prstGeom prst="rect">
                <a:avLst/>
              </a:prstGeom>
              <a:blipFill rotWithShape="0">
                <a:blip r:embed="rId3"/>
                <a:stretch>
                  <a:fillRect l="-13043" t="-13462" r="-4348" b="-1923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/>
              <p:nvPr/>
            </p:nvSpPr>
            <p:spPr>
              <a:xfrm>
                <a:off x="4339369" y="1844824"/>
                <a:ext cx="334322" cy="317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9369" y="1844824"/>
                <a:ext cx="334322" cy="317523"/>
              </a:xfrm>
              <a:prstGeom prst="rect">
                <a:avLst/>
              </a:prstGeom>
              <a:blipFill>
                <a:blip r:embed="rId4"/>
                <a:stretch>
                  <a:fillRect l="-16364" t="-13462" r="-5455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835696" y="2679429"/>
                <a:ext cx="324191" cy="3175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acc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679429"/>
                <a:ext cx="324191" cy="317523"/>
              </a:xfrm>
              <a:prstGeom prst="rect">
                <a:avLst/>
              </a:prstGeom>
              <a:blipFill rotWithShape="0">
                <a:blip r:embed="rId5"/>
                <a:stretch>
                  <a:fillRect l="-15094" t="-13462" r="-22642" b="-769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609599" y="3436769"/>
                <a:ext cx="2292166" cy="3195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3436769"/>
                <a:ext cx="2292166" cy="319511"/>
              </a:xfrm>
              <a:prstGeom prst="rect">
                <a:avLst/>
              </a:prstGeom>
              <a:blipFill rotWithShape="0">
                <a:blip r:embed="rId6"/>
                <a:stretch>
                  <a:fillRect l="-1862" t="-13462" b="-1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3419872" y="3436769"/>
                <a:ext cx="2499146" cy="3195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d>
                        <m:d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̇"/>
                                  <m:ctrlP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acc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436769"/>
                <a:ext cx="2499146" cy="319511"/>
              </a:xfrm>
              <a:prstGeom prst="rect">
                <a:avLst/>
              </a:prstGeom>
              <a:blipFill rotWithShape="0">
                <a:blip r:embed="rId7"/>
                <a:stretch>
                  <a:fillRect l="-1463" t="-13462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ixaDeTexto 1"/>
          <p:cNvSpPr txBox="1"/>
          <p:nvPr/>
        </p:nvSpPr>
        <p:spPr>
          <a:xfrm>
            <a:off x="3114459" y="3411858"/>
            <a:ext cx="665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/>
              <p:cNvSpPr txBox="1"/>
              <p:nvPr/>
            </p:nvSpPr>
            <p:spPr>
              <a:xfrm>
                <a:off x="1523815" y="4281046"/>
                <a:ext cx="1247201" cy="3195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acc>
                        <m:accPr>
                          <m:chr m:val="̇"/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acc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815" y="4281046"/>
                <a:ext cx="1247201" cy="319511"/>
              </a:xfrm>
              <a:prstGeom prst="rect">
                <a:avLst/>
              </a:prstGeom>
              <a:blipFill rotWithShape="0">
                <a:blip r:embed="rId8"/>
                <a:stretch>
                  <a:fillRect l="-3902" t="-11321" r="-4878" b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/>
          <p:cNvSpPr txBox="1"/>
          <p:nvPr/>
        </p:nvSpPr>
        <p:spPr>
          <a:xfrm>
            <a:off x="3059832" y="4211796"/>
            <a:ext cx="665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/>
              <p:cNvSpPr txBox="1"/>
              <p:nvPr/>
            </p:nvSpPr>
            <p:spPr>
              <a:xfrm>
                <a:off x="3447185" y="4236706"/>
                <a:ext cx="1186992" cy="3502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1" name="CaixaDe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185" y="4236706"/>
                <a:ext cx="1186992" cy="350289"/>
              </a:xfrm>
              <a:prstGeom prst="rect">
                <a:avLst/>
              </a:prstGeom>
              <a:blipFill rotWithShape="0">
                <a:blip r:embed="rId9"/>
                <a:stretch>
                  <a:fillRect l="-3590" t="-10526" r="-1026" b="-2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ixaDeTexto 11"/>
              <p:cNvSpPr txBox="1"/>
              <p:nvPr/>
            </p:nvSpPr>
            <p:spPr>
              <a:xfrm>
                <a:off x="747160" y="5257803"/>
                <a:ext cx="1453539" cy="3314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2" name="CaixaDe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160" y="5257803"/>
                <a:ext cx="1453539" cy="331437"/>
              </a:xfrm>
              <a:prstGeom prst="rect">
                <a:avLst/>
              </a:prstGeom>
              <a:blipFill rotWithShape="0">
                <a:blip r:embed="rId10"/>
                <a:stretch>
                  <a:fillRect l="-1681" r="-840" b="-2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/>
              <p:cNvSpPr txBox="1"/>
              <p:nvPr/>
            </p:nvSpPr>
            <p:spPr>
              <a:xfrm>
                <a:off x="6804248" y="5115327"/>
                <a:ext cx="479875" cy="6163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$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𝐺𝐽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115327"/>
                <a:ext cx="479875" cy="616387"/>
              </a:xfrm>
              <a:prstGeom prst="rect">
                <a:avLst/>
              </a:prstGeom>
              <a:blipFill rotWithShape="0">
                <a:blip r:embed="rId11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4798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138864" cy="659160"/>
          </a:xfrm>
        </p:spPr>
        <p:txBody>
          <a:bodyPr>
            <a:normAutofit/>
          </a:bodyPr>
          <a:lstStyle/>
          <a:p>
            <a:r>
              <a:rPr lang="pt-BR" sz="3600" dirty="0"/>
              <a:t>Atribuição de custos </a:t>
            </a:r>
            <a:r>
              <a:rPr lang="pt-BR" sz="3600" dirty="0" err="1"/>
              <a:t>exergéticos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96" y="908720"/>
            <a:ext cx="7344816" cy="3312368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lnSpc>
                <a:spcPct val="170000"/>
              </a:lnSpc>
              <a:spcBef>
                <a:spcPts val="0"/>
              </a:spcBef>
              <a:buAutoNum type="arabicPeriod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Envolve balanços de custos para cada componente</a:t>
            </a:r>
          </a:p>
          <a:p>
            <a:pPr marL="342900" indent="-342900">
              <a:lnSpc>
                <a:spcPct val="170000"/>
              </a:lnSpc>
              <a:spcBef>
                <a:spcPts val="0"/>
              </a:spcBef>
              <a:buAutoNum type="arabicPeriod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Para o k-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ésimo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componente do sistema → a soma das taxas de custo de todas as correntes de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exergia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de saída se igualam à soma de taxas de custo de todas as correntes de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exergia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de entrada mais os investimentos de capital e gastos de operação e manutenção. Para um componente que recebe calor e gera potência, obtém-se: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346821"/>
              </p:ext>
            </p:extLst>
          </p:nvPr>
        </p:nvGraphicFramePr>
        <p:xfrm>
          <a:off x="392113" y="4221163"/>
          <a:ext cx="756920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3" imgW="2666880" imgH="419040" progId="Equation.3">
                  <p:embed/>
                </p:oleObj>
              </mc:Choice>
              <mc:Fallback>
                <p:oleObj name="Equation" r:id="rId3" imgW="26668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4221163"/>
                        <a:ext cx="7569200" cy="1189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7308" y="5476890"/>
            <a:ext cx="7289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O custo total das correntes de </a:t>
            </a:r>
            <a:r>
              <a:rPr lang="pt-BR" dirty="0" err="1"/>
              <a:t>exergia</a:t>
            </a:r>
            <a:r>
              <a:rPr lang="pt-BR" dirty="0"/>
              <a:t> de saída é igual ao gasto total </a:t>
            </a:r>
          </a:p>
          <a:p>
            <a:r>
              <a:rPr lang="pt-BR" dirty="0"/>
              <a:t>para obter essas correntes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491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515144"/>
          </a:xfrm>
        </p:spPr>
        <p:txBody>
          <a:bodyPr>
            <a:normAutofit fontScale="90000"/>
          </a:bodyPr>
          <a:lstStyle/>
          <a:p>
            <a:r>
              <a:rPr lang="pt-BR" sz="2800" dirty="0"/>
              <a:t>Contabilidade dos custos </a:t>
            </a:r>
            <a:r>
              <a:rPr lang="pt-BR" sz="2800" dirty="0" err="1"/>
              <a:t>exergéticos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2544829"/>
            <a:ext cx="6347714" cy="3908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/>
              <a:t>O índice       refere-se ao componente      do sistema em análise (volume de controle). </a:t>
            </a:r>
          </a:p>
          <a:p>
            <a:pPr marL="0" indent="0" algn="just">
              <a:buNone/>
            </a:pPr>
            <a:r>
              <a:rPr lang="pt-BR" sz="2000" dirty="0"/>
              <a:t>Na análise, pode-se assumir que todos os custos por unidade de </a:t>
            </a:r>
            <a:r>
              <a:rPr lang="pt-BR" sz="2000" dirty="0" err="1"/>
              <a:t>exergia</a:t>
            </a:r>
            <a:r>
              <a:rPr lang="pt-BR" sz="2000" dirty="0"/>
              <a:t> entrando no sistema são </a:t>
            </a:r>
            <a:r>
              <a:rPr lang="pt-BR" sz="2000" u="sng" dirty="0"/>
              <a:t>conhecidos</a:t>
            </a:r>
            <a:r>
              <a:rPr lang="pt-BR" sz="2000" dirty="0"/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pt-BR" sz="2000" dirty="0"/>
              <a:t>incógnitas são os custos de saída (matéria, potência ou calor).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793893" y="2564904"/>
                <a:ext cx="2190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893" y="2564904"/>
                <a:ext cx="219099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25000" r="-22222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5250277" y="2564904"/>
                <a:ext cx="2190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277" y="2564904"/>
                <a:ext cx="219099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25000" r="-22222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096682"/>
              </p:ext>
            </p:extLst>
          </p:nvPr>
        </p:nvGraphicFramePr>
        <p:xfrm>
          <a:off x="179512" y="1282609"/>
          <a:ext cx="8353003" cy="10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5" imgW="3429000" imgH="419040" progId="Equation.3">
                  <p:embed/>
                </p:oleObj>
              </mc:Choice>
              <mc:Fallback>
                <p:oleObj name="Equation" r:id="rId5" imgW="34290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512" y="1282609"/>
                        <a:ext cx="8353003" cy="10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5540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2955</TotalTime>
  <Words>913</Words>
  <Application>Microsoft Office PowerPoint</Application>
  <PresentationFormat>On-screen Show (4:3)</PresentationFormat>
  <Paragraphs>158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Trebuchet MS</vt:lpstr>
      <vt:lpstr>Wingdings 3</vt:lpstr>
      <vt:lpstr>Facetado</vt:lpstr>
      <vt:lpstr>Equation</vt:lpstr>
      <vt:lpstr>PowerPoint Presentation</vt:lpstr>
      <vt:lpstr>1. Introdução </vt:lpstr>
      <vt:lpstr>PowerPoint Presentation</vt:lpstr>
      <vt:lpstr>PowerPoint Presentation</vt:lpstr>
      <vt:lpstr>2. Fundamentos da Termoeconomia </vt:lpstr>
      <vt:lpstr>PowerPoint Presentation</vt:lpstr>
      <vt:lpstr>PowerPoint Presentation</vt:lpstr>
      <vt:lpstr>Atribuição de custos exergéticos</vt:lpstr>
      <vt:lpstr>Contabilidade dos custos exergéticos</vt:lpstr>
      <vt:lpstr>PowerPoint Presentation</vt:lpstr>
      <vt:lpstr>PowerPoint Presentation</vt:lpstr>
      <vt:lpstr>Gerador de vapor (Boiler)</vt:lpstr>
      <vt:lpstr>Perda monetária na rejeição de calor</vt:lpstr>
      <vt:lpstr>PowerPoint Presentation</vt:lpstr>
      <vt:lpstr>PowerPoint Presentation</vt:lpstr>
    </vt:vector>
  </TitlesOfParts>
  <Company>DEMEC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andrebmariano</dc:creator>
  <cp:lastModifiedBy>Jose Vargas</cp:lastModifiedBy>
  <cp:revision>431</cp:revision>
  <dcterms:created xsi:type="dcterms:W3CDTF">2008-07-22T17:18:50Z</dcterms:created>
  <dcterms:modified xsi:type="dcterms:W3CDTF">2019-10-26T20:31:29Z</dcterms:modified>
</cp:coreProperties>
</file>