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256" r:id="rId2"/>
    <p:sldId id="257" r:id="rId3"/>
    <p:sldId id="303" r:id="rId4"/>
    <p:sldId id="258" r:id="rId5"/>
    <p:sldId id="259" r:id="rId6"/>
    <p:sldId id="30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51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9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1.wmf"/><Relationship Id="rId1" Type="http://schemas.openxmlformats.org/officeDocument/2006/relationships/image" Target="../media/image139.wmf"/><Relationship Id="rId5" Type="http://schemas.openxmlformats.org/officeDocument/2006/relationships/image" Target="../media/image148.wmf"/><Relationship Id="rId4" Type="http://schemas.openxmlformats.org/officeDocument/2006/relationships/image" Target="../media/image1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98AC06F-6100-489E-813D-A1724F90943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5F8F6-F99B-4612-B880-3657CB55A82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17D5-846F-4266-BBA2-CE283C6ADDF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889A-7087-4AC1-BA5D-DAEF55A9B84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89ABC-C510-42BD-9FC6-DB5CA914E0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FCBF9-BF2F-4930-AEDF-A2D04DED1C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4E21-7692-42E7-A05F-E2A4ED4E5C8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D364-EEFC-426E-849A-2CA354BB4B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2C6A-1B53-4902-A9AD-FB95902F44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E081-FCA5-4947-BB65-BF05F86A55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E7386-FD76-42F4-8F08-C6E6851D5AA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304B5-F46C-43CC-8A78-8ADCE6E25A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AB87A9-C97E-4D3A-98D5-9AF49AF81F5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32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144.bin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14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149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151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58.bin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160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16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8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0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9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9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01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03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0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0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1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113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115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2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22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12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97E6-DAAE-4D1C-A3FA-2D7C7AB62B07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30425"/>
            <a:ext cx="8643998" cy="1470025"/>
          </a:xfrm>
        </p:spPr>
        <p:txBody>
          <a:bodyPr/>
          <a:lstStyle/>
          <a:p>
            <a:r>
              <a:rPr lang="pt-BR" dirty="0" smtClean="0"/>
              <a:t>Escoamentos Compressíveis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/>
              <a:t>Capítulo 07</a:t>
            </a:r>
          </a:p>
          <a:p>
            <a:r>
              <a:rPr lang="pt-BR"/>
              <a:t>Movimento de ondas não-estacionárias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3AE-F34C-4A2D-9D9B-AFF1E5CC564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r>
              <a:rPr lang="pt-BR"/>
              <a:t>Considerando-se, então:</a:t>
            </a:r>
          </a:p>
          <a:p>
            <a:pPr lvl="1"/>
            <a:r>
              <a:rPr lang="pt-BR" i="1">
                <a:latin typeface="Times New Roman" pitchFamily="18" charset="0"/>
              </a:rPr>
              <a:t>W</a:t>
            </a:r>
            <a:r>
              <a:rPr lang="pt-BR"/>
              <a:t>: a velocidade do gás antes da onda de choque, relativa à onda;</a:t>
            </a:r>
          </a:p>
          <a:p>
            <a:pPr lvl="1"/>
            <a:r>
              <a:rPr lang="pt-BR" i="1">
                <a:latin typeface="Times New Roman" pitchFamily="18" charset="0"/>
              </a:rPr>
              <a:t>W – u</a:t>
            </a:r>
            <a:r>
              <a:rPr lang="pt-BR" i="1" baseline="-25000">
                <a:latin typeface="Times New Roman" pitchFamily="18" charset="0"/>
              </a:rPr>
              <a:t>p</a:t>
            </a:r>
            <a:r>
              <a:rPr lang="pt-BR"/>
              <a:t>: a velocidade do gás após a onda de choque, relativa à onda.</a:t>
            </a:r>
            <a:endParaRPr lang="pt-BR" i="1">
              <a:latin typeface="Times New Roman" pitchFamily="18" charset="0"/>
            </a:endParaRP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pPr lvl="1"/>
            <a:endParaRPr lang="pt-BR" i="1">
              <a:latin typeface="Times New Roman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119438" y="4076700"/>
          <a:ext cx="2862262" cy="604838"/>
        </p:xfrm>
        <a:graphic>
          <a:graphicData uri="http://schemas.openxmlformats.org/presentationml/2006/ole">
            <p:oleObj spid="_x0000_s10244" name="Equation" r:id="rId3" imgW="1143000" imgH="24120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230438" y="4797425"/>
          <a:ext cx="4641850" cy="731838"/>
        </p:xfrm>
        <a:graphic>
          <a:graphicData uri="http://schemas.openxmlformats.org/presentationml/2006/ole">
            <p:oleObj spid="_x0000_s10245" name="Equation" r:id="rId4" imgW="1854000" imgH="291960" progId="Equation.3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232025" y="5624513"/>
          <a:ext cx="4616450" cy="731837"/>
        </p:xfrm>
        <a:graphic>
          <a:graphicData uri="http://schemas.openxmlformats.org/presentationml/2006/ole">
            <p:oleObj spid="_x0000_s10246" name="Equation" r:id="rId5" imgW="184140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7E06-162A-4EF4-BD32-7DC4B9A9D9B5}" type="slidenum">
              <a:rPr lang="en-US"/>
              <a:pPr/>
              <a:t>100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obter a variação das propriedades em uma onda de expansão centrada como função de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t</a:t>
            </a:r>
            <a:r>
              <a:rPr lang="pt-BR"/>
              <a:t>, deve-se considerar a linha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-</a:t>
            </a:r>
          </a:p>
          <a:p>
            <a:endParaRPr lang="pt-BR" baseline="-25000">
              <a:latin typeface="Times New Roman" pitchFamily="18" charset="0"/>
            </a:endParaRPr>
          </a:p>
          <a:p>
            <a:endParaRPr lang="pt-BR" baseline="-25000">
              <a:latin typeface="Times New Roman" pitchFamily="18" charset="0"/>
            </a:endParaRPr>
          </a:p>
          <a:p>
            <a:endParaRPr lang="pt-BR" baseline="-25000">
              <a:latin typeface="Times New Roman" pitchFamily="18" charset="0"/>
            </a:endParaRPr>
          </a:p>
          <a:p>
            <a:r>
              <a:rPr lang="pt-BR">
                <a:latin typeface="Times New Roman" pitchFamily="18" charset="0"/>
              </a:rPr>
              <a:t>Como ela é uma reta que deve passar pela origem, tem-se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3708400" y="3810000"/>
          <a:ext cx="1655763" cy="987425"/>
        </p:xfrm>
        <a:graphic>
          <a:graphicData uri="http://schemas.openxmlformats.org/presentationml/2006/ole">
            <p:oleObj spid="_x0000_s106500" name="Equation" r:id="rId3" imgW="660240" imgH="393480" progId="Equation.3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3635375" y="5842000"/>
          <a:ext cx="1809750" cy="539750"/>
        </p:xfrm>
        <a:graphic>
          <a:graphicData uri="http://schemas.openxmlformats.org/presentationml/2006/ole">
            <p:oleObj spid="_x0000_s106501" name="Equation" r:id="rId4" imgW="7236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48B-62AC-4803-826A-4C7B09D7F403}" type="slidenum">
              <a:rPr lang="en-US"/>
              <a:pPr/>
              <a:t>101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13287"/>
          </a:xfrm>
        </p:spPr>
        <p:txBody>
          <a:bodyPr/>
          <a:lstStyle/>
          <a:p>
            <a:r>
              <a:rPr lang="pt-BR"/>
              <a:t>Deste modo, pode-se obter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De onde se tem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que é válida para a região entre o início e o final da onda de expansão, isto é, para</a:t>
            </a:r>
            <a:endParaRPr lang="en-US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2862263" y="1916113"/>
          <a:ext cx="3365500" cy="1079500"/>
        </p:xfrm>
        <a:graphic>
          <a:graphicData uri="http://schemas.openxmlformats.org/presentationml/2006/ole">
            <p:oleObj spid="_x0000_s107524" name="Equation" r:id="rId3" imgW="1346040" imgH="431640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176588" y="3644900"/>
          <a:ext cx="2763837" cy="1079500"/>
        </p:xfrm>
        <a:graphic>
          <a:graphicData uri="http://schemas.openxmlformats.org/presentationml/2006/ole">
            <p:oleObj spid="_x0000_s107525" name="Equation" r:id="rId4" imgW="1104840" imgH="431640" progId="Equation.3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3086100" y="5880100"/>
          <a:ext cx="2925763" cy="573088"/>
        </p:xfrm>
        <a:graphic>
          <a:graphicData uri="http://schemas.openxmlformats.org/presentationml/2006/ole">
            <p:oleObj spid="_x0000_s107526" name="Equation" r:id="rId5" imgW="11682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EE5E-E087-4B79-820C-A81C8F8EBFEF}" type="slidenum">
              <a:rPr lang="en-US"/>
              <a:pPr/>
              <a:t>102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pic>
        <p:nvPicPr>
          <p:cNvPr id="108548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4689475" cy="491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BD90-D99C-4230-A2EB-7C80B2032FD0}" type="slidenum">
              <a:rPr lang="en-US"/>
              <a:pPr/>
              <a:t>103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Observa-se que o valor de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 varia linearmente com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 através de uma onda de expansão centrada. Para uma onda que corre para a esquerda, observa-se também que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 é positiva, ou seja, o movimento da massa é para a direita, na direção oposta da propagação da onda.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C15-2F4E-4056-BF8D-D71AEA9BDC4E}" type="slidenum">
              <a:rPr lang="en-US"/>
              <a:pPr/>
              <a:t>104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pt-BR"/>
              <a:t>No caso de ondas de expansão refletidas, as propriedades dos pontos de malha definidas como a intersecção das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 </a:t>
            </a:r>
            <a:r>
              <a:rPr lang="pt-BR"/>
              <a:t>na região não-simples são obtidas através das relações</a:t>
            </a:r>
            <a:endParaRPr lang="en-US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468313" y="4005263"/>
          <a:ext cx="3843337" cy="1079500"/>
        </p:xfrm>
        <a:graphic>
          <a:graphicData uri="http://schemas.openxmlformats.org/presentationml/2006/ole">
            <p:oleObj spid="_x0000_s110596" name="Equation" r:id="rId3" imgW="1536480" imgH="431640" progId="Equation.3">
              <p:embed/>
            </p:oleObj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468313" y="5300663"/>
          <a:ext cx="3843337" cy="1079500"/>
        </p:xfrm>
        <a:graphic>
          <a:graphicData uri="http://schemas.openxmlformats.org/presentationml/2006/ole">
            <p:oleObj spid="_x0000_s110597" name="Equation" r:id="rId4" imgW="1536480" imgH="431640" progId="Equation.3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5730875" y="4005263"/>
          <a:ext cx="1936750" cy="1079500"/>
        </p:xfrm>
        <a:graphic>
          <a:graphicData uri="http://schemas.openxmlformats.org/presentationml/2006/ole">
            <p:oleObj spid="_x0000_s110598" name="Equation" r:id="rId5" imgW="774360" imgH="431640" progId="Equation.3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5730875" y="5300663"/>
          <a:ext cx="1936750" cy="1079500"/>
        </p:xfrm>
        <a:graphic>
          <a:graphicData uri="http://schemas.openxmlformats.org/presentationml/2006/ole">
            <p:oleObj spid="_x0000_s110599" name="Equation" r:id="rId6" imgW="7743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6794-5DA4-4616-BE79-74D7D743B714}" type="slidenum">
              <a:rPr lang="en-US"/>
              <a:pPr/>
              <a:t>105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Por exemplo, os valores de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nos pontos 1, 2, 3 e 4 são conhecidos a partir da onda de expansão incidente.</a:t>
            </a:r>
          </a:p>
          <a:p>
            <a:r>
              <a:rPr lang="pt-BR"/>
              <a:t>No ponto 5, tem-se que                 , além da condição de contorno,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5 </a:t>
            </a:r>
            <a:r>
              <a:rPr lang="pt-BR">
                <a:latin typeface="Times New Roman" pitchFamily="18" charset="0"/>
              </a:rPr>
              <a:t>= 0</a:t>
            </a:r>
            <a:r>
              <a:rPr lang="pt-BR"/>
              <a:t>, de modo que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5</a:t>
            </a:r>
            <a:r>
              <a:rPr lang="pt-BR"/>
              <a:t> pode ser determinado.</a:t>
            </a:r>
          </a:p>
          <a:p>
            <a:r>
              <a:rPr lang="pt-BR"/>
              <a:t>No ponto 6, os valores de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6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6</a:t>
            </a:r>
            <a:r>
              <a:rPr lang="pt-BR"/>
              <a:t> podem ser determinados sabendo-se que</a:t>
            </a:r>
            <a:endParaRPr lang="en-U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5375275" y="3143250"/>
          <a:ext cx="2005013" cy="573088"/>
        </p:xfrm>
        <a:graphic>
          <a:graphicData uri="http://schemas.openxmlformats.org/presentationml/2006/ole">
            <p:oleObj spid="_x0000_s111620" name="Equation" r:id="rId3" imgW="799920" imgH="22860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124075" y="5876925"/>
          <a:ext cx="2005013" cy="573088"/>
        </p:xfrm>
        <a:graphic>
          <a:graphicData uri="http://schemas.openxmlformats.org/presentationml/2006/ole">
            <p:oleObj spid="_x0000_s111621" name="Equation" r:id="rId4" imgW="799920" imgH="228600" progId="Equation.3">
              <p:embed/>
            </p:oleObj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5564188" y="5876925"/>
          <a:ext cx="2036762" cy="573088"/>
        </p:xfrm>
        <a:graphic>
          <a:graphicData uri="http://schemas.openxmlformats.org/presentationml/2006/ole">
            <p:oleObj spid="_x0000_s111622" name="Equation" r:id="rId5" imgW="8125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261A-9293-41B0-8B7E-CA72286233D3}" type="slidenum">
              <a:rPr lang="en-US"/>
              <a:pPr/>
              <a:t>106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localização do ponto 6 no espaço </a:t>
            </a:r>
            <a:r>
              <a:rPr lang="pt-BR" i="1">
                <a:latin typeface="Times New Roman" pitchFamily="18" charset="0"/>
              </a:rPr>
              <a:t>xt</a:t>
            </a:r>
            <a:r>
              <a:rPr lang="pt-BR"/>
              <a:t> é encontrada pela intersecção da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 i="1"/>
              <a:t> </a:t>
            </a:r>
            <a:r>
              <a:rPr lang="pt-BR"/>
              <a:t>que passa pelo ponto 3 com 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 i="1"/>
              <a:t> </a:t>
            </a:r>
            <a:r>
              <a:rPr lang="pt-BR"/>
              <a:t>que passa pelo ponto 5. As linhas características podem ser desenhadas como linhas retas com inclinações que são médias entre os pontos conectados.</a:t>
            </a:r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0B08-A1DE-4CA3-A172-3750A19C34E0}" type="slidenum">
              <a:rPr lang="en-US"/>
              <a:pPr/>
              <a:t>107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a linha 3-6: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Para a linha 5-6:</a:t>
            </a:r>
            <a:endParaRPr lang="en-US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971550" y="2205038"/>
          <a:ext cx="7140575" cy="1206500"/>
        </p:xfrm>
        <a:graphic>
          <a:graphicData uri="http://schemas.openxmlformats.org/presentationml/2006/ole">
            <p:oleObj spid="_x0000_s113668" name="Equation" r:id="rId3" imgW="2857320" imgH="482400" progId="Equation.3">
              <p:embed/>
            </p:oleObj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955675" y="4527550"/>
          <a:ext cx="7172325" cy="1206500"/>
        </p:xfrm>
        <a:graphic>
          <a:graphicData uri="http://schemas.openxmlformats.org/presentationml/2006/ole">
            <p:oleObj spid="_x0000_s113669" name="Equation" r:id="rId4" imgW="28699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2E0AC-FB95-4424-B091-FE334C8ECBE6}" type="slidenum">
              <a:rPr lang="en-US"/>
              <a:pPr/>
              <a:t>108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propriedades nos demais pontos da região não-simples é obtida de modo análogo ao do ponto 6.</a:t>
            </a:r>
          </a:p>
          <a:p>
            <a:r>
              <a:rPr lang="pt-BR"/>
              <a:t>As propriedades atrás da onda de expansão refletida, quando ela deixa completamente a região de interação, são iguais às propriedades calculadas para o ponto 10.</a:t>
            </a: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7BBF-F9C5-498E-B8C7-5BA5AC9B5154}" type="slidenum">
              <a:rPr lang="en-US"/>
              <a:pPr/>
              <a:t>109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pt-BR"/>
              <a:t>Considere um tubo de choque na qual um gás com massa molecular </a:t>
            </a:r>
            <a:r>
              <a:rPr lang="pt-BR" i="1">
                <a:latin typeface="Times New Roman" pitchFamily="18" charset="0"/>
              </a:rPr>
              <a:t>M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/>
              <a:t>, a alta pressão, e razão entre calores específicos </a:t>
            </a:r>
            <a:r>
              <a:rPr lang="pt-BR">
                <a:latin typeface="Symbol" pitchFamily="18" charset="2"/>
              </a:rPr>
              <a:t>g</a:t>
            </a:r>
            <a:r>
              <a:rPr lang="pt-BR" baseline="-25000">
                <a:latin typeface="Symbol" pitchFamily="18" charset="2"/>
              </a:rPr>
              <a:t>4</a:t>
            </a:r>
            <a:r>
              <a:rPr lang="pt-BR"/>
              <a:t> encontra-se separado de um gás a baixa pressão com massa molecular </a:t>
            </a:r>
            <a:r>
              <a:rPr lang="pt-BR" i="1">
                <a:latin typeface="Times New Roman" pitchFamily="18" charset="0"/>
              </a:rPr>
              <a:t>M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e razão de calores específicos </a:t>
            </a:r>
            <a:r>
              <a:rPr lang="pt-BR">
                <a:latin typeface="Symbol" pitchFamily="18" charset="2"/>
              </a:rPr>
              <a:t>g</a:t>
            </a:r>
            <a:r>
              <a:rPr lang="pt-BR" baseline="-25000">
                <a:latin typeface="Symbol" pitchFamily="18" charset="2"/>
              </a:rPr>
              <a:t>1</a:t>
            </a:r>
            <a:r>
              <a:rPr lang="pt-BR"/>
              <a:t> através de um diafragma.</a:t>
            </a:r>
            <a:endParaRPr lang="en-US"/>
          </a:p>
        </p:txBody>
      </p:sp>
      <p:pic>
        <p:nvPicPr>
          <p:cNvPr id="115716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652963"/>
            <a:ext cx="3836987" cy="213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D9B-2F65-4458-9F4C-3662EBDF4FFD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partir das expressões anteriores e de manipulações adequadas, obtém-se a equação de Hugoniot: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Isto era esperado, uma vez que a equação de Hugoniot relaciona apenas propriedades termodinâmicas.</a:t>
            </a:r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627313" y="3284538"/>
          <a:ext cx="3851275" cy="987425"/>
        </p:xfrm>
        <a:graphic>
          <a:graphicData uri="http://schemas.openxmlformats.org/presentationml/2006/ole">
            <p:oleObj spid="_x0000_s11268" name="Equation" r:id="rId3" imgW="15364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D74F-CCBA-4A43-A41D-06B03BE877B2}" type="slidenum">
              <a:rPr lang="en-US"/>
              <a:pPr/>
              <a:t>110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intensidades do choque incidente e das ondas de expansão formadas quando o diafragma é removido são funções apenas das condições iniciais de pressão dos gases condutor e conduzido (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).</a:t>
            </a:r>
          </a:p>
          <a:p>
            <a:r>
              <a:rPr lang="pt-BR"/>
              <a:t>Observa-se que</a:t>
            </a:r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124075" y="4941888"/>
          <a:ext cx="1971675" cy="604837"/>
        </p:xfrm>
        <a:graphic>
          <a:graphicData uri="http://schemas.openxmlformats.org/presentationml/2006/ole">
            <p:oleObj spid="_x0000_s116740" name="Equation" r:id="rId3" imgW="787320" imgH="241200" progId="Equation.3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368925" y="5013325"/>
          <a:ext cx="1239838" cy="573088"/>
        </p:xfrm>
        <a:graphic>
          <a:graphicData uri="http://schemas.openxmlformats.org/presentationml/2006/ole">
            <p:oleObj spid="_x0000_s116741" name="Equation" r:id="rId4" imgW="495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5701-B945-4501-BE53-EC5E10B4DCA2}" type="slidenum">
              <a:rPr lang="en-US"/>
              <a:pPr/>
              <a:t>111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movimento de massa induzido pelo choque incidente é dado por</a:t>
            </a:r>
          </a:p>
          <a:p>
            <a:endParaRPr lang="pt-BR"/>
          </a:p>
          <a:p>
            <a:pPr>
              <a:buFontTx/>
              <a:buNone/>
            </a:pPr>
            <a:endParaRPr lang="pt-BR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931988" y="2840038"/>
          <a:ext cx="5222875" cy="2101850"/>
        </p:xfrm>
        <a:graphic>
          <a:graphicData uri="http://schemas.openxmlformats.org/presentationml/2006/ole">
            <p:oleObj spid="_x0000_s117764" name="Equation" r:id="rId3" imgW="227304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EBE-8E74-4312-AC73-E2B48285E79D}" type="slidenum">
              <a:rPr lang="en-US"/>
              <a:pPr/>
              <a:t>112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pt-BR"/>
              <a:t>No caso da relação para ondas de expansão, entre o início e o final, tem-se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que, solucionado para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3</a:t>
            </a:r>
            <a:r>
              <a:rPr lang="pt-BR"/>
              <a:t> resulta em</a:t>
            </a:r>
            <a:endParaRPr lang="en-US"/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2322513" y="2420938"/>
          <a:ext cx="4505325" cy="1331912"/>
        </p:xfrm>
        <a:graphic>
          <a:graphicData uri="http://schemas.openxmlformats.org/presentationml/2006/ole">
            <p:oleObj spid="_x0000_s118789" name="Equation" r:id="rId3" imgW="1803240" imgH="53316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2241550" y="4724400"/>
          <a:ext cx="4635500" cy="1397000"/>
        </p:xfrm>
        <a:graphic>
          <a:graphicData uri="http://schemas.openxmlformats.org/presentationml/2006/ole">
            <p:oleObj spid="_x0000_s118790" name="Equation" r:id="rId4" imgW="1854000" imgH="558720" progId="Equation.3">
              <p:embed/>
            </p:oleObj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46AD-22F7-42DA-870C-ADE897846495}" type="slidenum">
              <a:rPr lang="en-US"/>
              <a:pPr/>
              <a:t>113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pt-BR"/>
              <a:t>Contudo, como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3 </a:t>
            </a:r>
            <a:r>
              <a:rPr lang="pt-BR">
                <a:latin typeface="Times New Roman" pitchFamily="18" charset="0"/>
              </a:rPr>
              <a:t>=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/>
              <a:t>, tem-se que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E, diante do fato que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2 </a:t>
            </a:r>
            <a:r>
              <a:rPr lang="pt-BR">
                <a:latin typeface="Times New Roman" pitchFamily="18" charset="0"/>
              </a:rPr>
              <a:t>=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3</a:t>
            </a:r>
            <a:r>
              <a:rPr lang="pt-BR"/>
              <a:t>, obtém-se</a:t>
            </a:r>
            <a:endParaRPr lang="en-US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241550" y="1916113"/>
          <a:ext cx="4635500" cy="1397000"/>
        </p:xfrm>
        <a:graphic>
          <a:graphicData uri="http://schemas.openxmlformats.org/presentationml/2006/ole">
            <p:oleObj spid="_x0000_s119813" name="Equation" r:id="rId3" imgW="1854000" imgH="55872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384175" y="4149725"/>
          <a:ext cx="8350250" cy="2286000"/>
        </p:xfrm>
        <a:graphic>
          <a:graphicData uri="http://schemas.openxmlformats.org/presentationml/2006/ole">
            <p:oleObj spid="_x0000_s119814" name="Equation" r:id="rId4" imgW="334008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0886-A8B5-42D5-963B-00FD66E31AD8}" type="slidenum">
              <a:rPr lang="en-US"/>
              <a:pPr/>
              <a:t>114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r>
              <a:rPr lang="pt-BR"/>
              <a:t>A equação anterior pode ser rearranjada, obtendo-se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Observa-se, então, que a intensidade do choque incidente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é fornecida como uma função implícita da razão de pressões do diafragma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504825" y="2474913"/>
          <a:ext cx="8091488" cy="1522412"/>
        </p:xfrm>
        <a:graphic>
          <a:graphicData uri="http://schemas.openxmlformats.org/presentationml/2006/ole">
            <p:oleObj spid="_x0000_s120836" name="Equation" r:id="rId3" imgW="323820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D3-3B46-4C77-9D04-68A9C2C182F6}" type="slidenum">
              <a:rPr lang="en-US"/>
              <a:pPr/>
              <a:t>115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pt-BR"/>
              <a:t>Apesar de difícil notar por observação da equação anterior, tem-se que, para uma dada razão de pressões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no diafragma, a intensidade do choque incidente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será maior quando a razão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/>
              <a:t> diminui.</a:t>
            </a:r>
          </a:p>
          <a:p>
            <a:r>
              <a:rPr lang="pt-BR"/>
              <a:t>Como                                    , a velocidade do som em um gás leve é maior que a de um gás pesado.</a:t>
            </a:r>
            <a:endParaRPr lang="en-US"/>
          </a:p>
          <a:p>
            <a:endParaRPr lang="en-US"/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2143125" y="4365625"/>
          <a:ext cx="4013200" cy="636588"/>
        </p:xfrm>
        <a:graphic>
          <a:graphicData uri="http://schemas.openxmlformats.org/presentationml/2006/ole">
            <p:oleObj spid="_x0000_s121860" name="Equation" r:id="rId3" imgW="16002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8DC-3A7A-4950-AEAF-5B3AE1CB337D}" type="slidenum">
              <a:rPr lang="en-US"/>
              <a:pPr/>
              <a:t>116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Assim, para maximizar a intensidade do choque incidente para dada razão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, o gás condutor deve possuir baixo peso molecular e estar a alta temperatura, enquanto o gás conduzido deve possuir alto peso molecular e estar a baixa temperatura.</a:t>
            </a:r>
            <a:endParaRPr lang="en-US" baseline="-25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4B6-4E01-4893-B218-63828CE915EB}" type="slidenum">
              <a:rPr lang="en-US"/>
              <a:pPr/>
              <a:t>117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Deste modo, muitos tubos de choque empregam na prática H</a:t>
            </a:r>
            <a:r>
              <a:rPr lang="pt-BR" baseline="-25000"/>
              <a:t>2</a:t>
            </a:r>
            <a:r>
              <a:rPr lang="pt-BR"/>
              <a:t> ou He como gás condutor, aquecendo-o através de meios elétricos (tubos de choque conduzidos por arco) ou de combustão (tubos de choque conduzidos por combustão).</a:t>
            </a:r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C35D-0B9E-455C-B5C1-4DF16A3F64EB}" type="slidenum">
              <a:rPr lang="en-US"/>
              <a:pPr/>
              <a:t>118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Considerando-se, então, uma razão de pressões no diafragma de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tem-se:</a:t>
            </a:r>
          </a:p>
          <a:p>
            <a:pPr lvl="1"/>
            <a:r>
              <a:rPr lang="pt-BR"/>
              <a:t>O valor de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>
                <a:latin typeface="Times New Roman" pitchFamily="18" charset="0"/>
              </a:rPr>
              <a:t>/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pode ser obtido através da relação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que define a intensidade da onda de choque incidente.</a:t>
            </a:r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331913" y="3716338"/>
          <a:ext cx="6464300" cy="1216025"/>
        </p:xfrm>
        <a:graphic>
          <a:graphicData uri="http://schemas.openxmlformats.org/presentationml/2006/ole">
            <p:oleObj spid="_x0000_s124932" name="Equation" r:id="rId3" imgW="323820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438E-14D8-4F87-AA88-6615BD40F4D2}" type="slidenum">
              <a:rPr lang="en-US"/>
              <a:pPr/>
              <a:t>119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As demais propriedades do choque incidente são obtidas através das relações</a:t>
            </a:r>
            <a:endParaRPr lang="en-US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971550" y="2636838"/>
          <a:ext cx="2814638" cy="1725612"/>
        </p:xfrm>
        <a:graphic>
          <a:graphicData uri="http://schemas.openxmlformats.org/presentationml/2006/ole">
            <p:oleObj spid="_x0000_s125956" name="Equation" r:id="rId3" imgW="1409400" imgH="863280" progId="Equation.3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331913" y="4491038"/>
          <a:ext cx="2130425" cy="1674812"/>
        </p:xfrm>
        <a:graphic>
          <a:graphicData uri="http://schemas.openxmlformats.org/presentationml/2006/ole">
            <p:oleObj spid="_x0000_s125957" name="Equation" r:id="rId4" imgW="1066680" imgH="838080" progId="Equation.3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5148263" y="2965450"/>
          <a:ext cx="3141662" cy="1039813"/>
        </p:xfrm>
        <a:graphic>
          <a:graphicData uri="http://schemas.openxmlformats.org/presentationml/2006/ole">
            <p:oleObj spid="_x0000_s125958" name="Equation" r:id="rId5" imgW="1574640" imgH="52056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787900" y="4337050"/>
          <a:ext cx="3832225" cy="1828800"/>
        </p:xfrm>
        <a:graphic>
          <a:graphicData uri="http://schemas.openxmlformats.org/presentationml/2006/ole">
            <p:oleObj spid="_x0000_s125959" name="Equation" r:id="rId6" imgW="191736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19E2-3FF1-4E8E-9C73-D57255FC9EBE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 geral, as equações da continuidade, momentum e energia devem ser resolvidas numericamente.</a:t>
            </a:r>
          </a:p>
          <a:p>
            <a:r>
              <a:rPr lang="pt-BR"/>
              <a:t>Contudo, para um gás caloricamente perfeito, tem-se que:</a:t>
            </a:r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86063" y="4216400"/>
          <a:ext cx="3533775" cy="2165350"/>
        </p:xfrm>
        <a:graphic>
          <a:graphicData uri="http://schemas.openxmlformats.org/presentationml/2006/ole">
            <p:oleObj spid="_x0000_s12292" name="Equation" r:id="rId3" imgW="1409400" imgH="863280" progId="Equation.3">
              <p:embed/>
            </p:oleObj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2A1-7FDB-4EF9-928B-80F325B323B6}" type="slidenum">
              <a:rPr lang="en-US"/>
              <a:pPr/>
              <a:t>120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lvl="1"/>
            <a:r>
              <a:rPr lang="pt-BR"/>
              <a:t>Calcula-se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Tal valor define a intensidade da onda de expansão incidente.</a:t>
            </a:r>
          </a:p>
          <a:p>
            <a:pPr lvl="1"/>
            <a:r>
              <a:rPr lang="pt-BR"/>
              <a:t>Todas as propriedades termodinâmicas imediatamente atrás da onda de expansão podem ser obtidas através de relações isentrópicas</a:t>
            </a:r>
            <a:endParaRPr 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3222625" y="1701800"/>
          <a:ext cx="2644775" cy="863600"/>
        </p:xfrm>
        <a:graphic>
          <a:graphicData uri="http://schemas.openxmlformats.org/presentationml/2006/ole">
            <p:oleObj spid="_x0000_s126980" name="Equation" r:id="rId3" imgW="1320480" imgH="431640" progId="Equation.3">
              <p:embed/>
            </p:oleObj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059113" y="5373688"/>
          <a:ext cx="2994025" cy="1014412"/>
        </p:xfrm>
        <a:graphic>
          <a:graphicData uri="http://schemas.openxmlformats.org/presentationml/2006/ole">
            <p:oleObj spid="_x0000_s126981" name="Equation" r:id="rId4" imgW="149832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0707-0D22-4215-9054-2A3A3CECB0F3}" type="slidenum">
              <a:rPr lang="en-US"/>
              <a:pPr/>
              <a:t>121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7.8 Relações de tubos de choque</a:t>
            </a:r>
            <a:endParaRPr lang="en-US" sz="40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As propriedades locais dentro da onda de expansão podem ser obtidas através das relações</a:t>
            </a:r>
            <a:endParaRPr lang="en-US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5575300" y="2924175"/>
          <a:ext cx="2309813" cy="965200"/>
        </p:xfrm>
        <a:graphic>
          <a:graphicData uri="http://schemas.openxmlformats.org/presentationml/2006/ole">
            <p:oleObj spid="_x0000_s128004" name="Equation" r:id="rId3" imgW="1155600" imgH="482400" progId="Equation.3">
              <p:embed/>
            </p:oleObj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1069975" y="2852738"/>
          <a:ext cx="2638425" cy="1065212"/>
        </p:xfrm>
        <a:graphic>
          <a:graphicData uri="http://schemas.openxmlformats.org/presentationml/2006/ole">
            <p:oleObj spid="_x0000_s128005" name="Equation" r:id="rId4" imgW="1320480" imgH="533160" progId="Equation.3">
              <p:embed/>
            </p:oleObj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755650" y="4076700"/>
          <a:ext cx="3249613" cy="1065213"/>
        </p:xfrm>
        <a:graphic>
          <a:graphicData uri="http://schemas.openxmlformats.org/presentationml/2006/ole">
            <p:oleObj spid="_x0000_s128007" name="Equation" r:id="rId5" imgW="1625400" imgH="533160" progId="Equation.3">
              <p:embed/>
            </p:oleObj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5148263" y="4076700"/>
          <a:ext cx="3119437" cy="1065213"/>
        </p:xfrm>
        <a:graphic>
          <a:graphicData uri="http://schemas.openxmlformats.org/presentationml/2006/ole">
            <p:oleObj spid="_x0000_s128008" name="Equation" r:id="rId6" imgW="1562040" imgH="533160" progId="Equation.3">
              <p:embed/>
            </p:oleObj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3438525" y="5445125"/>
          <a:ext cx="2212975" cy="863600"/>
        </p:xfrm>
        <a:graphic>
          <a:graphicData uri="http://schemas.openxmlformats.org/presentationml/2006/ole">
            <p:oleObj spid="_x0000_s128009" name="Equation" r:id="rId7" imgW="11048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97C4-3AB8-4FD0-99C3-9136C9FA2841}" type="slidenum">
              <a:rPr lang="en-US"/>
              <a:pPr/>
              <a:t>122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7.9 Ondas de compressão finitas</a:t>
            </a:r>
            <a:endParaRPr lang="en-US" sz="4000"/>
          </a:p>
        </p:txBody>
      </p:sp>
      <p:pic>
        <p:nvPicPr>
          <p:cNvPr id="129028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401763"/>
            <a:ext cx="5649913" cy="497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1962-9589-45F2-ACDB-48103ED6EE11}" type="slidenum">
              <a:rPr lang="en-US"/>
              <a:pPr/>
              <a:t>123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7.9 Ondas de compressão finitas</a:t>
            </a:r>
            <a:endParaRPr lang="en-US" sz="400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frente de onda de compressão causa um aumento local da pressão e da temperatura do gás. Assim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Neste caso, dentro da onda tem-se que</a:t>
            </a:r>
          </a:p>
          <a:p>
            <a:endParaRPr lang="pt-BR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997325" y="3465513"/>
          <a:ext cx="1079500" cy="539750"/>
        </p:xfrm>
        <a:graphic>
          <a:graphicData uri="http://schemas.openxmlformats.org/presentationml/2006/ole">
            <p:oleObj spid="_x0000_s130052" name="Equation" r:id="rId3" imgW="431640" imgH="21564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3708400" y="5194300"/>
          <a:ext cx="1684338" cy="539750"/>
        </p:xfrm>
        <a:graphic>
          <a:graphicData uri="http://schemas.openxmlformats.org/presentationml/2006/ole">
            <p:oleObj spid="_x0000_s130053" name="Equation" r:id="rId4" imgW="6728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5DF8-2F0D-4441-ADD0-18175A38F9C4}" type="slidenum">
              <a:rPr lang="en-US"/>
              <a:pPr/>
              <a:t>124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7.9 Ondas de compressão finitas</a:t>
            </a:r>
            <a:endParaRPr lang="en-US" sz="400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Como as linhas características são dadas por</a:t>
            </a:r>
          </a:p>
          <a:p>
            <a:endParaRPr lang="pt-BR"/>
          </a:p>
          <a:p>
            <a:r>
              <a:rPr lang="pt-BR"/>
              <a:t>Tem-se que as linhas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progressivamente se aproximam, coalescendo em uma onda de choque.</a:t>
            </a:r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3505200" y="2601913"/>
          <a:ext cx="2063750" cy="539750"/>
        </p:xfrm>
        <a:graphic>
          <a:graphicData uri="http://schemas.openxmlformats.org/presentationml/2006/ole">
            <p:oleObj spid="_x0000_s131076" name="Equation" r:id="rId3" imgW="8254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9EA2-95AE-4698-96AD-FA055F4DF4AA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Similarmente: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O parâmetro mais conveniente ao se trabalhar com ondas em movimento é a razão entre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14688" y="2190750"/>
          <a:ext cx="2674937" cy="2101850"/>
        </p:xfrm>
        <a:graphic>
          <a:graphicData uri="http://schemas.openxmlformats.org/presentationml/2006/ole">
            <p:oleObj spid="_x0000_s13316" name="Equation" r:id="rId3" imgW="1066680" imgH="8380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D604-4346-4B50-B5F6-6FC5898B6F5F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Definindo-se o número de Mach para choques em movimento: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Incorporando-se essa definição às relações para gases caloricamente perfeitos:</a:t>
            </a:r>
          </a:p>
          <a:p>
            <a:endParaRPr lang="pt-BR"/>
          </a:p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819525" y="2781300"/>
          <a:ext cx="1465263" cy="1114425"/>
        </p:xfrm>
        <a:graphic>
          <a:graphicData uri="http://schemas.openxmlformats.org/presentationml/2006/ole">
            <p:oleObj spid="_x0000_s14340" name="Equation" r:id="rId3" imgW="583920" imgH="44424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862263" y="5373688"/>
          <a:ext cx="3365500" cy="1079500"/>
        </p:xfrm>
        <a:graphic>
          <a:graphicData uri="http://schemas.openxmlformats.org/presentationml/2006/ole">
            <p:oleObj spid="_x0000_s14341" name="Equation" r:id="rId4" imgW="13460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27C7-C6AD-4A8B-AF9D-9ADB6C1F87FD}" type="slidenum">
              <a:rPr lang="en-US"/>
              <a:pPr/>
              <a:t>15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 relação anterior: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De onde obtém-se que: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641600" y="2133600"/>
          <a:ext cx="3821113" cy="1306513"/>
        </p:xfrm>
        <a:graphic>
          <a:graphicData uri="http://schemas.openxmlformats.org/presentationml/2006/ole">
            <p:oleObj spid="_x0000_s15364" name="Equation" r:id="rId3" imgW="1523880" imgH="52056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563813" y="4714875"/>
          <a:ext cx="3948112" cy="1306513"/>
        </p:xfrm>
        <a:graphic>
          <a:graphicData uri="http://schemas.openxmlformats.org/presentationml/2006/ole">
            <p:oleObj spid="_x0000_s15366" name="Equation" r:id="rId4" imgW="1574640" imgH="520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5489-2EF5-4723-89FA-94AB89062594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Uma onda de choque que se propaga em um gás em repouso induz o movimento de massa com uma velocidade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i="1" baseline="-25000">
                <a:latin typeface="Times New Roman" pitchFamily="18" charset="0"/>
              </a:rPr>
              <a:t>p</a:t>
            </a:r>
            <a:r>
              <a:rPr lang="pt-BR"/>
              <a:t> atrás da onda. Da equação da continuidade: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309938" y="3873500"/>
          <a:ext cx="2482850" cy="1211263"/>
        </p:xfrm>
        <a:graphic>
          <a:graphicData uri="http://schemas.openxmlformats.org/presentationml/2006/ole">
            <p:oleObj spid="_x0000_s16388" name="Equation" r:id="rId3" imgW="9903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AE9F-60BF-4FD0-B7C3-0F3B334D8828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 onde obtém-se que: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Número de Mach do movimento induzido: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en-US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339975" y="1989138"/>
          <a:ext cx="4405313" cy="2101850"/>
        </p:xfrm>
        <a:graphic>
          <a:graphicData uri="http://schemas.openxmlformats.org/presentationml/2006/ole">
            <p:oleObj spid="_x0000_s17413" name="Equation" r:id="rId3" imgW="1917360" imgH="91440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241425" y="4392613"/>
          <a:ext cx="6643688" cy="2130425"/>
        </p:xfrm>
        <a:graphic>
          <a:graphicData uri="http://schemas.openxmlformats.org/presentationml/2006/ole">
            <p:oleObj spid="_x0000_s17414" name="Equation" r:id="rId4" imgW="3327120" imgH="106668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C79-A742-485E-AF33-8AD1A63BD64B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caso de um choque infinitamente forte: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Existe uma diferença fundamental entre um choque estacionário e um choque em movimento: as propriedades de estagnação de ambos os escoamentos são diferentes.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849563" y="2205038"/>
          <a:ext cx="3384550" cy="1109662"/>
        </p:xfrm>
        <a:graphic>
          <a:graphicData uri="http://schemas.openxmlformats.org/presentationml/2006/ole">
            <p:oleObj spid="_x0000_s18436" name="Equation" r:id="rId3" imgW="14731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F149-9AA0-431A-964E-DC1EA4AC8DC3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  <a:endParaRPr lang="en-US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Por exemplo, no caso da entalpia: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Em um escoamento invíscido adiabático transiente, a entalpia total não é constante: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41525" y="2420938"/>
          <a:ext cx="1235075" cy="601662"/>
        </p:xfrm>
        <a:graphic>
          <a:graphicData uri="http://schemas.openxmlformats.org/presentationml/2006/ole">
            <p:oleObj spid="_x0000_s19460" name="Equation" r:id="rId3" imgW="495000" imgH="24120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518150" y="2435225"/>
          <a:ext cx="2438400" cy="633413"/>
        </p:xfrm>
        <a:graphic>
          <a:graphicData uri="http://schemas.openxmlformats.org/presentationml/2006/ole">
            <p:oleObj spid="_x0000_s19461" name="Equation" r:id="rId4" imgW="977760" imgH="253800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851275" y="3259138"/>
          <a:ext cx="1393825" cy="601662"/>
        </p:xfrm>
        <a:graphic>
          <a:graphicData uri="http://schemas.openxmlformats.org/presentationml/2006/ole">
            <p:oleObj spid="_x0000_s19462" name="Equation" r:id="rId5" imgW="558720" imgH="24120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598863" y="5445125"/>
          <a:ext cx="1900237" cy="1044575"/>
        </p:xfrm>
        <a:graphic>
          <a:graphicData uri="http://schemas.openxmlformats.org/presentationml/2006/ole">
            <p:oleObj spid="_x0000_s19463" name="Equation" r:id="rId6" imgW="7617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11FB-3C20-481D-96B8-38750791BBD9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Exemplos de ondas não-estacionárias:</a:t>
            </a:r>
          </a:p>
          <a:p>
            <a:pPr lvl="1"/>
            <a:r>
              <a:rPr lang="pt-BR"/>
              <a:t>Sistema de exaustão de motores recíprocos de combustão interna.</a:t>
            </a:r>
          </a:p>
          <a:p>
            <a:pPr lvl="1"/>
            <a:r>
              <a:rPr lang="pt-BR"/>
              <a:t>Tubos de choque (dispositivos de laboratório para estudos de gases a altas pressões e altas temperaturas).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E550-A6BB-46D4-B5D5-444BBD553192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Considerando-se uma onda de choque que se propaga da direita para a esquerda com uma velocidade </a:t>
            </a:r>
            <a:r>
              <a:rPr lang="pt-BR" i="1">
                <a:latin typeface="Times New Roman" pitchFamily="18" charset="0"/>
              </a:rPr>
              <a:t>W</a:t>
            </a:r>
            <a:r>
              <a:rPr lang="pt-BR"/>
              <a:t> e que se move em direção a uma parede sólida. No momento em que o choque atinge a parede, poder-se-ia pensar que a velocidade do escoamento na parede seria igual a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i="1" baseline="-25000">
                <a:latin typeface="Times New Roman" pitchFamily="18" charset="0"/>
              </a:rPr>
              <a:t>p</a:t>
            </a:r>
            <a:r>
              <a:rPr lang="pt-BR"/>
              <a:t>, entrando na parede, o que é fisicamente impossível.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D74-9294-4CD7-8D39-78E22D0ACBED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pt-BR"/>
              <a:t>De modo a evitar esta impossibilidade, a natureza cria imediatamente uma onda de choque normal refletida, que viaja para a esquerda com velocidade </a:t>
            </a:r>
            <a:r>
              <a:rPr lang="pt-BR" i="1">
                <a:latin typeface="Times New Roman" pitchFamily="18" charset="0"/>
              </a:rPr>
              <a:t>W</a:t>
            </a:r>
            <a:r>
              <a:rPr lang="pt-BR" i="1" baseline="-25000">
                <a:latin typeface="Times New Roman" pitchFamily="18" charset="0"/>
              </a:rPr>
              <a:t>R</a:t>
            </a:r>
            <a:r>
              <a:rPr lang="pt-BR"/>
              <a:t>. Assim, tem-se que o movimento da massa atrás do choque refletido apresenta velocidade nula </a:t>
            </a:r>
            <a:r>
              <a:rPr lang="pt-BR">
                <a:latin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5 </a:t>
            </a:r>
            <a:r>
              <a:rPr lang="pt-BR">
                <a:latin typeface="Times New Roman" pitchFamily="18" charset="0"/>
              </a:rPr>
              <a:t>= 0)</a:t>
            </a:r>
            <a:r>
              <a:rPr lang="pt-BR"/>
              <a:t>.</a:t>
            </a:r>
            <a:endParaRPr lang="en-US"/>
          </a:p>
        </p:txBody>
      </p:sp>
      <p:pic>
        <p:nvPicPr>
          <p:cNvPr id="21508" name="Picture 4" descr="05a"/>
          <p:cNvPicPr>
            <a:picLocks noChangeAspect="1" noChangeArrowheads="1"/>
          </p:cNvPicPr>
          <p:nvPr/>
        </p:nvPicPr>
        <p:blipFill>
          <a:blip r:embed="rId2" cstate="print"/>
          <a:srcRect t="45175"/>
          <a:stretch>
            <a:fillRect/>
          </a:stretch>
        </p:blipFill>
        <p:spPr bwMode="auto">
          <a:xfrm>
            <a:off x="4829175" y="4802188"/>
            <a:ext cx="4206875" cy="2011362"/>
          </a:xfrm>
          <a:prstGeom prst="rect">
            <a:avLst/>
          </a:prstGeom>
          <a:noFill/>
        </p:spPr>
      </p:pic>
      <p:pic>
        <p:nvPicPr>
          <p:cNvPr id="21509" name="Picture 5" descr="05a"/>
          <p:cNvPicPr>
            <a:picLocks noChangeAspect="1" noChangeArrowheads="1"/>
          </p:cNvPicPr>
          <p:nvPr/>
        </p:nvPicPr>
        <p:blipFill>
          <a:blip r:embed="rId2" cstate="print"/>
          <a:srcRect b="56946"/>
          <a:stretch>
            <a:fillRect/>
          </a:stretch>
        </p:blipFill>
        <p:spPr bwMode="auto">
          <a:xfrm>
            <a:off x="436563" y="4797425"/>
            <a:ext cx="4206875" cy="157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826-F3F0-4F50-892F-81C3B37D6E62}" type="slidenum">
              <a:rPr lang="en-US"/>
              <a:pPr/>
              <a:t>22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r>
              <a:rPr lang="pt-BR"/>
              <a:t>Diagramas de ondas: gráfico do tipo tempo versus posição, no qual é apresentado o movimento da onda.</a:t>
            </a:r>
            <a:endParaRPr lang="en-US"/>
          </a:p>
        </p:txBody>
      </p:sp>
      <p:pic>
        <p:nvPicPr>
          <p:cNvPr id="22532" name="Picture 4" descr="05b"/>
          <p:cNvPicPr>
            <a:picLocks noChangeAspect="1" noChangeArrowheads="1"/>
          </p:cNvPicPr>
          <p:nvPr/>
        </p:nvPicPr>
        <p:blipFill>
          <a:blip r:embed="rId2" cstate="print"/>
          <a:srcRect t="44157"/>
          <a:stretch>
            <a:fillRect/>
          </a:stretch>
        </p:blipFill>
        <p:spPr bwMode="auto">
          <a:xfrm>
            <a:off x="4044950" y="3213100"/>
            <a:ext cx="4848225" cy="3095625"/>
          </a:xfrm>
          <a:prstGeom prst="rect">
            <a:avLst/>
          </a:prstGeom>
          <a:noFill/>
        </p:spPr>
      </p:pic>
      <p:pic>
        <p:nvPicPr>
          <p:cNvPr id="22533" name="Picture 5" descr="05b"/>
          <p:cNvPicPr>
            <a:picLocks noChangeAspect="1" noChangeArrowheads="1"/>
          </p:cNvPicPr>
          <p:nvPr/>
        </p:nvPicPr>
        <p:blipFill>
          <a:blip r:embed="rId2" cstate="print"/>
          <a:srcRect r="1965" b="55843"/>
          <a:stretch>
            <a:fillRect/>
          </a:stretch>
        </p:blipFill>
        <p:spPr bwMode="auto">
          <a:xfrm>
            <a:off x="34925" y="2997200"/>
            <a:ext cx="475297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61DF-ED90-40FE-955E-2B82854A08CC}" type="slidenum">
              <a:rPr lang="en-US"/>
              <a:pPr/>
              <a:t>23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diagramas de ondas também podem ser utilizados para a observação do movimento de elementos do fluido.</a:t>
            </a:r>
          </a:p>
          <a:p>
            <a:r>
              <a:rPr lang="pt-BR"/>
              <a:t>Choque refletido:</a:t>
            </a:r>
          </a:p>
          <a:p>
            <a:pPr lvl="1"/>
            <a:r>
              <a:rPr lang="pt-BR" i="1">
                <a:latin typeface="Times New Roman" pitchFamily="18" charset="0"/>
              </a:rPr>
              <a:t>W</a:t>
            </a:r>
            <a:r>
              <a:rPr lang="pt-BR" i="1" baseline="-25000">
                <a:latin typeface="Times New Roman" pitchFamily="18" charset="0"/>
              </a:rPr>
              <a:t>R</a:t>
            </a:r>
            <a:r>
              <a:rPr lang="pt-BR" i="1">
                <a:latin typeface="Times New Roman" pitchFamily="18" charset="0"/>
              </a:rPr>
              <a:t> + u</a:t>
            </a:r>
            <a:r>
              <a:rPr lang="pt-BR" i="1" baseline="-25000">
                <a:latin typeface="Times New Roman" pitchFamily="18" charset="0"/>
              </a:rPr>
              <a:t>p</a:t>
            </a:r>
            <a:r>
              <a:rPr lang="pt-BR"/>
              <a:t>: velocidade do gás à frente da onda de choque, relativa à onda.</a:t>
            </a:r>
          </a:p>
          <a:p>
            <a:pPr lvl="1"/>
            <a:r>
              <a:rPr lang="pt-BR" i="1">
                <a:latin typeface="Times New Roman" pitchFamily="18" charset="0"/>
              </a:rPr>
              <a:t>W</a:t>
            </a:r>
            <a:r>
              <a:rPr lang="pt-BR" i="1" baseline="-25000">
                <a:latin typeface="Times New Roman" pitchFamily="18" charset="0"/>
              </a:rPr>
              <a:t>R</a:t>
            </a:r>
            <a:r>
              <a:rPr lang="pt-BR"/>
              <a:t>: velocidade do gás atrás da onda de choque, relativa à onda.</a:t>
            </a:r>
            <a:endParaRPr lang="en-US" i="1" baseline="-25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2024-67A4-4D03-9C83-099AFE6C89C7}" type="slidenum">
              <a:rPr lang="en-US"/>
              <a:pPr/>
              <a:t>24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Equações da continuidade, momentum e energia para a onda refletida:</a:t>
            </a:r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28950" y="2852738"/>
          <a:ext cx="3055938" cy="604837"/>
        </p:xfrm>
        <a:graphic>
          <a:graphicData uri="http://schemas.openxmlformats.org/presentationml/2006/ole">
            <p:oleObj spid="_x0000_s24580" name="Equation" r:id="rId3" imgW="1218960" imgH="2412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70113" y="3768725"/>
          <a:ext cx="4775200" cy="668338"/>
        </p:xfrm>
        <a:graphic>
          <a:graphicData uri="http://schemas.openxmlformats.org/presentationml/2006/ole">
            <p:oleObj spid="_x0000_s24581" name="Equation" r:id="rId4" imgW="1904760" imgH="2664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528888" y="4691063"/>
          <a:ext cx="4075112" cy="1114425"/>
        </p:xfrm>
        <a:graphic>
          <a:graphicData uri="http://schemas.openxmlformats.org/presentationml/2006/ole">
            <p:oleObj spid="_x0000_s24582" name="Equation" r:id="rId5" imgW="16254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04DB-A72E-4650-A77F-41EA16916A4F}" type="slidenum">
              <a:rPr lang="en-US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7.3 Onda de choque refletida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Considerando-se um gás caloricamente perfeito, tem-se que</a:t>
            </a:r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68363" y="2852738"/>
          <a:ext cx="7372350" cy="1303337"/>
        </p:xfrm>
        <a:graphic>
          <a:graphicData uri="http://schemas.openxmlformats.org/presentationml/2006/ole">
            <p:oleObj spid="_x0000_s25604" name="Equation" r:id="rId3" imgW="2946240" imgH="52056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390775" y="4838700"/>
          <a:ext cx="1460500" cy="1111250"/>
        </p:xfrm>
        <a:graphic>
          <a:graphicData uri="http://schemas.openxmlformats.org/presentationml/2006/ole">
            <p:oleObj spid="_x0000_s25605" name="Equation" r:id="rId4" imgW="583920" imgH="4442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843463" y="4806950"/>
          <a:ext cx="2317750" cy="1174750"/>
        </p:xfrm>
        <a:graphic>
          <a:graphicData uri="http://schemas.openxmlformats.org/presentationml/2006/ole">
            <p:oleObj spid="_x0000_s25606" name="Equation" r:id="rId5" imgW="9270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6733-3C07-4D8A-A7EC-61AAB9FCCC21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7.4 Quadro físico da propagação de ondas</a:t>
            </a: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pt-BR"/>
              <a:t>Considere um longo tubo no qual as propriedades variam somente na direção axial.</a:t>
            </a:r>
            <a:endParaRPr lang="en-US"/>
          </a:p>
        </p:txBody>
      </p:sp>
      <p:pic>
        <p:nvPicPr>
          <p:cNvPr id="26628" name="Picture 4" descr="06"/>
          <p:cNvPicPr>
            <a:picLocks noChangeAspect="1" noChangeArrowheads="1"/>
          </p:cNvPicPr>
          <p:nvPr/>
        </p:nvPicPr>
        <p:blipFill>
          <a:blip r:embed="rId2" cstate="print"/>
          <a:srcRect t="3168"/>
          <a:stretch>
            <a:fillRect/>
          </a:stretch>
        </p:blipFill>
        <p:spPr bwMode="auto">
          <a:xfrm>
            <a:off x="1792288" y="2349500"/>
            <a:ext cx="5516562" cy="44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510-60B9-4EBE-A20D-BBD3BE2BEFFC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7.4 Quadro físico da propagação de ondas</a:t>
            </a:r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pt-BR"/>
              <a:t>Movimento do pulso:</a:t>
            </a:r>
            <a:endParaRPr lang="en-US"/>
          </a:p>
        </p:txBody>
      </p:sp>
      <p:pic>
        <p:nvPicPr>
          <p:cNvPr id="27653" name="Picture 5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5545137" cy="4462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86E2-B588-4014-821A-D42E5A5FF066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7.4 Quadro físico da propagação de ondas</a:t>
            </a:r>
            <a:endParaRPr lang="en-US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Movimento do pulso:</a:t>
            </a:r>
          </a:p>
          <a:p>
            <a:pPr lvl="1">
              <a:lnSpc>
                <a:spcPct val="90000"/>
              </a:lnSpc>
            </a:pPr>
            <a:r>
              <a:rPr lang="pt-BR" i="1">
                <a:latin typeface="Times New Roman" pitchFamily="18" charset="0"/>
              </a:rPr>
              <a:t>x</a:t>
            </a:r>
            <a:r>
              <a:rPr lang="pt-BR" i="1" baseline="-25000">
                <a:latin typeface="Times New Roman" pitchFamily="18" charset="0"/>
              </a:rPr>
              <a:t>H</a:t>
            </a:r>
            <a:r>
              <a:rPr lang="pt-BR"/>
              <a:t>: localização do início do pulso.</a:t>
            </a:r>
          </a:p>
          <a:p>
            <a:pPr lvl="1">
              <a:lnSpc>
                <a:spcPct val="90000"/>
              </a:lnSpc>
            </a:pPr>
            <a:r>
              <a:rPr lang="pt-BR" i="1">
                <a:latin typeface="Times New Roman" pitchFamily="18" charset="0"/>
              </a:rPr>
              <a:t>x</a:t>
            </a:r>
            <a:r>
              <a:rPr lang="pt-BR" i="1" baseline="-25000">
                <a:latin typeface="Times New Roman" pitchFamily="18" charset="0"/>
              </a:rPr>
              <a:t>T</a:t>
            </a:r>
            <a:r>
              <a:rPr lang="pt-BR"/>
              <a:t>: localização do final do pulso.</a:t>
            </a:r>
          </a:p>
          <a:p>
            <a:pPr lvl="1">
              <a:lnSpc>
                <a:spcPct val="90000"/>
              </a:lnSpc>
            </a:pPr>
            <a:r>
              <a:rPr lang="pt-BR" i="1">
                <a:latin typeface="Times New Roman" pitchFamily="18" charset="0"/>
              </a:rPr>
              <a:t>x</a:t>
            </a:r>
            <a:r>
              <a:rPr lang="pt-BR" i="1" baseline="-25000">
                <a:latin typeface="Times New Roman" pitchFamily="18" charset="0"/>
              </a:rPr>
              <a:t>P</a:t>
            </a:r>
            <a:r>
              <a:rPr lang="pt-BR"/>
              <a:t>: localização do valor máximo (pico) do pulso.</a:t>
            </a:r>
          </a:p>
          <a:p>
            <a:pPr lvl="1">
              <a:lnSpc>
                <a:spcPct val="90000"/>
              </a:lnSpc>
            </a:pPr>
            <a:r>
              <a:rPr lang="pt-BR"/>
              <a:t>Em geral: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r>
              <a:rPr lang="pt-BR"/>
              <a:t>Assim, a onda se deforma ao longo de sua propagação.</a:t>
            </a:r>
            <a:endParaRPr lang="en-US" i="1" baseline="-25000">
              <a:latin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124075" y="4545013"/>
          <a:ext cx="4857750" cy="539750"/>
        </p:xfrm>
        <a:graphic>
          <a:graphicData uri="http://schemas.openxmlformats.org/presentationml/2006/ole">
            <p:oleObj spid="_x0000_s28676" name="Equation" r:id="rId3" imgW="19429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FED9-99E4-4DCC-9933-59D4E97241FC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7.4 Quadro físico da propagação de ondas</a:t>
            </a:r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pt-BR"/>
              <a:t>Como o distúrbio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 se propaga ao longo do eixo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, a região em que </a:t>
            </a:r>
            <a:r>
              <a:rPr lang="pt-BR">
                <a:latin typeface="Symbol" pitchFamily="18" charset="2"/>
              </a:rPr>
              <a:t>Dr </a:t>
            </a:r>
            <a:r>
              <a:rPr lang="pt-BR">
                <a:latin typeface="Symbol" pitchFamily="18" charset="2"/>
                <a:sym typeface="Symbol" pitchFamily="18" charset="2"/>
              </a:rPr>
              <a:t> 0 </a:t>
            </a:r>
            <a:r>
              <a:rPr lang="pt-BR">
                <a:sym typeface="Symbol" pitchFamily="18" charset="2"/>
              </a:rPr>
              <a:t>é chamada de onda finita. A velocidade com a qual um elemento desta onda se move é chamada de velocidade local de onda 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w</a:t>
            </a:r>
            <a:r>
              <a:rPr lang="pt-BR">
                <a:sym typeface="Symbol" pitchFamily="18" charset="2"/>
              </a:rPr>
              <a:t>. Em geral, o valor de 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w</a:t>
            </a:r>
            <a:r>
              <a:rPr lang="pt-BR">
                <a:sym typeface="Symbol" pitchFamily="18" charset="2"/>
              </a:rPr>
              <a:t> varia através da onda.</a:t>
            </a:r>
            <a:endParaRPr lang="pt-BR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480-8FE8-458B-9526-672BD5CC9EDC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pic>
        <p:nvPicPr>
          <p:cNvPr id="51204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341438"/>
            <a:ext cx="8507412" cy="446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2EEA-59D1-4D80-BAE5-07B83825B8B4}" type="slidenum">
              <a:rPr lang="en-US"/>
              <a:pPr/>
              <a:t>30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Equações da conservação da massa, momentum e energia:</a:t>
            </a:r>
            <a:endParaRPr 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257550" y="2803525"/>
          <a:ext cx="2609850" cy="985838"/>
        </p:xfrm>
        <a:graphic>
          <a:graphicData uri="http://schemas.openxmlformats.org/presentationml/2006/ole">
            <p:oleObj spid="_x0000_s30724" name="Equation" r:id="rId3" imgW="1041120" imgH="39348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517900" y="3789363"/>
          <a:ext cx="2062163" cy="1046162"/>
        </p:xfrm>
        <a:graphic>
          <a:graphicData uri="http://schemas.openxmlformats.org/presentationml/2006/ole">
            <p:oleObj spid="_x0000_s30725" name="Equation" r:id="rId4" imgW="825480" imgH="41904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938588" y="5013325"/>
          <a:ext cx="1209675" cy="987425"/>
        </p:xfrm>
        <a:graphic>
          <a:graphicData uri="http://schemas.openxmlformats.org/presentationml/2006/ole">
            <p:oleObj spid="_x0000_s30726" name="Equation" r:id="rId5" imgW="482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0973-A918-4181-95DA-22231AEA7DA0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Perturbações: </a:t>
            </a:r>
            <a:r>
              <a:rPr lang="pt-BR">
                <a:latin typeface="Symbol" pitchFamily="18" charset="2"/>
              </a:rPr>
              <a:t>Dr, 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.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Escoamento unidimensional (eq. da continuidade):</a:t>
            </a:r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606800" y="2382838"/>
          <a:ext cx="1909763" cy="541337"/>
        </p:xfrm>
        <a:graphic>
          <a:graphicData uri="http://schemas.openxmlformats.org/presentationml/2006/ole">
            <p:oleObj spid="_x0000_s31748" name="Equation" r:id="rId3" imgW="761760" imgH="2156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200400" y="3141663"/>
          <a:ext cx="2697163" cy="538162"/>
        </p:xfrm>
        <a:graphic>
          <a:graphicData uri="http://schemas.openxmlformats.org/presentationml/2006/ole">
            <p:oleObj spid="_x0000_s31749" name="Equation" r:id="rId4" imgW="1079280" imgH="21564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349625" y="5105400"/>
          <a:ext cx="2387600" cy="987425"/>
        </p:xfrm>
        <a:graphic>
          <a:graphicData uri="http://schemas.openxmlformats.org/presentationml/2006/ole">
            <p:oleObj spid="_x0000_s31750" name="Equation" r:id="rId5" imgW="9522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0807-BA59-4FEA-A39D-38C867E25253}" type="slidenum">
              <a:rPr lang="en-US"/>
              <a:pPr/>
              <a:t>32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Que origina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Escoamento unidimensional (eq. do momentum):</a:t>
            </a:r>
            <a:endParaRPr lang="en-US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968625" y="4581525"/>
          <a:ext cx="3151188" cy="987425"/>
        </p:xfrm>
        <a:graphic>
          <a:graphicData uri="http://schemas.openxmlformats.org/presentationml/2006/ole">
            <p:oleObj spid="_x0000_s32774" name="Equation" r:id="rId3" imgW="1257120" imgH="39348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597025" y="2276475"/>
          <a:ext cx="5889625" cy="987425"/>
        </p:xfrm>
        <a:graphic>
          <a:graphicData uri="http://schemas.openxmlformats.org/presentationml/2006/ole">
            <p:oleObj spid="_x0000_s32775" name="Equation" r:id="rId4" imgW="23493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AF2-A71E-4B55-8418-6DC86DCD69C2}" type="slidenum">
              <a:rPr lang="en-US"/>
              <a:pPr/>
              <a:t>33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lvl="1"/>
            <a:r>
              <a:rPr lang="pt-BR"/>
              <a:t>Expressando a pressão em função de outras propriedades termodinâmicas: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Contudo, a entropia é constante para o movimento de onda invíscida e adiabática. Assim:</a:t>
            </a:r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708400" y="2205038"/>
          <a:ext cx="1716088" cy="539750"/>
        </p:xfrm>
        <a:graphic>
          <a:graphicData uri="http://schemas.openxmlformats.org/presentationml/2006/ole">
            <p:oleObj spid="_x0000_s33796" name="Equation" r:id="rId3" imgW="685800" imgH="2156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582863" y="2997200"/>
          <a:ext cx="3933825" cy="1173163"/>
        </p:xfrm>
        <a:graphic>
          <a:graphicData uri="http://schemas.openxmlformats.org/presentationml/2006/ole">
            <p:oleObj spid="_x0000_s33797" name="Equation" r:id="rId4" imgW="1574640" imgH="46980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424238" y="5351463"/>
          <a:ext cx="2251075" cy="1173162"/>
        </p:xfrm>
        <a:graphic>
          <a:graphicData uri="http://schemas.openxmlformats.org/presentationml/2006/ole">
            <p:oleObj spid="_x0000_s33798" name="Equation" r:id="rId5" imgW="9014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504-43AD-4C64-A168-F4493866CAA2}" type="slidenum">
              <a:rPr lang="en-US"/>
              <a:pPr/>
              <a:t>34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lvl="1"/>
            <a:r>
              <a:rPr lang="pt-BR"/>
              <a:t>Considerando-se que </a:t>
            </a:r>
            <a:r>
              <a:rPr lang="pt-BR" i="1">
                <a:latin typeface="Times New Roman" pitchFamily="18" charset="0"/>
              </a:rPr>
              <a:t>p</a:t>
            </a:r>
            <a:r>
              <a:rPr lang="pt-BR"/>
              <a:t> e </a:t>
            </a:r>
            <a:r>
              <a:rPr lang="pt-BR">
                <a:latin typeface="Symbol" pitchFamily="18" charset="2"/>
              </a:rPr>
              <a:t>r</a:t>
            </a:r>
            <a:r>
              <a:rPr lang="pt-BR"/>
              <a:t> variam com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Fazendo-se, então: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Tem-se que:</a:t>
            </a:r>
            <a:endParaRPr lang="en-US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343275" y="1700213"/>
          <a:ext cx="2411413" cy="1173162"/>
        </p:xfrm>
        <a:graphic>
          <a:graphicData uri="http://schemas.openxmlformats.org/presentationml/2006/ole">
            <p:oleObj spid="_x0000_s34821" name="Equation" r:id="rId3" imgW="965160" imgH="4698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784600" y="3429000"/>
          <a:ext cx="1808163" cy="1173163"/>
        </p:xfrm>
        <a:graphic>
          <a:graphicData uri="http://schemas.openxmlformats.org/presentationml/2006/ole">
            <p:oleObj spid="_x0000_s34822" name="Equation" r:id="rId4" imgW="723600" imgH="46980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649663" y="5519738"/>
          <a:ext cx="1808162" cy="982662"/>
        </p:xfrm>
        <a:graphic>
          <a:graphicData uri="http://schemas.openxmlformats.org/presentationml/2006/ole">
            <p:oleObj spid="_x0000_s34824" name="Equation" r:id="rId5" imgW="7236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CBD-DB88-4524-ACD8-BF4F3FF536F4}" type="slidenum">
              <a:rPr lang="en-US"/>
              <a:pPr/>
              <a:t>35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pt-BR"/>
              <a:t>Retornando-se à equação do momentum: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r>
              <a:rPr lang="pt-BR"/>
              <a:t>Empregando-se as perturbações: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r>
              <a:rPr lang="pt-BR"/>
              <a:t>Neste ponto, ainda tem-se equações exatas para escoamentos unidimensionais isentrópicos.</a:t>
            </a:r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778125" y="1773238"/>
          <a:ext cx="3532188" cy="987425"/>
        </p:xfrm>
        <a:graphic>
          <a:graphicData uri="http://schemas.openxmlformats.org/presentationml/2006/ole">
            <p:oleObj spid="_x0000_s35844" name="Equation" r:id="rId3" imgW="1409400" imgH="39348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23850" y="3284538"/>
          <a:ext cx="8461375" cy="985837"/>
        </p:xfrm>
        <a:graphic>
          <a:graphicData uri="http://schemas.openxmlformats.org/presentationml/2006/ole">
            <p:oleObj spid="_x0000_s35845" name="Equation" r:id="rId4" imgW="33778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8164-5471-4FB6-9372-4F18FF2DBAF5}" type="slidenum">
              <a:rPr lang="en-US"/>
              <a:pPr/>
              <a:t>36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86325"/>
          </a:xfrm>
        </p:spPr>
        <p:txBody>
          <a:bodyPr/>
          <a:lstStyle/>
          <a:p>
            <a:r>
              <a:rPr lang="pt-BR"/>
              <a:t>Considerando-se, então, uma onda muito fraca, de modo que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 e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 sejam perturbações muito pequenas. Neste caso, por definição, a onda se torna uma onda sonora, e assim, </a:t>
            </a:r>
          </a:p>
          <a:p>
            <a:endParaRPr lang="pt-BR"/>
          </a:p>
          <a:p>
            <a:r>
              <a:rPr lang="pt-BR"/>
              <a:t>Deste modo, pode-se escrever</a:t>
            </a:r>
            <a:endParaRPr lang="en-US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339975" y="3860800"/>
          <a:ext cx="1525588" cy="539750"/>
        </p:xfrm>
        <a:graphic>
          <a:graphicData uri="http://schemas.openxmlformats.org/presentationml/2006/ole">
            <p:oleObj spid="_x0000_s36868" name="Equation" r:id="rId3" imgW="609480" imgH="21564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314950" y="3921125"/>
          <a:ext cx="1335088" cy="444500"/>
        </p:xfrm>
        <a:graphic>
          <a:graphicData uri="http://schemas.openxmlformats.org/presentationml/2006/ole">
            <p:oleObj spid="_x0000_s36869" name="Equation" r:id="rId4" imgW="533160" imgH="177480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563938" y="5087938"/>
          <a:ext cx="1971675" cy="573087"/>
        </p:xfrm>
        <a:graphic>
          <a:graphicData uri="http://schemas.openxmlformats.org/presentationml/2006/ole">
            <p:oleObj spid="_x0000_s36870" name="Equation" r:id="rId5" imgW="7873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8102-C826-4797-B57E-D723FE53EA4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Mas como </a:t>
            </a:r>
            <a:r>
              <a:rPr lang="pt-BR" i="1">
                <a:latin typeface="Times New Roman" pitchFamily="18" charset="0"/>
              </a:rPr>
              <a:t>s = const.</a:t>
            </a:r>
            <a:r>
              <a:rPr lang="pt-BR"/>
              <a:t>, tem-se que </a:t>
            </a:r>
          </a:p>
          <a:p>
            <a:r>
              <a:rPr lang="pt-BR"/>
              <a:t>Expandindo-se em uma série de Taylor:</a:t>
            </a:r>
          </a:p>
          <a:p>
            <a:endParaRPr lang="pt-BR"/>
          </a:p>
          <a:p>
            <a:endParaRPr lang="pt-BR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804025" y="1633538"/>
          <a:ext cx="1684338" cy="571500"/>
        </p:xfrm>
        <a:graphic>
          <a:graphicData uri="http://schemas.openxmlformats.org/presentationml/2006/ole">
            <p:oleObj spid="_x0000_s37892" name="Equation" r:id="rId3" imgW="672840" imgH="22860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352675" y="2924175"/>
          <a:ext cx="4379913" cy="2413000"/>
        </p:xfrm>
        <a:graphic>
          <a:graphicData uri="http://schemas.openxmlformats.org/presentationml/2006/ole">
            <p:oleObj spid="_x0000_s37893" name="Equation" r:id="rId4" imgW="1752480" imgH="965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54D1-FCCD-4C25-B294-06889DEF688E}" type="slidenum">
              <a:rPr lang="en-US"/>
              <a:pPr/>
              <a:t>38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Substituindo-se a série na equação do momentum:</a:t>
            </a:r>
            <a:endParaRPr lang="en-US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022350" y="2781300"/>
          <a:ext cx="7062788" cy="2287588"/>
        </p:xfrm>
        <a:graphic>
          <a:graphicData uri="http://schemas.openxmlformats.org/presentationml/2006/ole">
            <p:oleObj spid="_x0000_s38918" name="Equation" r:id="rId3" imgW="281916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F1BF-474A-43FB-88A3-EEEFDAB0A9FF}" type="slidenum">
              <a:rPr lang="en-US"/>
              <a:pPr/>
              <a:t>39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Como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 e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 são quantidades muito pequenas, produtos dessas quantidades e suas derivadas são extremamente pequenos. Assim, os termos de segunda ordem e ordem superior são muito pequenos quando comparados aos termos de primeira ordem.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7C73-EB20-42B2-8302-CBBE5207E47E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pt-BR"/>
              <a:t>Onda de choque vista como uma onda estacionária, fixa no espaço.</a:t>
            </a:r>
          </a:p>
        </p:txBody>
      </p:sp>
      <p:pic>
        <p:nvPicPr>
          <p:cNvPr id="4100" name="Picture 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27263"/>
            <a:ext cx="460692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697-0C15-4B4E-B2C1-FA391AF01DFC}" type="slidenum">
              <a:rPr lang="en-US"/>
              <a:pPr/>
              <a:t>40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r>
              <a:rPr lang="pt-BR"/>
              <a:t>Neste caso, tem-se: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Estas equações são chamadas de equações acústicas, pois descrevem o movimento de um gás induzido pela passagem de uma onda sonora.</a:t>
            </a:r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32138" y="2133600"/>
          <a:ext cx="2865437" cy="987425"/>
        </p:xfrm>
        <a:graphic>
          <a:graphicData uri="http://schemas.openxmlformats.org/presentationml/2006/ole">
            <p:oleObj spid="_x0000_s40964" name="Equation" r:id="rId3" imgW="1143000" imgH="39348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082925" y="3213100"/>
          <a:ext cx="2992438" cy="987425"/>
        </p:xfrm>
        <a:graphic>
          <a:graphicData uri="http://schemas.openxmlformats.org/presentationml/2006/ole">
            <p:oleObj spid="_x0000_s40965" name="Equation" r:id="rId4" imgW="11937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6D93-33D4-4C2C-95E5-FEDDFA6E825B}" type="slidenum">
              <a:rPr lang="en-US"/>
              <a:pPr/>
              <a:t>41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equações acústicas são equações aproximadas, válidas para pequenas perturbações: quanto menores as perturbações, mais acurados são seus resultados. Sua grande vantagem, contudo, reside no fato de que são equações lineares.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99B9-C0D6-4A18-92EA-E131DA310994}" type="slidenum">
              <a:rPr lang="en-US"/>
              <a:pPr/>
              <a:t>42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Solução das equações da continuidade e do momentum:</a:t>
            </a:r>
          </a:p>
          <a:p>
            <a:pPr lvl="1"/>
            <a:r>
              <a:rPr lang="pt-BR"/>
              <a:t>Diferenciando-se a equação da continuidade em relação ao tempo:</a:t>
            </a:r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132138" y="3716338"/>
          <a:ext cx="2860675" cy="1144587"/>
        </p:xfrm>
        <a:graphic>
          <a:graphicData uri="http://schemas.openxmlformats.org/presentationml/2006/ole">
            <p:oleObj spid="_x0000_s43012" name="Equation" r:id="rId3" imgW="11430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1D52-1BB7-4720-8BB2-CDF7ADD24C4D}" type="slidenum">
              <a:rPr lang="en-US"/>
              <a:pPr/>
              <a:t>43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Diferenciando-se a equação do momentum em relação à posição: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Substituindo-se então na equação anterior, tem-se:</a:t>
            </a:r>
            <a:endParaRPr 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909888" y="2789238"/>
          <a:ext cx="3305175" cy="1144587"/>
        </p:xfrm>
        <a:graphic>
          <a:graphicData uri="http://schemas.openxmlformats.org/presentationml/2006/ole">
            <p:oleObj spid="_x0000_s44036" name="Equation" r:id="rId3" imgW="1320480" imgH="457200" progId="Equation.3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49613" y="5068888"/>
          <a:ext cx="2638425" cy="1049337"/>
        </p:xfrm>
        <a:graphic>
          <a:graphicData uri="http://schemas.openxmlformats.org/presentationml/2006/ole">
            <p:oleObj spid="_x0000_s44037" name="Equation" r:id="rId4" imgW="10540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C880-0131-4269-9C3E-50C79370D31F}" type="slidenum">
              <a:rPr lang="en-US"/>
              <a:pPr/>
              <a:t>44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 equação anterior constitui-se na clássica equação da onda, cuja solução é da forma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De modo análogo, as equações da continuidade e do momentum podem ser convenientemente manipuladas para obter-se uma solução para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381250" y="3249613"/>
          <a:ext cx="4351338" cy="539750"/>
        </p:xfrm>
        <a:graphic>
          <a:graphicData uri="http://schemas.openxmlformats.org/presentationml/2006/ole">
            <p:oleObj spid="_x0000_s45060" name="Equation" r:id="rId3" imgW="17398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7CA-0A11-4334-BE88-7CD044122698}" type="slidenum">
              <a:rPr lang="en-US"/>
              <a:pPr/>
              <a:t>45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Neste caso, tem-se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Em ambos os casos, </a:t>
            </a:r>
            <a:r>
              <a:rPr lang="pt-BR" i="1">
                <a:latin typeface="Times New Roman" pitchFamily="18" charset="0"/>
              </a:rPr>
              <a:t>F </a:t>
            </a:r>
            <a:r>
              <a:rPr lang="pt-BR"/>
              <a:t>,</a:t>
            </a:r>
            <a:r>
              <a:rPr lang="pt-BR" i="1">
                <a:latin typeface="Times New Roman" pitchFamily="18" charset="0"/>
              </a:rPr>
              <a:t> G </a:t>
            </a:r>
            <a:r>
              <a:rPr lang="pt-BR"/>
              <a:t>,</a:t>
            </a:r>
            <a:r>
              <a:rPr lang="pt-BR" i="1">
                <a:latin typeface="Times New Roman" pitchFamily="18" charset="0"/>
              </a:rPr>
              <a:t> f</a:t>
            </a:r>
            <a:r>
              <a:rPr lang="pt-BR" i="1"/>
              <a:t> </a:t>
            </a:r>
            <a:r>
              <a:rPr lang="pt-BR"/>
              <a:t>e</a:t>
            </a:r>
            <a:r>
              <a:rPr lang="pt-BR" i="1">
                <a:latin typeface="Times New Roman" pitchFamily="18" charset="0"/>
              </a:rPr>
              <a:t> g</a:t>
            </a:r>
            <a:r>
              <a:rPr lang="pt-BR"/>
              <a:t> são funções arbitrárias de seus argumentos. Contudo, uma interpretação física muito forte surge das soluções gerais apresentadas.</a:t>
            </a:r>
            <a:endParaRPr lang="en-US" i="1">
              <a:latin typeface="Times New Roman" pitchFamily="18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413000" y="2457450"/>
          <a:ext cx="4287838" cy="539750"/>
        </p:xfrm>
        <a:graphic>
          <a:graphicData uri="http://schemas.openxmlformats.org/presentationml/2006/ole">
            <p:oleObj spid="_x0000_s46084" name="Equation" r:id="rId3" imgW="17143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1EB-361F-44A0-AF9E-D14149AD4DE6}" type="slidenum">
              <a:rPr lang="en-US"/>
              <a:pPr/>
              <a:t>46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Considerando-se, por exemplo, que </a:t>
            </a:r>
            <a:r>
              <a:rPr lang="pt-BR" i="1">
                <a:latin typeface="Times New Roman" pitchFamily="18" charset="0"/>
              </a:rPr>
              <a:t>G =</a:t>
            </a:r>
            <a:r>
              <a:rPr lang="pt-BR">
                <a:latin typeface="Times New Roman" pitchFamily="18" charset="0"/>
              </a:rPr>
              <a:t> 0</a:t>
            </a:r>
            <a:r>
              <a:rPr lang="pt-BR"/>
              <a:t>: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Se a onda propaga-se ao longo do eixo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, seja </a:t>
            </a:r>
            <a:r>
              <a:rPr lang="pt-BR">
                <a:latin typeface="Symbol" pitchFamily="18" charset="2"/>
              </a:rPr>
              <a:t>Dr</a:t>
            </a:r>
            <a:r>
              <a:rPr lang="pt-BR" baseline="-25000">
                <a:latin typeface="Symbol" pitchFamily="18" charset="2"/>
              </a:rPr>
              <a:t>1</a:t>
            </a:r>
            <a:r>
              <a:rPr lang="pt-BR"/>
              <a:t> característica da propagação dessa onda. Assim:</a:t>
            </a:r>
            <a:endParaRPr lang="en-US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317875" y="2528888"/>
          <a:ext cx="2478088" cy="539750"/>
        </p:xfrm>
        <a:graphic>
          <a:graphicData uri="http://schemas.openxmlformats.org/presentationml/2006/ole">
            <p:oleObj spid="_x0000_s47108" name="Equation" r:id="rId3" imgW="990360" imgH="21564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627313" y="5049838"/>
          <a:ext cx="3811587" cy="539750"/>
        </p:xfrm>
        <a:graphic>
          <a:graphicData uri="http://schemas.openxmlformats.org/presentationml/2006/ole">
            <p:oleObj spid="_x0000_s47109" name="Equation" r:id="rId4" imgW="15238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12B-CD49-4983-B28D-23DA483981AF}" type="slidenum">
              <a:rPr lang="en-US"/>
              <a:pPr/>
              <a:t>47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Neste caso, deve-se ter que</a:t>
            </a:r>
          </a:p>
          <a:p>
            <a:endParaRPr lang="pt-BR"/>
          </a:p>
          <a:p>
            <a:r>
              <a:rPr lang="pt-BR"/>
              <a:t>Deste modo, um valor fixo de distúrbio </a:t>
            </a:r>
            <a:r>
              <a:rPr lang="pt-BR">
                <a:latin typeface="Symbol" pitchFamily="18" charset="2"/>
              </a:rPr>
              <a:t>Dr</a:t>
            </a:r>
            <a:r>
              <a:rPr lang="pt-BR" baseline="-25000">
                <a:latin typeface="Symbol" pitchFamily="18" charset="2"/>
              </a:rPr>
              <a:t>1</a:t>
            </a:r>
            <a:r>
              <a:rPr lang="pt-BR"/>
              <a:t> deve-se mover de tal modo que</a:t>
            </a:r>
          </a:p>
          <a:p>
            <a:endParaRPr lang="pt-BR"/>
          </a:p>
          <a:p>
            <a:r>
              <a:rPr lang="pt-BR"/>
              <a:t>Assim, da equação da onda</a:t>
            </a:r>
          </a:p>
          <a:p>
            <a:endParaRPr lang="en-US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375025" y="2205038"/>
          <a:ext cx="2349500" cy="539750"/>
        </p:xfrm>
        <a:graphic>
          <a:graphicData uri="http://schemas.openxmlformats.org/presentationml/2006/ole">
            <p:oleObj spid="_x0000_s48132" name="Equation" r:id="rId3" imgW="939600" imgH="21564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708400" y="3860800"/>
          <a:ext cx="1716088" cy="539750"/>
        </p:xfrm>
        <a:graphic>
          <a:graphicData uri="http://schemas.openxmlformats.org/presentationml/2006/ole">
            <p:oleObj spid="_x0000_s48133" name="Equation" r:id="rId4" imgW="685800" imgH="21564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375025" y="4973638"/>
          <a:ext cx="2349500" cy="1047750"/>
        </p:xfrm>
        <a:graphic>
          <a:graphicData uri="http://schemas.openxmlformats.org/presentationml/2006/ole">
            <p:oleObj spid="_x0000_s48134" name="Equation" r:id="rId5" imgW="9396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AF0-D405-4C86-B900-C28A53553525}" type="slidenum">
              <a:rPr lang="en-US"/>
              <a:pPr/>
              <a:t>48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pt-BR"/>
              <a:t>Tem-se que o coeficiente    representa sempre o quadrado da velocidade de propagação da quantidade geral </a:t>
            </a:r>
            <a:r>
              <a:rPr lang="pt-BR">
                <a:latin typeface="Symbol" pitchFamily="18" charset="2"/>
              </a:rPr>
              <a:t>F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037263" y="1268413"/>
          <a:ext cx="479425" cy="574675"/>
        </p:xfrm>
        <a:graphic>
          <a:graphicData uri="http://schemas.openxmlformats.org/presentationml/2006/ole">
            <p:oleObj spid="_x0000_s49156" name="Equation" r:id="rId3" imgW="190440" imgH="228600" progId="Equation.3">
              <p:embed/>
            </p:oleObj>
          </a:graphicData>
        </a:graphic>
      </p:graphicFrame>
      <p:pic>
        <p:nvPicPr>
          <p:cNvPr id="49157" name="Picture 5" descr="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924175"/>
            <a:ext cx="6884987" cy="347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776C-1C49-4949-9731-ADF846E6C6C4}" type="slidenum">
              <a:rPr lang="en-US"/>
              <a:pPr/>
              <a:t>49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 análise anterior, tem-se que a quantidade     , definida como                , é a velocidade de propagação da onda. Além disso, considera-se que a mesma seja uma onda sonora. Tem-se então que a velocidade do som pode ser definida como             .</a:t>
            </a:r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059113" y="2060575"/>
          <a:ext cx="479425" cy="574675"/>
        </p:xfrm>
        <a:graphic>
          <a:graphicData uri="http://schemas.openxmlformats.org/presentationml/2006/ole">
            <p:oleObj spid="_x0000_s50180" name="Equation" r:id="rId3" imgW="190440" imgH="22860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429375" y="2103438"/>
          <a:ext cx="1814513" cy="604837"/>
        </p:xfrm>
        <a:graphic>
          <a:graphicData uri="http://schemas.openxmlformats.org/presentationml/2006/ole">
            <p:oleObj spid="_x0000_s50181" name="Equation" r:id="rId4" imgW="723600" imgH="2412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0182" name="Equation" r:id="rId5" imgW="114120" imgH="21564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019300" y="4584700"/>
          <a:ext cx="1400175" cy="573088"/>
        </p:xfrm>
        <a:graphic>
          <a:graphicData uri="http://schemas.openxmlformats.org/presentationml/2006/ole">
            <p:oleObj spid="_x0000_s50183" name="Equation" r:id="rId6" imgW="5587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9329-FEAC-4B91-B261-DD77A7C89841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Importante aplicação do movimento de ondas não-estacionárias: tubos de choque.</a:t>
            </a:r>
          </a:p>
          <a:p>
            <a:r>
              <a:rPr lang="pt-BR"/>
              <a:t>Consiste em um tubo, fechado em ambas as extremidades, com um diafragma separando uma região de alta pressão de uma região de baixa pressão.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8123-638E-4D07-9102-31A10A4C9816}" type="slidenum">
              <a:rPr lang="en-US"/>
              <a:pPr/>
              <a:t>50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Relação entre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 e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:</a:t>
            </a:r>
          </a:p>
          <a:p>
            <a:pPr lvl="1"/>
            <a:r>
              <a:rPr lang="pt-BR"/>
              <a:t>Tomando-se a relação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 fazendo-se </a:t>
            </a:r>
            <a:r>
              <a:rPr lang="pt-BR" i="1">
                <a:latin typeface="Times New Roman" pitchFamily="18" charset="0"/>
              </a:rPr>
              <a:t>g=</a:t>
            </a:r>
            <a:r>
              <a:rPr lang="pt-BR">
                <a:latin typeface="Times New Roman" pitchFamily="18" charset="0"/>
              </a:rPr>
              <a:t>0</a:t>
            </a:r>
            <a:r>
              <a:rPr lang="pt-BR"/>
              <a:t>, tem-se:</a:t>
            </a:r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413000" y="2960688"/>
          <a:ext cx="4287838" cy="539750"/>
        </p:xfrm>
        <a:graphic>
          <a:graphicData uri="http://schemas.openxmlformats.org/presentationml/2006/ole">
            <p:oleObj spid="_x0000_s53252" name="Equation" r:id="rId3" imgW="1714320" imgH="215640" progId="Equation.3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779838" y="4244975"/>
          <a:ext cx="1525587" cy="984250"/>
        </p:xfrm>
        <a:graphic>
          <a:graphicData uri="http://schemas.openxmlformats.org/presentationml/2006/ole">
            <p:oleObj spid="_x0000_s53253" name="Equation" r:id="rId4" imgW="609480" imgH="39348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3492500" y="5324475"/>
          <a:ext cx="2130425" cy="984250"/>
        </p:xfrm>
        <a:graphic>
          <a:graphicData uri="http://schemas.openxmlformats.org/presentationml/2006/ole">
            <p:oleObj spid="_x0000_s53254" name="Equation" r:id="rId5" imgW="850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B81-4F9F-415D-A2A0-2DCDADF65205}" type="slidenum">
              <a:rPr lang="en-US"/>
              <a:pPr/>
              <a:t>51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5063"/>
            <a:ext cx="8229600" cy="4525962"/>
          </a:xfrm>
        </p:spPr>
        <p:txBody>
          <a:bodyPr/>
          <a:lstStyle/>
          <a:p>
            <a:r>
              <a:rPr lang="pt-BR"/>
              <a:t>Desta maneira, tem-se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Que, substituída na equação da continuidade linearizada resulta em</a:t>
            </a:r>
            <a:endParaRPr lang="en-US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233738" y="1773238"/>
          <a:ext cx="2633662" cy="1079500"/>
        </p:xfrm>
        <a:graphic>
          <a:graphicData uri="http://schemas.openxmlformats.org/presentationml/2006/ole">
            <p:oleObj spid="_x0000_s54276" name="Equation" r:id="rId3" imgW="1054080" imgH="43164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092450" y="4005263"/>
          <a:ext cx="2919413" cy="1079500"/>
        </p:xfrm>
        <a:graphic>
          <a:graphicData uri="http://schemas.openxmlformats.org/presentationml/2006/ole">
            <p:oleObj spid="_x0000_s54277" name="Equation" r:id="rId4" imgW="1168200" imgH="431640" progId="Equation.3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951163" y="5102225"/>
          <a:ext cx="3203575" cy="1206500"/>
        </p:xfrm>
        <a:graphic>
          <a:graphicData uri="http://schemas.openxmlformats.org/presentationml/2006/ole">
            <p:oleObj spid="_x0000_s54278" name="Equation" r:id="rId5" imgW="12826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848-44CB-4761-A1AD-299C12182903}" type="slidenum">
              <a:rPr lang="en-US"/>
              <a:pPr/>
              <a:t>52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pt-BR"/>
              <a:t>Nesse caso, deve-se ter que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Considerando-se, então, o gás não perturbado, observa-se que</a:t>
            </a:r>
          </a:p>
          <a:p>
            <a:endParaRPr lang="pt-BR"/>
          </a:p>
          <a:p>
            <a:r>
              <a:rPr lang="pt-BR"/>
              <a:t>E, dessa forma</a:t>
            </a:r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030538" y="1773238"/>
          <a:ext cx="3044825" cy="1079500"/>
        </p:xfrm>
        <a:graphic>
          <a:graphicData uri="http://schemas.openxmlformats.org/presentationml/2006/ole">
            <p:oleObj spid="_x0000_s55300" name="Equation" r:id="rId3" imgW="1218960" imgH="43164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63938" y="4076700"/>
          <a:ext cx="1936750" cy="508000"/>
        </p:xfrm>
        <a:graphic>
          <a:graphicData uri="http://schemas.openxmlformats.org/presentationml/2006/ole">
            <p:oleObj spid="_x0000_s55301" name="Equation" r:id="rId4" imgW="774360" imgH="20304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605213" y="5084763"/>
          <a:ext cx="1903412" cy="1077912"/>
        </p:xfrm>
        <a:graphic>
          <a:graphicData uri="http://schemas.openxmlformats.org/presentationml/2006/ole">
            <p:oleObj spid="_x0000_s55302" name="Equation" r:id="rId5" imgW="7617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7056-E390-4477-99EB-BE2332F171F3}" type="slidenum">
              <a:rPr lang="en-US"/>
              <a:pPr/>
              <a:t>53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caso de se trabalhar com variações de pressão, obtém-se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Como as equações anteriores foram obtidas ao se fazer </a:t>
            </a:r>
            <a:r>
              <a:rPr lang="pt-BR" i="1">
                <a:latin typeface="Times New Roman" pitchFamily="18" charset="0"/>
              </a:rPr>
              <a:t>g = </a:t>
            </a:r>
            <a:r>
              <a:rPr lang="pt-BR">
                <a:latin typeface="Times New Roman" pitchFamily="18" charset="0"/>
              </a:rPr>
              <a:t>0</a:t>
            </a:r>
            <a:r>
              <a:rPr lang="pt-BR"/>
              <a:t>, elas se aplicam para ondas que se movem para a direita.</a:t>
            </a:r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633788" y="2565400"/>
          <a:ext cx="1874837" cy="1081088"/>
        </p:xfrm>
        <a:graphic>
          <a:graphicData uri="http://schemas.openxmlformats.org/presentationml/2006/ole">
            <p:oleObj spid="_x0000_s56324" name="Equation" r:id="rId3" imgW="749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561-F739-413E-89B8-C1A9674C9A2E}" type="slidenum">
              <a:rPr lang="en-US"/>
              <a:pPr/>
              <a:t>54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Se forem empregadas ondas que se movem para a esquerda (fazendo-se </a:t>
            </a:r>
            <a:r>
              <a:rPr lang="pt-BR" i="1">
                <a:latin typeface="Times New Roman" pitchFamily="18" charset="0"/>
              </a:rPr>
              <a:t>f=</a:t>
            </a:r>
            <a:r>
              <a:rPr lang="pt-BR">
                <a:latin typeface="Times New Roman" pitchFamily="18" charset="0"/>
              </a:rPr>
              <a:t>0</a:t>
            </a:r>
            <a:r>
              <a:rPr lang="pt-BR"/>
              <a:t>), os resultados obtidos são similares aos anteriores, exceto pelo sinal que será negativo. Desta forma, os resultados podem ser generalizados como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  <a:buFontTx/>
              <a:buNone/>
            </a:pPr>
            <a:r>
              <a:rPr lang="pt-BR"/>
              <a:t>   sendo os sinais + e – associados às ondas que correm à direita e à esquerda, respectivamente.</a:t>
            </a:r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700338" y="3860800"/>
          <a:ext cx="3433762" cy="990600"/>
        </p:xfrm>
        <a:graphic>
          <a:graphicData uri="http://schemas.openxmlformats.org/presentationml/2006/ole">
            <p:oleObj spid="_x0000_s58372" name="Equation" r:id="rId3" imgW="14983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6EC-5756-4073-ABD5-8052E77B1AF8}" type="slidenum">
              <a:rPr lang="en-US"/>
              <a:pPr/>
              <a:t>55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7.5 Elementos da teoria acústica</a:t>
            </a:r>
            <a:endParaRPr lang="en-US" sz="4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r>
              <a:rPr lang="pt-BR"/>
              <a:t>Na terminologia acústica, a parte de uma onda sonora em que </a:t>
            </a:r>
            <a:r>
              <a:rPr lang="pt-BR">
                <a:latin typeface="Symbol" pitchFamily="18" charset="2"/>
              </a:rPr>
              <a:t>Dr &gt; 0</a:t>
            </a:r>
            <a:r>
              <a:rPr lang="pt-BR"/>
              <a:t> é chamada de condensação, enquanto a região em que </a:t>
            </a:r>
            <a:r>
              <a:rPr lang="pt-BR">
                <a:latin typeface="Symbol" pitchFamily="18" charset="2"/>
              </a:rPr>
              <a:t>Dr &lt; 0</a:t>
            </a:r>
            <a:r>
              <a:rPr lang="pt-BR"/>
              <a:t> é a rarefação.</a:t>
            </a:r>
          </a:p>
          <a:p>
            <a:r>
              <a:rPr lang="pt-BR"/>
              <a:t>Para uma condensação, o movimento induzido de massa é sempre na mesma direção do movimento da onda.</a:t>
            </a:r>
          </a:p>
          <a:p>
            <a:r>
              <a:rPr lang="pt-BR"/>
              <a:t>Para a rarefação, o movimento é sempre na direção oposta ao do movimento da onda.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DC3-0534-495B-9374-BD68C4CF616C}" type="slidenum">
              <a:rPr lang="en-US"/>
              <a:pPr/>
              <a:t>56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Ondas finitas são aquelas para as quais a perturbação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 pode ser grande.</a:t>
            </a:r>
          </a:p>
          <a:p>
            <a:r>
              <a:rPr lang="pt-BR"/>
              <a:t>Considere uma onda finita que se propaga para a direita. Neste caso, a densidade, a temperatura, a velocidade do som local e o movimento da massa podem ser escritos como uma função da posição </a:t>
            </a:r>
            <a:r>
              <a:rPr lang="pt-BR" i="1">
                <a:latin typeface="Times New Roman" pitchFamily="18" charset="0"/>
              </a:rPr>
              <a:t>x</a:t>
            </a:r>
            <a:r>
              <a:rPr lang="pt-BR"/>
              <a:t> em um dado instante de tempo.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AA-C790-4DFF-90B0-AC9946F0DA12}" type="slidenum">
              <a:rPr lang="en-US"/>
              <a:pPr/>
              <a:t>57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pt-BR"/>
              <a:t>Porções da onda em que a densidade aumenta são regiões de compressão, enquanto porções em que a densidade diminui são regiões de expansão.</a:t>
            </a:r>
            <a:endParaRPr lang="en-US"/>
          </a:p>
        </p:txBody>
      </p:sp>
      <p:pic>
        <p:nvPicPr>
          <p:cNvPr id="61444" name="Picture 4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284538"/>
            <a:ext cx="4592637" cy="336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B819-F18C-476B-8623-19064F089B83}" type="slidenum">
              <a:rPr lang="en-US"/>
              <a:pPr/>
              <a:t>58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r>
              <a:rPr lang="pt-BR"/>
              <a:t>Diferentemente das ondas sonoras linearizadas, partes diferentes de uma onda finita propagam-se a velocidades diferentes com relação ao laboratório.</a:t>
            </a:r>
          </a:p>
          <a:p>
            <a:r>
              <a:rPr lang="pt-BR"/>
              <a:t>Para cada ponto da onda, a velocidade de propagação (local) em relação ao laboratório é</a:t>
            </a:r>
          </a:p>
          <a:p>
            <a:endParaRPr lang="pt-BR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798888" y="5208588"/>
          <a:ext cx="1493837" cy="381000"/>
        </p:xfrm>
        <a:graphic>
          <a:graphicData uri="http://schemas.openxmlformats.org/presentationml/2006/ole">
            <p:oleObj spid="_x0000_s63492" name="Equation" r:id="rId3" imgW="596880" imgH="15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56AB-808E-433F-A70A-7FFD4986FBA0}" type="slidenum">
              <a:rPr lang="en-US"/>
              <a:pPr/>
              <a:t>59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r>
              <a:rPr lang="pt-BR"/>
              <a:t>Fisicamente, a propagação de uma parte local de uma onda finita é a velocidade do som local sobreposta ao movimento local da massa de gás.</a:t>
            </a:r>
          </a:p>
          <a:p>
            <a:r>
              <a:rPr lang="pt-BR"/>
              <a:t>Ao se comparar as velocidades dos pontos 1 e 2, tem-se que</a:t>
            </a:r>
            <a:endParaRPr 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3276600" y="4911725"/>
          <a:ext cx="2576513" cy="604838"/>
        </p:xfrm>
        <a:graphic>
          <a:graphicData uri="http://schemas.openxmlformats.org/presentationml/2006/ole">
            <p:oleObj spid="_x0000_s62469" name="Equation" r:id="rId3" imgW="102852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131-7E33-4151-B2E3-BB845E4A0DF1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pic>
        <p:nvPicPr>
          <p:cNvPr id="52228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989138"/>
            <a:ext cx="4476750" cy="2490787"/>
          </a:xfrm>
          <a:prstGeom prst="rect">
            <a:avLst/>
          </a:prstGeom>
          <a:noFill/>
        </p:spPr>
      </p:pic>
      <p:pic>
        <p:nvPicPr>
          <p:cNvPr id="52229" name="Picture 5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1989138"/>
            <a:ext cx="44259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5D17-7C22-4587-AD77-E3F17C15BD33}" type="slidenum">
              <a:rPr lang="en-US"/>
              <a:pPr/>
              <a:t>60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BR"/>
              <a:t>Se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for negativa e sua magnitude for grande o suficiente para superar o de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, então a porção 1 da onda se propagará para a esquerda.</a:t>
            </a:r>
          </a:p>
          <a:p>
            <a:r>
              <a:rPr lang="pt-BR"/>
              <a:t>Neste caso, a onda de compressão será ampliada até que coalesça em uma onda de choque.</a:t>
            </a:r>
          </a:p>
          <a:p>
            <a:r>
              <a:rPr lang="pt-BR"/>
              <a:t>A onda de expansão, por outro lado, espalhar-se-á e tornar-se-á mais gradual.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8C5D-9F04-4310-B886-7BAAD55115B9}" type="slidenum">
              <a:rPr lang="en-US"/>
              <a:pPr/>
              <a:t>61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r>
              <a:rPr lang="pt-BR"/>
              <a:t>Para uma onda acústica:</a:t>
            </a:r>
          </a:p>
          <a:p>
            <a:pPr lvl="1"/>
            <a:r>
              <a:rPr lang="pt-BR"/>
              <a:t>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,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T</a:t>
            </a:r>
            <a:r>
              <a:rPr lang="pt-BR"/>
              <a:t>,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i="1"/>
              <a:t> </a:t>
            </a:r>
            <a:r>
              <a:rPr lang="pt-BR"/>
              <a:t>são pequenos.</a:t>
            </a:r>
          </a:p>
          <a:p>
            <a:pPr lvl="1"/>
            <a:r>
              <a:rPr lang="pt-BR"/>
              <a:t>Todas as partes da onda propagam-se com a mesma velocidade em relação ao laboratório, isto é, com a velocidade     .</a:t>
            </a:r>
          </a:p>
          <a:p>
            <a:pPr lvl="1"/>
            <a:r>
              <a:rPr lang="pt-BR"/>
              <a:t>A forma da onda permanece constante.</a:t>
            </a:r>
          </a:p>
          <a:p>
            <a:pPr lvl="1"/>
            <a:r>
              <a:rPr lang="pt-BR"/>
              <a:t>As variáveis do escoamento são governadas por equações lineares.</a:t>
            </a:r>
          </a:p>
          <a:p>
            <a:pPr lvl="1"/>
            <a:r>
              <a:rPr lang="pt-BR"/>
              <a:t>Esta é uma situação ideal, que corresponde a uma aproximação das ondas sonoras audíveis.</a:t>
            </a:r>
            <a:endParaRPr lang="en-US" i="1">
              <a:latin typeface="Times New Roman" pitchFamily="18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199063" y="3141663"/>
          <a:ext cx="474662" cy="538162"/>
        </p:xfrm>
        <a:graphic>
          <a:graphicData uri="http://schemas.openxmlformats.org/presentationml/2006/ole">
            <p:oleObj spid="_x0000_s65540" name="Equation" r:id="rId3" imgW="1904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4BC6-B30A-41CD-B6A2-3F80D4DFA728}" type="slidenum">
              <a:rPr lang="en-US"/>
              <a:pPr/>
              <a:t>62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r>
              <a:rPr lang="pt-BR"/>
              <a:t>Para uma onda finita:</a:t>
            </a:r>
          </a:p>
          <a:p>
            <a:pPr lvl="1"/>
            <a:r>
              <a:rPr lang="pt-BR"/>
              <a:t> </a:t>
            </a:r>
            <a:r>
              <a:rPr lang="pt-BR">
                <a:latin typeface="Symbol" pitchFamily="18" charset="2"/>
              </a:rPr>
              <a:t>Dr</a:t>
            </a:r>
            <a:r>
              <a:rPr lang="pt-BR"/>
              <a:t>,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T</a:t>
            </a:r>
            <a:r>
              <a:rPr lang="pt-BR"/>
              <a:t>, </a:t>
            </a:r>
            <a:r>
              <a:rPr lang="pt-BR">
                <a:latin typeface="Symbol" pitchFamily="18" charset="2"/>
              </a:rPr>
              <a:t>D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i="1"/>
              <a:t> </a:t>
            </a:r>
            <a:r>
              <a:rPr lang="pt-BR"/>
              <a:t>podem ser grandes.</a:t>
            </a:r>
          </a:p>
          <a:p>
            <a:pPr lvl="1"/>
            <a:r>
              <a:rPr lang="pt-BR"/>
              <a:t>Cada parte local de uma onda se propaga a uma velocidade local </a:t>
            </a:r>
            <a:r>
              <a:rPr lang="pt-BR" i="1">
                <a:latin typeface="Times New Roman" pitchFamily="18" charset="0"/>
              </a:rPr>
              <a:t>u+a</a:t>
            </a:r>
            <a:r>
              <a:rPr lang="pt-BR"/>
              <a:t> relativa ao laboratório.</a:t>
            </a:r>
          </a:p>
          <a:p>
            <a:pPr lvl="1"/>
            <a:r>
              <a:rPr lang="pt-BR"/>
              <a:t>A forma da onda varia com o tempo.</a:t>
            </a:r>
          </a:p>
          <a:p>
            <a:pPr lvl="1"/>
            <a:r>
              <a:rPr lang="pt-BR"/>
              <a:t>As variáveis do escoamento são governadas por equações não-lineares.</a:t>
            </a:r>
          </a:p>
          <a:p>
            <a:pPr lvl="1"/>
            <a:r>
              <a:rPr lang="pt-BR"/>
              <a:t>Esta é uma situação real, seguida por todas as ondas reais.</a:t>
            </a:r>
            <a:endParaRPr lang="en-US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D941-6094-494B-9A9B-D4BF11DBC143}" type="slidenum">
              <a:rPr lang="en-US"/>
              <a:pPr/>
              <a:t>63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Equação da continuidade:</a:t>
            </a:r>
          </a:p>
          <a:p>
            <a:endParaRPr lang="pt-BR"/>
          </a:p>
          <a:p>
            <a:endParaRPr lang="pt-BR"/>
          </a:p>
          <a:p>
            <a:pPr lvl="1"/>
            <a:r>
              <a:rPr lang="pt-BR"/>
              <a:t>Da termodinâmica, tem-se que</a:t>
            </a:r>
            <a:endParaRPr 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205163" y="2205038"/>
          <a:ext cx="2735262" cy="985837"/>
        </p:xfrm>
        <a:graphic>
          <a:graphicData uri="http://schemas.openxmlformats.org/presentationml/2006/ole">
            <p:oleObj spid="_x0000_s67588" name="Equation" r:id="rId3" imgW="1091880" imgH="393480" progId="Equation.3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708400" y="4076700"/>
          <a:ext cx="1684338" cy="539750"/>
        </p:xfrm>
        <a:graphic>
          <a:graphicData uri="http://schemas.openxmlformats.org/presentationml/2006/ole">
            <p:oleObj spid="_x0000_s67589" name="Equation" r:id="rId4" imgW="672840" imgH="215640" progId="Equation.3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555875" y="4848225"/>
          <a:ext cx="3962400" cy="1173163"/>
        </p:xfrm>
        <a:graphic>
          <a:graphicData uri="http://schemas.openxmlformats.org/presentationml/2006/ole">
            <p:oleObj spid="_x0000_s67590" name="Equation" r:id="rId5" imgW="15872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7FE5-B722-49DE-8ECA-490597583E8E}" type="slidenum">
              <a:rPr lang="en-US"/>
              <a:pPr/>
              <a:t>64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No caso de um escoamento isentrópico, tem-se que </a:t>
            </a:r>
            <a:r>
              <a:rPr lang="pt-BR" i="1">
                <a:latin typeface="Times New Roman" pitchFamily="18" charset="0"/>
              </a:rPr>
              <a:t>ds=</a:t>
            </a:r>
            <a:r>
              <a:rPr lang="pt-BR">
                <a:latin typeface="Times New Roman" pitchFamily="18" charset="0"/>
              </a:rPr>
              <a:t>0</a:t>
            </a:r>
            <a:r>
              <a:rPr lang="pt-BR"/>
              <a:t>. Deste modo: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 a equação da continuidade será escrita como</a:t>
            </a:r>
            <a:endParaRPr 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481388" y="2781300"/>
          <a:ext cx="2098675" cy="985838"/>
        </p:xfrm>
        <a:graphic>
          <a:graphicData uri="http://schemas.openxmlformats.org/presentationml/2006/ole">
            <p:oleObj spid="_x0000_s68612" name="Equation" r:id="rId3" imgW="838080" imgH="393480" progId="Equation.3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967038" y="4891088"/>
          <a:ext cx="3213100" cy="985837"/>
        </p:xfrm>
        <a:graphic>
          <a:graphicData uri="http://schemas.openxmlformats.org/presentationml/2006/ole">
            <p:oleObj spid="_x0000_s68613" name="Equation" r:id="rId4" imgW="1282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66F-D111-4A82-B63E-D1C8E57911DF}" type="slidenum">
              <a:rPr lang="en-US"/>
              <a:pPr/>
              <a:t>65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No caso de um escoamento unidimensional: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Equação do momentum, sem forças de corpo:</a:t>
            </a:r>
            <a:endParaRPr lang="en-US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555875" y="2205038"/>
          <a:ext cx="4033838" cy="1079500"/>
        </p:xfrm>
        <a:graphic>
          <a:graphicData uri="http://schemas.openxmlformats.org/presentationml/2006/ole">
            <p:oleObj spid="_x0000_s69636" name="Equation" r:id="rId3" imgW="1612800" imgH="43164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517900" y="4724400"/>
          <a:ext cx="2062163" cy="1046163"/>
        </p:xfrm>
        <a:graphic>
          <a:graphicData uri="http://schemas.openxmlformats.org/presentationml/2006/ole">
            <p:oleObj spid="_x0000_s69637" name="Equation" r:id="rId4" imgW="8254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1A47-CAA1-4DAB-8BAB-0204D42439CC}" type="slidenum">
              <a:rPr lang="en-US"/>
              <a:pPr/>
              <a:t>66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Para um escoamento unidimensional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Adicionando-se a equação da continuidade</a:t>
            </a:r>
            <a:endParaRPr lang="en-US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843213" y="2081213"/>
          <a:ext cx="3436937" cy="987425"/>
        </p:xfrm>
        <a:graphic>
          <a:graphicData uri="http://schemas.openxmlformats.org/presentationml/2006/ole">
            <p:oleObj spid="_x0000_s70660" name="Equation" r:id="rId3" imgW="1371600" imgH="39348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922588" y="3170238"/>
          <a:ext cx="3278187" cy="1050925"/>
        </p:xfrm>
        <a:graphic>
          <a:graphicData uri="http://schemas.openxmlformats.org/presentationml/2006/ole">
            <p:oleObj spid="_x0000_s70661" name="Equation" r:id="rId4" imgW="1307880" imgH="419040" progId="Equation.3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1187450" y="4764088"/>
          <a:ext cx="6737350" cy="1112837"/>
        </p:xfrm>
        <a:graphic>
          <a:graphicData uri="http://schemas.openxmlformats.org/presentationml/2006/ole">
            <p:oleObj spid="_x0000_s70662" name="Equation" r:id="rId5" imgW="26920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E4BF-6317-400B-8B59-2697A8ABD799}" type="slidenum">
              <a:rPr lang="en-US"/>
              <a:pPr/>
              <a:t>67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Subtraindo-se a equação da continuidade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Examinando-se as duas equações anteriores, tem-se que</a:t>
            </a:r>
            <a:endParaRPr lang="en-US"/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203325" y="2276475"/>
          <a:ext cx="6705600" cy="1112838"/>
        </p:xfrm>
        <a:graphic>
          <a:graphicData uri="http://schemas.openxmlformats.org/presentationml/2006/ole">
            <p:oleObj spid="_x0000_s71687" name="Equation" r:id="rId3" imgW="2679480" imgH="444240" progId="Equation.3">
              <p:embed/>
            </p:oleObj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2336800" y="4760913"/>
          <a:ext cx="1587500" cy="539750"/>
        </p:xfrm>
        <a:graphic>
          <a:graphicData uri="http://schemas.openxmlformats.org/presentationml/2006/ole">
            <p:oleObj spid="_x0000_s71688" name="Equation" r:id="rId4" imgW="634680" imgH="215640" progId="Equation.3">
              <p:embed/>
            </p:oleObj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5172075" y="4760913"/>
          <a:ext cx="1682750" cy="539750"/>
        </p:xfrm>
        <a:graphic>
          <a:graphicData uri="http://schemas.openxmlformats.org/presentationml/2006/ole">
            <p:oleObj spid="_x0000_s71689" name="Equation" r:id="rId5" imgW="6728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8E46-4C30-4EBC-A00E-E4AE375544F5}" type="slidenum">
              <a:rPr lang="en-US"/>
              <a:pPr/>
              <a:t>68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 definição de um diferencial</a:t>
            </a:r>
            <a:endParaRPr lang="en-US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086100" y="2155825"/>
          <a:ext cx="2925763" cy="985838"/>
        </p:xfrm>
        <a:graphic>
          <a:graphicData uri="http://schemas.openxmlformats.org/presentationml/2006/ole">
            <p:oleObj spid="_x0000_s72708" name="Equation" r:id="rId3" imgW="1168200" imgH="393480" progId="Equation.3">
              <p:embed/>
            </p:oleObj>
          </a:graphicData>
        </a:graphic>
      </p:graphicFrame>
      <p:pic>
        <p:nvPicPr>
          <p:cNvPr id="72709" name="Picture 5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200" y="3348038"/>
            <a:ext cx="4641850" cy="296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1889-90FB-4023-9C5E-B21F8DD2B80D}" type="slidenum">
              <a:rPr lang="en-US"/>
              <a:pPr/>
              <a:t>69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Escolhendo-se um caminho específico que passe pelo ponto 1 deve-se ter que a seguinte equação seja satisfeita</a:t>
            </a:r>
          </a:p>
          <a:p>
            <a:endParaRPr lang="pt-BR"/>
          </a:p>
          <a:p>
            <a:r>
              <a:rPr lang="pt-BR"/>
              <a:t>Ou seja, deve-se ter que a derivada da função no ponto 1 é dada por</a:t>
            </a:r>
            <a:endParaRPr 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459163" y="3213100"/>
          <a:ext cx="2192337" cy="539750"/>
        </p:xfrm>
        <a:graphic>
          <a:graphicData uri="http://schemas.openxmlformats.org/presentationml/2006/ole">
            <p:oleObj spid="_x0000_s73732" name="Equation" r:id="rId3" imgW="876240" imgH="21564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3316288" y="4868863"/>
          <a:ext cx="2479675" cy="1144587"/>
        </p:xfrm>
        <a:graphic>
          <a:graphicData uri="http://schemas.openxmlformats.org/presentationml/2006/ole">
            <p:oleObj spid="_x0000_s73733" name="Equation" r:id="rId4" imgW="9903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2779-7BE7-488A-B590-8540AA9FEE96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Quando o diafragma é rompido, uma onda de choque propaga-se na região de baixa (1), enquanto na região de alta pressão (4) há a propagação de ondas de expansão. A região 4 é chamada de seção condutora, enquanto a região 1 é a seção conduzida.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267A-C282-43B0-AC98-856FF39252E1}" type="slidenum">
              <a:rPr lang="en-US"/>
              <a:pPr/>
              <a:t>70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Combinando as relações anteriores, tem-se que o valor de </a:t>
            </a:r>
            <a:r>
              <a:rPr lang="pt-BR" i="1">
                <a:latin typeface="Times New Roman" pitchFamily="18" charset="0"/>
              </a:rPr>
              <a:t>du</a:t>
            </a:r>
            <a:r>
              <a:rPr lang="pt-BR" i="1"/>
              <a:t> </a:t>
            </a:r>
            <a:r>
              <a:rPr lang="pt-BR"/>
              <a:t>que corresponde a </a:t>
            </a:r>
            <a:r>
              <a:rPr lang="pt-BR" i="1">
                <a:latin typeface="Times New Roman" pitchFamily="18" charset="0"/>
              </a:rPr>
              <a:t>dt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dx</a:t>
            </a:r>
            <a:r>
              <a:rPr lang="pt-BR"/>
              <a:t>, restrito ao caminho escolhido é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Similarmente, para </a:t>
            </a:r>
            <a:r>
              <a:rPr lang="pt-BR" i="1">
                <a:latin typeface="Times New Roman" pitchFamily="18" charset="0"/>
              </a:rPr>
              <a:t>dp</a:t>
            </a:r>
            <a:endParaRPr lang="en-US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627313" y="3213100"/>
          <a:ext cx="3843337" cy="1079500"/>
        </p:xfrm>
        <a:graphic>
          <a:graphicData uri="http://schemas.openxmlformats.org/presentationml/2006/ole">
            <p:oleObj spid="_x0000_s74756" name="Equation" r:id="rId3" imgW="1536480" imgH="43164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2627313" y="4941888"/>
          <a:ext cx="3843337" cy="1079500"/>
        </p:xfrm>
        <a:graphic>
          <a:graphicData uri="http://schemas.openxmlformats.org/presentationml/2006/ole">
            <p:oleObj spid="_x0000_s74757" name="Equation" r:id="rId4" imgW="15364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CF0E-763B-48A6-9F5A-E32EB031300D}" type="slidenum">
              <a:rPr lang="en-US"/>
              <a:pPr/>
              <a:t>71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Substituindo-se a relação anterior na relação obtida ao se somar as equações da continuidade e do momentum, tem-se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Onde </a:t>
            </a:r>
            <a:r>
              <a:rPr lang="pt-BR" i="1">
                <a:latin typeface="Times New Roman" pitchFamily="18" charset="0"/>
              </a:rPr>
              <a:t>du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dp</a:t>
            </a:r>
            <a:r>
              <a:rPr lang="pt-BR"/>
              <a:t> são variações ao longo de um caminho específico definido pela inclinação                       no plano </a:t>
            </a:r>
            <a:r>
              <a:rPr lang="pt-BR" i="1">
                <a:latin typeface="Times New Roman" pitchFamily="18" charset="0"/>
              </a:rPr>
              <a:t>xt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563938" y="3286125"/>
          <a:ext cx="1936750" cy="1079500"/>
        </p:xfrm>
        <a:graphic>
          <a:graphicData uri="http://schemas.openxmlformats.org/presentationml/2006/ole">
            <p:oleObj spid="_x0000_s75780" name="Equation" r:id="rId3" imgW="774360" imgH="43164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011488" y="5373688"/>
          <a:ext cx="2065337" cy="539750"/>
        </p:xfrm>
        <a:graphic>
          <a:graphicData uri="http://schemas.openxmlformats.org/presentationml/2006/ole">
            <p:oleObj spid="_x0000_s75781" name="Equation" r:id="rId4" imgW="8254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232E-B2E2-4865-8220-11B1FEB53847}" type="slidenum">
              <a:rPr lang="en-US"/>
              <a:pPr/>
              <a:t>72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análise anterior é um exemplo específico de uma técnica muito poderosa em escoamentos compressíveis: o método das características.</a:t>
            </a:r>
          </a:p>
          <a:p>
            <a:r>
              <a:rPr lang="pt-BR"/>
              <a:t>Neste caso, a equação diferencial parcial governante do fenômeno é reduzida a uma equação diferencial ordinária ao longo de um caminho.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1766-ADCC-4851-9B8B-1DA787CE08C2}" type="slidenum">
              <a:rPr lang="en-US"/>
              <a:pPr/>
              <a:t>73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caminho é chamado de uma linha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no plano </a:t>
            </a:r>
            <a:r>
              <a:rPr lang="pt-BR" i="1">
                <a:latin typeface="Times New Roman" pitchFamily="18" charset="0"/>
              </a:rPr>
              <a:t>xt</a:t>
            </a:r>
            <a:r>
              <a:rPr lang="pt-BR"/>
              <a:t> enquanto a equação diferencial ordinária resultante  é chamada de equação de compatibilidade ao longo da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.</a:t>
            </a:r>
          </a:p>
          <a:p>
            <a:r>
              <a:rPr lang="pt-BR"/>
              <a:t>A equação originada é válida apenas ao longo da linha característica.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2B65-8B97-42B8-A635-FF66035FB5C0}" type="slidenum">
              <a:rPr lang="en-US"/>
              <a:pPr/>
              <a:t>74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 equação obtida da subtração entre a equação do momentum e a equação da continuidade pode-se encontrar uma outra linha característica,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, cuja inclinação é dada por                      e ao longo da qual a seguinte equação de compatibilidade é válida:</a:t>
            </a:r>
            <a:endParaRPr lang="en-US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843213" y="3609975"/>
          <a:ext cx="2065337" cy="539750"/>
        </p:xfrm>
        <a:graphic>
          <a:graphicData uri="http://schemas.openxmlformats.org/presentationml/2006/ole">
            <p:oleObj spid="_x0000_s78852" name="Equation" r:id="rId3" imgW="825480" imgH="215640" progId="Equation.3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563938" y="5157788"/>
          <a:ext cx="1936750" cy="1079500"/>
        </p:xfrm>
        <a:graphic>
          <a:graphicData uri="http://schemas.openxmlformats.org/presentationml/2006/ole">
            <p:oleObj spid="_x0000_s78853" name="Equation" r:id="rId4" imgW="7743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497-0966-4127-BA56-D20307633048}" type="slidenum">
              <a:rPr lang="en-US"/>
              <a:pPr/>
              <a:t>75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pic>
        <p:nvPicPr>
          <p:cNvPr id="7987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484313"/>
            <a:ext cx="652462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FD3E-7BAC-42D0-A342-684DB701DF9A}" type="slidenum">
              <a:rPr lang="en-US"/>
              <a:pPr/>
              <a:t>76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Nota-se que as linhas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são fisicamente os caminhos de ondas sonoras que correm à direita e à esquerda, respectivamente, no plano </a:t>
            </a:r>
            <a:r>
              <a:rPr lang="pt-BR" i="1">
                <a:latin typeface="Times New Roman" pitchFamily="18" charset="0"/>
              </a:rPr>
              <a:t>xt</a:t>
            </a:r>
            <a:r>
              <a:rPr lang="pt-BR"/>
              <a:t>.</a:t>
            </a:r>
          </a:p>
          <a:p>
            <a:r>
              <a:rPr lang="pt-BR"/>
              <a:t>Integrando-se a equação de compatibilidade ao longo da linha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tem-se </a:t>
            </a:r>
            <a:endParaRPr lang="en-US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862263" y="5373688"/>
          <a:ext cx="3365500" cy="1079500"/>
        </p:xfrm>
        <a:graphic>
          <a:graphicData uri="http://schemas.openxmlformats.org/presentationml/2006/ole">
            <p:oleObj spid="_x0000_s80900" name="Equation" r:id="rId3" imgW="13460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8446-2955-48C9-B501-569CDCC4BD14}" type="slidenum">
              <a:rPr lang="en-US"/>
              <a:pPr/>
              <a:t>77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Integrando-se a equação de compatibilidade ao longo da linha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-</a:t>
            </a:r>
            <a:r>
              <a:rPr lang="pt-BR"/>
              <a:t> tem-se 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Os valores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são chamados de invariantes de Riemann.</a:t>
            </a:r>
            <a:endParaRPr lang="en-US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862263" y="3213100"/>
          <a:ext cx="3365500" cy="1079500"/>
        </p:xfrm>
        <a:graphic>
          <a:graphicData uri="http://schemas.openxmlformats.org/presentationml/2006/ole">
            <p:oleObj spid="_x0000_s81924" name="Equation" r:id="rId3" imgW="13460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9796-EDB6-4D94-9927-461EC28DE548}" type="slidenum">
              <a:rPr lang="en-US"/>
              <a:pPr/>
              <a:t>78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No caso de um gás caloricamente perfeito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E para um processo isentrópico, tem-se que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sendo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/>
              <a:t> constantes.</a:t>
            </a:r>
            <a:endParaRPr lang="en-US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851275" y="2205038"/>
          <a:ext cx="1397000" cy="1047750"/>
        </p:xfrm>
        <a:graphic>
          <a:graphicData uri="http://schemas.openxmlformats.org/presentationml/2006/ole">
            <p:oleObj spid="_x0000_s82948" name="Equation" r:id="rId3" imgW="558720" imgH="419040" progId="Equation.3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2628900" y="4437063"/>
          <a:ext cx="3814763" cy="571500"/>
        </p:xfrm>
        <a:graphic>
          <a:graphicData uri="http://schemas.openxmlformats.org/presentationml/2006/ole">
            <p:oleObj spid="_x0000_s82949" name="Equation" r:id="rId4" imgW="15238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30CD-1C14-4955-A4A0-165027BD2C56}" type="slidenum">
              <a:rPr lang="en-US"/>
              <a:pPr/>
              <a:t>79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Diferenciando a equação anterior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Tem-se, então, que</a:t>
            </a:r>
            <a:endParaRPr lang="en-US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484438" y="2276475"/>
          <a:ext cx="4164012" cy="1144588"/>
        </p:xfrm>
        <a:graphic>
          <a:graphicData uri="http://schemas.openxmlformats.org/presentationml/2006/ole">
            <p:oleObj spid="_x0000_s83972" name="Equation" r:id="rId3" imgW="1663560" imgH="45720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203575" y="4727575"/>
          <a:ext cx="2703513" cy="573088"/>
        </p:xfrm>
        <a:graphic>
          <a:graphicData uri="http://schemas.openxmlformats.org/presentationml/2006/ole">
            <p:oleObj spid="_x0000_s83973" name="Equation" r:id="rId4" imgW="10792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C28-B2BB-42F1-96AD-3E69BE9AFEC2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/>
              <a:t>7.1 Introdução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Tubos de choque são valiosos instrumentos da dinâmica de gases, possuindo importante aplicação ao estudo de gases em altas temperaturas na física e na química, em testes de veículos super e hipersônicos e em lasers químicos.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1BC1-8944-42DC-980D-1F4BD0D81E56}" type="slidenum">
              <a:rPr lang="en-US"/>
              <a:pPr/>
              <a:t>80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invariantes de Riemann podem ser escritas então como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que são válidas para gases caloricamente perfeitos.</a:t>
            </a:r>
            <a:endParaRPr lang="en-US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916238" y="2781300"/>
          <a:ext cx="3332162" cy="1047750"/>
        </p:xfrm>
        <a:graphic>
          <a:graphicData uri="http://schemas.openxmlformats.org/presentationml/2006/ole">
            <p:oleObj spid="_x0000_s84996" name="Equation" r:id="rId3" imgW="1333440" imgH="41904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932113" y="3933825"/>
          <a:ext cx="3300412" cy="1047750"/>
        </p:xfrm>
        <a:graphic>
          <a:graphicData uri="http://schemas.openxmlformats.org/presentationml/2006/ole">
            <p:oleObj spid="_x0000_s84997" name="Equation" r:id="rId4" imgW="13204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43ED4-48F4-429A-8890-C2223F3FF822}" type="slidenum">
              <a:rPr lang="en-US"/>
              <a:pPr/>
              <a:t>81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7.6 Ondas finitas não-lineares</a:t>
            </a: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utilidade das invariantes de Riemann fica clara na solução das equações para as velocidades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>
                <a:latin typeface="Times New Roman" pitchFamily="18" charset="0"/>
              </a:rPr>
              <a:t> </a:t>
            </a:r>
            <a:r>
              <a:rPr lang="pt-BR"/>
              <a:t>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:</a:t>
            </a:r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140075" y="3379788"/>
          <a:ext cx="2800350" cy="985837"/>
        </p:xfrm>
        <a:graphic>
          <a:graphicData uri="http://schemas.openxmlformats.org/presentationml/2006/ole">
            <p:oleObj spid="_x0000_s86020" name="Equation" r:id="rId3" imgW="1117440" imgH="39348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370263" y="4581525"/>
          <a:ext cx="2354262" cy="985838"/>
        </p:xfrm>
        <a:graphic>
          <a:graphicData uri="http://schemas.openxmlformats.org/presentationml/2006/ole">
            <p:oleObj spid="_x0000_s86021" name="Equation" r:id="rId4" imgW="9396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6D3E-3651-47AA-B85D-71CC1099A44B}" type="slidenum">
              <a:rPr lang="en-US"/>
              <a:pPr/>
              <a:t>82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Considere regiões de alta e de baixa pressões separadas por um diafragma em um tubo. Quando o diafragma é removido, uma onda de expansão viaja para a esquerda, como se houvesse um pistão que se movimentasse para a direita com uma velocidade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3</a:t>
            </a:r>
            <a:r>
              <a:rPr lang="pt-BR"/>
              <a:t>. Na realidade,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3</a:t>
            </a:r>
            <a:r>
              <a:rPr lang="pt-BR"/>
              <a:t> corresponde à velocidade do gás atrás da onda de expansão.</a:t>
            </a: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8195-AAAA-430E-99AF-DB4F7C79AD7F}" type="slidenum">
              <a:rPr lang="en-US"/>
              <a:pPr/>
              <a:t>83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pic>
        <p:nvPicPr>
          <p:cNvPr id="88068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825625"/>
            <a:ext cx="6931025" cy="311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23C7-4F47-406F-B1DA-5039C7C82C81}" type="slidenum">
              <a:rPr lang="en-US"/>
              <a:pPr/>
              <a:t>84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r>
              <a:rPr lang="pt-BR"/>
              <a:t>A frente da onda de expansão se move para a esquerda dentro da região 4. </a:t>
            </a:r>
          </a:p>
          <a:p>
            <a:r>
              <a:rPr lang="pt-BR"/>
              <a:t>Lembrando-se que qualquer onda finita que se move para direita apresenta velocidade local </a:t>
            </a:r>
            <a:r>
              <a:rPr lang="pt-BR" i="1">
                <a:latin typeface="Times New Roman" pitchFamily="18" charset="0"/>
              </a:rPr>
              <a:t>u+a</a:t>
            </a:r>
            <a:r>
              <a:rPr lang="pt-BR"/>
              <a:t> e que uma onda que se move para a esquerda possui velocidade local </a:t>
            </a:r>
            <a:r>
              <a:rPr lang="pt-BR" i="1">
                <a:latin typeface="Times New Roman" pitchFamily="18" charset="0"/>
              </a:rPr>
              <a:t>u-a</a:t>
            </a:r>
            <a:r>
              <a:rPr lang="pt-BR"/>
              <a:t>, a onda de expansão, por se tratar de uma onda que se propaga à esquerda apresenta velocidade </a:t>
            </a:r>
            <a:r>
              <a:rPr lang="pt-BR" i="1">
                <a:latin typeface="Times New Roman" pitchFamily="18" charset="0"/>
              </a:rPr>
              <a:t>u-a</a:t>
            </a:r>
            <a:r>
              <a:rPr lang="pt-BR"/>
              <a:t>.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C252-94F2-4AC2-A5CA-B6F572AD243D}" type="slidenum">
              <a:rPr lang="en-US"/>
              <a:pPr/>
              <a:t>85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pic>
        <p:nvPicPr>
          <p:cNvPr id="90116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57338"/>
            <a:ext cx="5030788" cy="487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7B82-8F79-4DCF-AB16-D73D70840551}" type="slidenum">
              <a:rPr lang="en-US"/>
              <a:pPr/>
              <a:t>86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r>
              <a:rPr lang="pt-BR"/>
              <a:t>Na região 4, a velocidade da massa é nula. Assim, a frente de onda se propaga para a esquerda com uma velocidade</a:t>
            </a:r>
          </a:p>
          <a:p>
            <a:endParaRPr lang="pt-BR"/>
          </a:p>
          <a:p>
            <a:r>
              <a:rPr lang="pt-BR"/>
              <a:t>Desta forma, tem-se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que é uma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16238" y="3213100"/>
          <a:ext cx="3303587" cy="539750"/>
        </p:xfrm>
        <a:graphic>
          <a:graphicData uri="http://schemas.openxmlformats.org/presentationml/2006/ole">
            <p:oleObj spid="_x0000_s91140" name="Equation" r:id="rId3" imgW="1320480" imgH="215640" progId="Equation.3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3132138" y="4457700"/>
          <a:ext cx="2865437" cy="987425"/>
        </p:xfrm>
        <a:graphic>
          <a:graphicData uri="http://schemas.openxmlformats.org/presentationml/2006/ole">
            <p:oleObj spid="_x0000_s91141" name="Equation" r:id="rId4" imgW="11430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ED7-6B39-4B37-91F6-2D0FF38EFA63}" type="slidenum">
              <a:rPr lang="en-US"/>
              <a:pPr/>
              <a:t>87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63"/>
            <a:ext cx="8229600" cy="5068887"/>
          </a:xfrm>
        </p:spPr>
        <p:txBody>
          <a:bodyPr/>
          <a:lstStyle/>
          <a:p>
            <a:r>
              <a:rPr lang="pt-BR"/>
              <a:t>Dentro da onda de expansão, a velocidade induzida da massa é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/>
              <a:t>, sendo orientada para a direita.</a:t>
            </a:r>
          </a:p>
          <a:p>
            <a:r>
              <a:rPr lang="pt-BR"/>
              <a:t>A temperatura e, por conseguinte, a velocidade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/>
              <a:t> são reduzidas dentro da onda. Assim, enquanto a frente da onda se propaga na região 4 com a velocidade do som, outras partes da onda se propagam a velocidades menores (referentes ao laboratório).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760-C40B-4150-92E3-9C1DEAFBB8C6}" type="slidenum">
              <a:rPr lang="en-US"/>
              <a:pPr/>
              <a:t>88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/>
              <a:t>Deste modo, a onda de expansão se espalha com sua propagação dentro do duto.</a:t>
            </a:r>
          </a:p>
          <a:p>
            <a:r>
              <a:rPr lang="pt-BR"/>
              <a:t>Nota-se que as linhas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são retas. Para provar isto, serão empregadas as linhas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.</a:t>
            </a:r>
          </a:p>
          <a:p>
            <a:r>
              <a:rPr lang="pt-BR"/>
              <a:t>Na região 4, tem-se que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>
                <a:latin typeface="Times New Roman" pitchFamily="18" charset="0"/>
              </a:rPr>
              <a:t> = 0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 baseline="-25000">
                <a:latin typeface="Times New Roman" pitchFamily="18" charset="0"/>
              </a:rPr>
              <a:t>4</a:t>
            </a:r>
            <a:r>
              <a:rPr lang="pt-BR"/>
              <a:t> é constante. Assim, todas 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possuem uma mesma inclinação.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0E69-7D6F-4349-9BAD-E3EEF65F4F81}" type="slidenum">
              <a:rPr lang="en-US"/>
              <a:pPr/>
              <a:t>89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Deste modo, para dois pontos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b</a:t>
            </a:r>
            <a:r>
              <a:rPr lang="pt-BR"/>
              <a:t> na região 4</a:t>
            </a:r>
          </a:p>
          <a:p>
            <a:endParaRPr lang="pt-BR"/>
          </a:p>
          <a:p>
            <a:r>
              <a:rPr lang="pt-BR"/>
              <a:t>Contudo, um valor constante de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baseline="-25000">
                <a:latin typeface="Times New Roman" pitchFamily="18" charset="0"/>
              </a:rPr>
              <a:t>+</a:t>
            </a:r>
            <a:r>
              <a:rPr lang="pt-BR"/>
              <a:t> ocorre ao longo de uma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/>
              <a:t>. Assim</a:t>
            </a:r>
            <a:endParaRPr lang="en-US" baseline="-2500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546475" y="2708275"/>
          <a:ext cx="2033588" cy="571500"/>
        </p:xfrm>
        <a:graphic>
          <a:graphicData uri="http://schemas.openxmlformats.org/presentationml/2006/ole">
            <p:oleObj spid="_x0000_s94212" name="Equation" r:id="rId3" imgW="812520" imgH="228600" progId="Equation.3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2992438" y="4513263"/>
          <a:ext cx="3176587" cy="571500"/>
        </p:xfrm>
        <a:graphic>
          <a:graphicData uri="http://schemas.openxmlformats.org/presentationml/2006/ole">
            <p:oleObj spid="_x0000_s94213" name="Equation" r:id="rId4" imgW="1269720" imgH="228600" progId="Equation.3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932113" y="5241925"/>
          <a:ext cx="3271837" cy="635000"/>
        </p:xfrm>
        <a:graphic>
          <a:graphicData uri="http://schemas.openxmlformats.org/presentationml/2006/ole">
            <p:oleObj spid="_x0000_s94214" name="Equation" r:id="rId5" imgW="13078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4614-CD7A-4767-864A-735042981B47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7.2 Ondas de choque normal em movimento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r>
              <a:rPr lang="pt-BR"/>
              <a:t>Equações para um choque normal estacionário: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pPr lvl="1"/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1</a:t>
            </a:r>
            <a:r>
              <a:rPr lang="pt-BR"/>
              <a:t>: velocidade do gás à frente da onda de choque, relativa à onda;</a:t>
            </a:r>
          </a:p>
          <a:p>
            <a:pPr lvl="1"/>
            <a:r>
              <a:rPr lang="pt-BR" i="1">
                <a:latin typeface="Times New Roman" pitchFamily="18" charset="0"/>
              </a:rPr>
              <a:t>u</a:t>
            </a:r>
            <a:r>
              <a:rPr lang="pt-BR" baseline="-25000">
                <a:latin typeface="Times New Roman" pitchFamily="18" charset="0"/>
              </a:rPr>
              <a:t>2</a:t>
            </a:r>
            <a:r>
              <a:rPr lang="pt-BR"/>
              <a:t>: velocidade do gás atrás da onda de choque, relativa à onda;</a:t>
            </a:r>
          </a:p>
          <a:p>
            <a:pPr lvl="1"/>
            <a:endParaRPr lang="pt-BR" i="1">
              <a:latin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563938" y="2319338"/>
          <a:ext cx="1971675" cy="604837"/>
        </p:xfrm>
        <a:graphic>
          <a:graphicData uri="http://schemas.openxmlformats.org/presentationml/2006/ole">
            <p:oleObj spid="_x0000_s8196" name="Equation" r:id="rId3" imgW="787320" imgH="2412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33688" y="2997200"/>
          <a:ext cx="3433762" cy="636588"/>
        </p:xfrm>
        <a:graphic>
          <a:graphicData uri="http://schemas.openxmlformats.org/presentationml/2006/ole">
            <p:oleObj spid="_x0000_s8197" name="Equation" r:id="rId4" imgW="1371600" imgH="25380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852738" y="3789363"/>
          <a:ext cx="3375025" cy="636587"/>
        </p:xfrm>
        <a:graphic>
          <a:graphicData uri="http://schemas.openxmlformats.org/presentationml/2006/ole">
            <p:oleObj spid="_x0000_s8198" name="Equation" r:id="rId5" imgW="13460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DB82-2F92-4E2A-BF3E-D0F4400BA47B}" type="slidenum">
              <a:rPr lang="en-US"/>
              <a:pPr/>
              <a:t>90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Comparando-se as expressões anteriores, tem-se que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Os pontos </a:t>
            </a:r>
            <a:r>
              <a:rPr lang="pt-BR" i="1">
                <a:latin typeface="Times New Roman" pitchFamily="18" charset="0"/>
              </a:rPr>
              <a:t>e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f</a:t>
            </a:r>
            <a:r>
              <a:rPr lang="pt-BR"/>
              <a:t> estão por definição sobre a mesma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baseline="-25000">
                <a:latin typeface="Times New Roman" pitchFamily="18" charset="0"/>
              </a:rPr>
              <a:t>-</a:t>
            </a:r>
            <a:r>
              <a:rPr lang="pt-BR"/>
              <a:t>. Deste modo</a:t>
            </a:r>
            <a:endParaRPr lang="en-US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530600" y="2865438"/>
          <a:ext cx="2065338" cy="635000"/>
        </p:xfrm>
        <a:graphic>
          <a:graphicData uri="http://schemas.openxmlformats.org/presentationml/2006/ole">
            <p:oleObj spid="_x0000_s96260" name="Equation" r:id="rId3" imgW="825480" imgH="253800" progId="Equation.3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3514725" y="5241925"/>
          <a:ext cx="2065338" cy="635000"/>
        </p:xfrm>
        <a:graphic>
          <a:graphicData uri="http://schemas.openxmlformats.org/presentationml/2006/ole">
            <p:oleObj spid="_x0000_s96261" name="Equation" r:id="rId4" imgW="8254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BB39-76BB-49ED-97CD-F12B04F51FF2}" type="slidenum">
              <a:rPr lang="en-US"/>
              <a:pPr/>
              <a:t>91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Obtém-se, então, que as velocidades são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Deste modo, como os pontos arbitrários </a:t>
            </a:r>
            <a:r>
              <a:rPr lang="pt-BR" i="1">
                <a:latin typeface="Times New Roman" pitchFamily="18" charset="0"/>
              </a:rPr>
              <a:t>e</a:t>
            </a:r>
            <a:r>
              <a:rPr lang="pt-BR"/>
              <a:t> e </a:t>
            </a:r>
            <a:r>
              <a:rPr lang="pt-BR" i="1">
                <a:latin typeface="Times New Roman" pitchFamily="18" charset="0"/>
              </a:rPr>
              <a:t>f</a:t>
            </a:r>
            <a:r>
              <a:rPr lang="pt-BR"/>
              <a:t> estão sobre a mesma característica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e apresentam a inclinação </a:t>
            </a:r>
            <a:r>
              <a:rPr lang="pt-BR" i="1">
                <a:latin typeface="Times New Roman" pitchFamily="18" charset="0"/>
              </a:rPr>
              <a:t>dx/dt</a:t>
            </a:r>
            <a:r>
              <a:rPr lang="pt-BR"/>
              <a:t> igual, então as linhas características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 devem ser retas. Além disso, como </a:t>
            </a:r>
            <a:r>
              <a:rPr lang="pt-BR" i="1">
                <a:latin typeface="Times New Roman" pitchFamily="18" charset="0"/>
              </a:rPr>
              <a:t>u</a:t>
            </a:r>
            <a:r>
              <a:rPr lang="pt-BR" i="1"/>
              <a:t> </a:t>
            </a:r>
            <a:r>
              <a:rPr lang="pt-BR"/>
              <a:t>e </a:t>
            </a:r>
            <a:r>
              <a:rPr lang="pt-BR" i="1">
                <a:latin typeface="Times New Roman" pitchFamily="18" charset="0"/>
              </a:rPr>
              <a:t>a</a:t>
            </a:r>
            <a:r>
              <a:rPr lang="pt-BR"/>
              <a:t> são constantes em </a:t>
            </a:r>
            <a:r>
              <a:rPr lang="pt-BR" i="1">
                <a:latin typeface="Times New Roman" pitchFamily="18" charset="0"/>
              </a:rPr>
              <a:t>C</a:t>
            </a:r>
            <a:r>
              <a:rPr lang="pt-BR" i="1" baseline="-25000">
                <a:latin typeface="Times New Roman" pitchFamily="18" charset="0"/>
              </a:rPr>
              <a:t>-</a:t>
            </a:r>
            <a:r>
              <a:rPr lang="pt-BR"/>
              <a:t>, as propriedades termodinâmicas também o serão.</a:t>
            </a:r>
            <a:endParaRPr lang="en-US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532063" y="2393950"/>
          <a:ext cx="1176337" cy="603250"/>
        </p:xfrm>
        <a:graphic>
          <a:graphicData uri="http://schemas.openxmlformats.org/presentationml/2006/ole">
            <p:oleObj spid="_x0000_s97284" name="Equation" r:id="rId3" imgW="469800" imgH="24120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5419725" y="2393950"/>
          <a:ext cx="1208088" cy="603250"/>
        </p:xfrm>
        <a:graphic>
          <a:graphicData uri="http://schemas.openxmlformats.org/presentationml/2006/ole">
            <p:oleObj spid="_x0000_s97285" name="Equation" r:id="rId4" imgW="48240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762-D3C5-4863-BB3A-11E188645C52}" type="slidenum">
              <a:rPr lang="en-US"/>
              <a:pPr/>
              <a:t>92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Uma onda que se propaga em uma região de propriedades constantes (como no caso da região 4) é chamada de onda simples. Neste caso, uma família de características é formada por linhas retas.</a:t>
            </a:r>
          </a:p>
          <a:p>
            <a:r>
              <a:rPr lang="pt-BR"/>
              <a:t>Quando uma onda se origina em um dado ponto (como na origem do plano </a:t>
            </a:r>
            <a:r>
              <a:rPr lang="pt-BR" i="1">
                <a:latin typeface="Times New Roman" pitchFamily="18" charset="0"/>
              </a:rPr>
              <a:t>xt</a:t>
            </a:r>
            <a:r>
              <a:rPr lang="pt-BR"/>
              <a:t>), tem-se uma onda centrada.</a:t>
            </a: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566E-92B4-4356-8C94-973C8718548C}" type="slidenum">
              <a:rPr lang="en-US"/>
              <a:pPr/>
              <a:t>93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Quando ambas as famílias de características são linhas curvas, tem-se uma onda não-simples. Como exemplo, cita-se a uma onda de expansão refletida, durante parte do processo de reflexão. Neste caso, a região em que ocorre a mistura de ondas que se propagam à esquerda e à direita é chamada de região não-simples. 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78E-830F-4920-AE5D-1B9A93235C30}" type="slidenum">
              <a:rPr lang="en-US"/>
              <a:pPr/>
              <a:t>94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pic>
        <p:nvPicPr>
          <p:cNvPr id="100356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57338"/>
            <a:ext cx="4548187" cy="503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53B3-9966-4A32-8AC3-A708D85A10C6}" type="slidenum">
              <a:rPr lang="en-US"/>
              <a:pPr/>
              <a:t>95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As propriedades da onda de expansão refletida para as regiões simples e não-simples podem ser obtidas através do método das características e da condição de contorno de </a:t>
            </a:r>
            <a:r>
              <a:rPr lang="pt-BR" i="1">
                <a:latin typeface="Times New Roman" pitchFamily="18" charset="0"/>
              </a:rPr>
              <a:t>u=</a:t>
            </a:r>
            <a:r>
              <a:rPr lang="pt-BR">
                <a:latin typeface="Times New Roman" pitchFamily="18" charset="0"/>
              </a:rPr>
              <a:t>0</a:t>
            </a:r>
            <a:r>
              <a:rPr lang="pt-BR"/>
              <a:t> na parede.</a:t>
            </a:r>
          </a:p>
          <a:p>
            <a:pPr>
              <a:lnSpc>
                <a:spcPct val="90000"/>
              </a:lnSpc>
            </a:pPr>
            <a:r>
              <a:rPr lang="pt-BR"/>
              <a:t>Isto se torna um procedimento numérico (ou gráfico), no qual as linhas características e as condições de compatibilidade (invariantes de Riemann) são empregadas ponto a ponto.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38F3-2D8C-443D-98A1-F2F6399B1019}" type="slidenum">
              <a:rPr lang="en-US"/>
              <a:pPr/>
              <a:t>96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 contraste, a solução para uma onda de expansão simples centrada pode ser obtida em uma forma analítica fechada.</a:t>
            </a:r>
          </a:p>
          <a:p>
            <a:r>
              <a:rPr lang="pt-BR"/>
              <a:t>Neste caso, retornando-se à Fig. 7.15, tem-se que </a:t>
            </a:r>
            <a:r>
              <a:rPr lang="pt-BR" i="1">
                <a:latin typeface="Times New Roman" pitchFamily="18" charset="0"/>
              </a:rPr>
              <a:t>J</a:t>
            </a:r>
            <a:r>
              <a:rPr lang="pt-BR" i="1" baseline="-25000">
                <a:latin typeface="Times New Roman" pitchFamily="18" charset="0"/>
              </a:rPr>
              <a:t>+</a:t>
            </a:r>
            <a:r>
              <a:rPr lang="pt-BR"/>
              <a:t> é igual em todos os pontos (</a:t>
            </a:r>
            <a:r>
              <a:rPr lang="pt-BR" i="1">
                <a:latin typeface="Times New Roman" pitchFamily="18" charset="0"/>
              </a:rPr>
              <a:t>a, b, c, d, e, f </a:t>
            </a:r>
            <a:r>
              <a:rPr lang="pt-BR"/>
              <a:t>) através da onda de expansão. Assim:</a:t>
            </a:r>
            <a:endParaRPr lang="en-US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3276600" y="5334000"/>
          <a:ext cx="2541588" cy="1047750"/>
        </p:xfrm>
        <a:graphic>
          <a:graphicData uri="http://schemas.openxmlformats.org/presentationml/2006/ole">
            <p:oleObj spid="_x0000_s102404" name="Equation" r:id="rId3" imgW="10159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2070-0E4E-4FFA-99B2-5A1BA4446DB8}" type="slidenum">
              <a:rPr lang="en-US"/>
              <a:pPr/>
              <a:t>97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Empregando-se a relação anterior à região 4, tem-se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Combinando-se as relações anteriores</a:t>
            </a:r>
            <a:endParaRPr lang="en-U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403475" y="2741613"/>
          <a:ext cx="4289425" cy="1047750"/>
        </p:xfrm>
        <a:graphic>
          <a:graphicData uri="http://schemas.openxmlformats.org/presentationml/2006/ole">
            <p:oleObj spid="_x0000_s103428" name="Equation" r:id="rId3" imgW="1714320" imgH="419040" progId="Equation.3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132138" y="4508500"/>
          <a:ext cx="2886075" cy="1204913"/>
        </p:xfrm>
        <a:graphic>
          <a:graphicData uri="http://schemas.openxmlformats.org/presentationml/2006/ole">
            <p:oleObj spid="_x0000_s103429" name="Equation" r:id="rId4" imgW="11556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C13-3718-4ABC-B714-6709E208E083}" type="slidenum">
              <a:rPr lang="en-US"/>
              <a:pPr/>
              <a:t>98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Sabendo-se que                  tem-se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Como o escoamento é isentrópico, sabe-se ainda que</a:t>
            </a:r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995738" y="1568450"/>
          <a:ext cx="1752600" cy="636588"/>
        </p:xfrm>
        <a:graphic>
          <a:graphicData uri="http://schemas.openxmlformats.org/presentationml/2006/ole">
            <p:oleObj spid="_x0000_s104452" name="Equation" r:id="rId3" imgW="698400" imgH="253800" progId="Equation.3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2925763" y="2312988"/>
          <a:ext cx="3298825" cy="1331912"/>
        </p:xfrm>
        <a:graphic>
          <a:graphicData uri="http://schemas.openxmlformats.org/presentationml/2006/ole">
            <p:oleObj spid="_x0000_s104453" name="Equation" r:id="rId4" imgW="1320480" imgH="533160" progId="Equation.3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700338" y="4941888"/>
          <a:ext cx="3746500" cy="1270000"/>
        </p:xfrm>
        <a:graphic>
          <a:graphicData uri="http://schemas.openxmlformats.org/presentationml/2006/ole">
            <p:oleObj spid="_x0000_s104454" name="Equation" r:id="rId5" imgW="149832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A0B5-3A22-4376-916D-0CFC435CAF14}" type="slidenum">
              <a:rPr lang="en-US"/>
              <a:pPr/>
              <a:t>99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7.7 Ondas de expansão incidentes e refletidas</a:t>
            </a:r>
            <a:endParaRPr lang="en-US" sz="400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Deste modo,</a:t>
            </a:r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2544763" y="2312988"/>
          <a:ext cx="4060825" cy="1331912"/>
        </p:xfrm>
        <a:graphic>
          <a:graphicData uri="http://schemas.openxmlformats.org/presentationml/2006/ole">
            <p:oleObj spid="_x0000_s105476" name="Equation" r:id="rId3" imgW="1625400" imgH="533160" progId="Equation.3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2627313" y="4149725"/>
          <a:ext cx="3902075" cy="1331913"/>
        </p:xfrm>
        <a:graphic>
          <a:graphicData uri="http://schemas.openxmlformats.org/presentationml/2006/ole">
            <p:oleObj spid="_x0000_s105477" name="Equation" r:id="rId4" imgW="1562040" imgH="53316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4535</Words>
  <Application>Microsoft Office PowerPoint</Application>
  <PresentationFormat>Apresentação na tela (4:3)</PresentationFormat>
  <Paragraphs>645</Paragraphs>
  <Slides>124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124</vt:i4>
      </vt:variant>
    </vt:vector>
  </HeadingPairs>
  <TitlesOfParts>
    <vt:vector size="126" baseType="lpstr">
      <vt:lpstr>Design padrão</vt:lpstr>
      <vt:lpstr>Equation</vt:lpstr>
      <vt:lpstr>Escoamentos Compressíveis</vt:lpstr>
      <vt:lpstr>7.1 Introdução</vt:lpstr>
      <vt:lpstr>7.1 Introdução</vt:lpstr>
      <vt:lpstr>7.1 Introdução</vt:lpstr>
      <vt:lpstr>7.1 Introdução</vt:lpstr>
      <vt:lpstr>7.1 Introdução</vt:lpstr>
      <vt:lpstr>7.1 Introdução</vt:lpstr>
      <vt:lpstr>7.1 Introdução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7.2 Ondas de choque normal em movimento</vt:lpstr>
      <vt:lpstr>7.3 Onda de choque refletida</vt:lpstr>
      <vt:lpstr>7.3 Onda de choque refletida</vt:lpstr>
      <vt:lpstr>7.3 Onda de choque refletida</vt:lpstr>
      <vt:lpstr>7.3 Onda de choque refletida</vt:lpstr>
      <vt:lpstr>7.3 Onda de choque refletida</vt:lpstr>
      <vt:lpstr>7.3 Onda de choque refletida</vt:lpstr>
      <vt:lpstr>7.4 Quadro físico da propagação de ondas</vt:lpstr>
      <vt:lpstr>7.4 Quadro físico da propagação de ondas</vt:lpstr>
      <vt:lpstr>7.4 Quadro físico da propagação de ondas</vt:lpstr>
      <vt:lpstr>7.4 Quadro físico da propagação de ondas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7.5 Elementos da teoria acústica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7.6 Ondas finitas não-lineares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7.7 Ondas de expansão incidentes e refletidas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7.8 Relações de tubos de choque</vt:lpstr>
      <vt:lpstr>7.9 Ondas de compressão finitas</vt:lpstr>
      <vt:lpstr>7.9 Ondas de compressão finitas</vt:lpstr>
      <vt:lpstr>7.9 Ondas de compressão finitas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Dinâmica de Gases</dc:title>
  <dc:creator>CFD</dc:creator>
  <cp:lastModifiedBy>Luciano Araki</cp:lastModifiedBy>
  <cp:revision>122</cp:revision>
  <dcterms:created xsi:type="dcterms:W3CDTF">2010-10-25T18:49:54Z</dcterms:created>
  <dcterms:modified xsi:type="dcterms:W3CDTF">2016-06-01T16:11:24Z</dcterms:modified>
</cp:coreProperties>
</file>