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8" r:id="rId3"/>
    <p:sldId id="313" r:id="rId4"/>
    <p:sldId id="314" r:id="rId5"/>
    <p:sldId id="257" r:id="rId6"/>
    <p:sldId id="259" r:id="rId7"/>
    <p:sldId id="260" r:id="rId8"/>
    <p:sldId id="258" r:id="rId9"/>
    <p:sldId id="261" r:id="rId10"/>
    <p:sldId id="294" r:id="rId11"/>
    <p:sldId id="295" r:id="rId12"/>
    <p:sldId id="262" r:id="rId13"/>
    <p:sldId id="263" r:id="rId14"/>
    <p:sldId id="264" r:id="rId15"/>
    <p:sldId id="265" r:id="rId16"/>
    <p:sldId id="296" r:id="rId17"/>
    <p:sldId id="266" r:id="rId18"/>
    <p:sldId id="301" r:id="rId19"/>
    <p:sldId id="268" r:id="rId20"/>
    <p:sldId id="269" r:id="rId21"/>
    <p:sldId id="272" r:id="rId22"/>
    <p:sldId id="276" r:id="rId23"/>
    <p:sldId id="277" r:id="rId24"/>
    <p:sldId id="278" r:id="rId25"/>
    <p:sldId id="30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311" r:id="rId34"/>
    <p:sldId id="310" r:id="rId35"/>
    <p:sldId id="286" r:id="rId36"/>
    <p:sldId id="287" r:id="rId37"/>
    <p:sldId id="288" r:id="rId38"/>
    <p:sldId id="312" r:id="rId39"/>
    <p:sldId id="290" r:id="rId40"/>
    <p:sldId id="291" r:id="rId4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7824DDC-4E73-4786-8A45-5DFE92F25453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6165AC-1A7D-4CD1-BD69-6B8D8AA27D8A}" type="slidenum">
              <a:rPr lang="en-US"/>
              <a:pPr/>
              <a:t>1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9F53C-BEF9-4CCF-808C-A2F94B6D7396}" type="slidenum">
              <a:rPr lang="en-US"/>
              <a:pPr/>
              <a:t>12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60DB8-7C92-4DE6-BBB6-EF69ED5A0C6C}" type="slidenum">
              <a:rPr lang="en-US"/>
              <a:pPr/>
              <a:t>13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0CFFD-77B3-4D1F-8E7B-A4C45FF27E17}" type="slidenum">
              <a:rPr lang="en-US"/>
              <a:pPr/>
              <a:t>14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F2BBE-58E5-4FFC-B840-B867376E95D7}" type="slidenum">
              <a:rPr lang="en-US"/>
              <a:pPr/>
              <a:t>15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500BE-07E4-4EC7-93F7-137F731B6291}" type="slidenum">
              <a:rPr lang="en-US"/>
              <a:pPr/>
              <a:t>16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C0DC11-7168-4F85-8E02-EAA8A679AAA8}" type="slidenum">
              <a:rPr lang="en-US"/>
              <a:pPr/>
              <a:t>17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74DA5F-47DB-43BA-BD8B-F656AA558A77}" type="slidenum">
              <a:rPr lang="en-US"/>
              <a:pPr/>
              <a:t>18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1EE644-71F7-4177-A7B0-800D7FEED21B}" type="slidenum">
              <a:rPr lang="en-US"/>
              <a:pPr/>
              <a:t>19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B3738-FF99-44D8-8E8B-DCDC3B9FC784}" type="slidenum">
              <a:rPr lang="en-US"/>
              <a:pPr/>
              <a:t>20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DDF9CC-995B-41E0-9A03-8D55996C3274}" type="slidenum">
              <a:rPr lang="en-US"/>
              <a:pPr/>
              <a:t>21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9603F-2B7C-49A7-A654-13263A070293}" type="slidenum">
              <a:rPr lang="en-US"/>
              <a:pPr/>
              <a:t>2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E73CA-F79C-4C7B-8E13-97D82099FBFD}" type="slidenum">
              <a:rPr lang="en-US"/>
              <a:pPr/>
              <a:t>22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3A5AC-2712-48ED-A1B1-FAB373208497}" type="slidenum">
              <a:rPr lang="en-US"/>
              <a:pPr/>
              <a:t>23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B75A73-A46B-4905-B714-C8BB73281EE4}" type="slidenum">
              <a:rPr lang="en-US"/>
              <a:pPr/>
              <a:t>24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58ACD5-4432-43EA-ADBE-78869EA63EC3}" type="slidenum">
              <a:rPr lang="en-US"/>
              <a:pPr/>
              <a:t>25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894363-19B4-43CD-88FB-406D0F968EC9}" type="slidenum">
              <a:rPr lang="en-US"/>
              <a:pPr/>
              <a:t>26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E69321-AD70-4CFB-AB96-F9DDD5931D27}" type="slidenum">
              <a:rPr lang="en-US"/>
              <a:pPr/>
              <a:t>27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241A8-55F7-4F2F-8AB3-4470CE71F03D}" type="slidenum">
              <a:rPr lang="en-US"/>
              <a:pPr/>
              <a:t>28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78EB61-83CB-41FE-83D9-752161E71703}" type="slidenum">
              <a:rPr lang="en-US"/>
              <a:pPr/>
              <a:t>29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34434-8EFD-4D52-BCFC-FE33623C4B08}" type="slidenum">
              <a:rPr lang="en-US"/>
              <a:pPr/>
              <a:t>30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E9C70-88E2-4473-9EAC-C66AC8AC972D}" type="slidenum">
              <a:rPr lang="en-US"/>
              <a:pPr/>
              <a:t>31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824F2A-46F7-4C67-947A-005C08D2B794}" type="slidenum">
              <a:rPr lang="en-US"/>
              <a:pPr/>
              <a:t>5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2763D-B5E0-4B35-9BA2-8503C0B3DBF9}" type="slidenum">
              <a:rPr lang="en-US"/>
              <a:pPr/>
              <a:t>32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BE0E0-601A-4C36-A347-368CDC4AFED0}" type="slidenum">
              <a:rPr lang="en-US"/>
              <a:pPr/>
              <a:t>33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C56B99-AA9D-4AE2-B5C7-97CA68BF4EE5}" type="slidenum">
              <a:rPr lang="en-US"/>
              <a:pPr/>
              <a:t>35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3699A0-4737-483E-A8AE-CFC36AE99DE0}" type="slidenum">
              <a:rPr lang="en-US"/>
              <a:pPr/>
              <a:t>36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BAF009-E06D-4966-9C65-FFF74302CA15}" type="slidenum">
              <a:rPr lang="en-US"/>
              <a:pPr/>
              <a:t>37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D9998A-9745-46E5-BA53-6C584159C407}" type="slidenum">
              <a:rPr lang="en-US"/>
              <a:pPr/>
              <a:t>38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3390F-21F3-4334-9429-343D759E6DEF}" type="slidenum">
              <a:rPr lang="en-US"/>
              <a:pPr/>
              <a:t>39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68698-6DA1-400B-A088-8A1A6A96D01D}" type="slidenum">
              <a:rPr lang="en-US"/>
              <a:pPr/>
              <a:t>40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C7912F-80A6-4E1A-BA6C-97742572740D}" type="slidenum">
              <a:rPr lang="en-US"/>
              <a:pPr/>
              <a:t>6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133BD-6813-4C3A-AF36-912E07A72706}" type="slidenum">
              <a:rPr lang="en-US"/>
              <a:pPr/>
              <a:t>7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DAE5DA-5A5C-4EF6-BA4F-89B81E247FE6}" type="slidenum">
              <a:rPr lang="en-US"/>
              <a:pPr/>
              <a:t>8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38590-790D-4C78-9735-80CCE176BFB1}" type="slidenum">
              <a:rPr lang="en-US"/>
              <a:pPr/>
              <a:t>9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8764AD-862D-4563-9DF8-AFFF0B5F520F}" type="slidenum">
              <a:rPr lang="en-US"/>
              <a:pPr/>
              <a:t>10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785F35-8798-4FB2-82ED-0A24A49818CB}" type="slidenum">
              <a:rPr lang="en-US"/>
              <a:pPr/>
              <a:t>11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86FDD-5DA7-4DF3-B067-D02E8ACB73C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84B06-F89F-4996-8D7D-54C775EEBFC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46E05-5A45-4A3E-AB3E-FDA768FAAAB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9C69F-4237-4607-88B7-AC6D99BDA01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72FC3-4B9F-48AF-B143-80A8F4A5C10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04337-A05F-4A90-9D4C-D5BA2D30E8C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7D172-96CE-4698-8291-BDD96C9235B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B81E8-C606-4C30-AFE5-5F4C452D7D8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ACBC1-5D05-45BE-98CA-BA8111B1688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E78F8-7C1D-4426-832E-16423B08FA9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F339B-07D0-4BEC-9CF7-E18C4859E57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98F861-CF39-4BBC-B267-AB42B1939DFB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9pPr>
    </p:titleStyle>
    <p:bodyStyle>
      <a:lvl1pPr marL="342900" indent="-342900" algn="just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just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just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A1D2-627C-406B-B4B8-539607D08EE3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44675"/>
            <a:ext cx="8642350" cy="1470025"/>
          </a:xfrm>
        </p:spPr>
        <p:txBody>
          <a:bodyPr/>
          <a:lstStyle/>
          <a:p>
            <a:r>
              <a:rPr lang="pt-BR"/>
              <a:t>Escoamentos Compressíveis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952750"/>
          </a:xfrm>
        </p:spPr>
        <p:txBody>
          <a:bodyPr/>
          <a:lstStyle/>
          <a:p>
            <a:r>
              <a:rPr lang="pt-BR" b="1" dirty="0"/>
              <a:t>Capítulo 01</a:t>
            </a:r>
            <a:endParaRPr lang="pt-BR" dirty="0"/>
          </a:p>
          <a:p>
            <a:r>
              <a:rPr lang="pt-BR" dirty="0"/>
              <a:t> Introdução aos escoamentos compressíveis: conceitos fundamentais, histórico e relações termodinâmicas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C7C1-FD77-45A3-8ADE-7B6223AB4325}" type="slidenum">
              <a:rPr lang="en-US"/>
              <a:pPr/>
              <a:t>10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 </a:t>
            </a:r>
            <a:r>
              <a:rPr lang="pt-BR" dirty="0"/>
              <a:t>e Introdução</a:t>
            </a:r>
            <a:endParaRPr lang="en-US" dirty="0"/>
          </a:p>
        </p:txBody>
      </p:sp>
      <p:pic>
        <p:nvPicPr>
          <p:cNvPr id="43012" name="Picture 4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524000"/>
            <a:ext cx="4084638" cy="4784725"/>
          </a:xfrm>
          <a:prstGeom prst="rect">
            <a:avLst/>
          </a:prstGeom>
          <a:noFill/>
        </p:spPr>
      </p:pic>
      <p:pic>
        <p:nvPicPr>
          <p:cNvPr id="43013" name="Picture 5" descr="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89038"/>
            <a:ext cx="4073525" cy="5119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6771-8DBD-4B5F-93F2-BCFAA2773D9B}" type="slidenum">
              <a:rPr lang="en-US"/>
              <a:pPr/>
              <a:t>11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 </a:t>
            </a:r>
            <a:r>
              <a:rPr lang="pt-BR" dirty="0"/>
              <a:t>e Introdução</a:t>
            </a:r>
            <a:endParaRPr lang="en-US" dirty="0"/>
          </a:p>
        </p:txBody>
      </p:sp>
      <p:pic>
        <p:nvPicPr>
          <p:cNvPr id="44037" name="Picture 5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268413"/>
            <a:ext cx="3914775" cy="4775200"/>
          </a:xfrm>
          <a:prstGeom prst="rect">
            <a:avLst/>
          </a:prstGeom>
          <a:noFill/>
        </p:spPr>
      </p:pic>
      <p:pic>
        <p:nvPicPr>
          <p:cNvPr id="44038" name="Picture 6" descr="4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1038" y="1268413"/>
            <a:ext cx="4329112" cy="2922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1454-5542-4515-B4B2-F692EB42AD51}" type="slidenum">
              <a:rPr lang="en-US"/>
              <a:pPr/>
              <a:t>12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 </a:t>
            </a:r>
            <a:r>
              <a:rPr lang="pt-BR" dirty="0"/>
              <a:t>e Introdução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Trajeto aéreo Londres – Nova Iorque (distância aproximada de 3470 mi, ou 5580 km):</a:t>
            </a:r>
          </a:p>
          <a:p>
            <a:pPr lvl="1"/>
            <a:r>
              <a:rPr lang="pt-BR"/>
              <a:t>Concorde: 3 h 15 min; velocidade de cruzeiro: 1320 mph (2120 km/h), Mach: 2,0.</a:t>
            </a:r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5825" y="4130675"/>
            <a:ext cx="362108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 descr="4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105275"/>
            <a:ext cx="3851275" cy="241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A6AD-437F-4BFA-BA9E-FDF0B78DF96A}" type="slidenum">
              <a:rPr lang="en-US"/>
              <a:pPr/>
              <a:t>13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 </a:t>
            </a:r>
            <a:r>
              <a:rPr lang="pt-BR" dirty="0"/>
              <a:t>e Introdução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Fatos históricos importantes:</a:t>
            </a:r>
          </a:p>
          <a:p>
            <a:pPr lvl="1"/>
            <a:r>
              <a:rPr lang="pt-BR"/>
              <a:t>1893, Chicago: o engenheiro sueco Carl G. P. de Laval apresenta uma turbina a vapor de estágio único, composto por bocais do tipo convergente-divergente. Função: converter a energia interna de vapor superaquecido em energia cinética, impulsionando uma turbina a mais de 30.000 rpm.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7A7C-C9DB-48D1-A9DE-AB63E019E568}" type="slidenum">
              <a:rPr lang="en-US"/>
              <a:pPr/>
              <a:t>14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 </a:t>
            </a:r>
            <a:r>
              <a:rPr lang="pt-BR" dirty="0"/>
              <a:t>e Introdução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Fatos históricos importantes:</a:t>
            </a:r>
          </a:p>
          <a:p>
            <a:pPr lvl="1"/>
            <a:r>
              <a:rPr lang="pt-BR"/>
              <a:t>1935, Roma: 5th Volta Conference – vários especialistas em aerodinâmica reuniram-se para discutir as “altas velocidades em aviação”. Diversos trabalhos e conceitos fundamentais de voos em alta velocidade foram discutidos e apresentados.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0E0-A939-4702-98B3-A87654FF6E8B}" type="slidenum">
              <a:rPr lang="en-US"/>
              <a:pPr/>
              <a:t>15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 </a:t>
            </a:r>
            <a:r>
              <a:rPr lang="pt-BR" dirty="0"/>
              <a:t>e Introdução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Fatos históricos importantes:</a:t>
            </a:r>
          </a:p>
          <a:p>
            <a:pPr lvl="1"/>
            <a:r>
              <a:rPr lang="pt-BR"/>
              <a:t>1947, Deserto de Mojave (Califórnia): o capitão Charles (Chuck) Yeager se torna o primeiro piloto a voar a uma velocidade superior à velocidade do som, com o avião Bell XS-1. Velocidade: 700 mph (1120 km/h), altitude de 43.000 ft (13.100 m), Mach 1,06.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A96A-B474-48BE-B09C-F577E537FB01}" type="slidenum">
              <a:rPr lang="en-US"/>
              <a:pPr/>
              <a:t>16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 </a:t>
            </a:r>
            <a:r>
              <a:rPr lang="pt-BR" dirty="0"/>
              <a:t>e Introdução</a:t>
            </a:r>
            <a:endParaRPr lang="en-US" dirty="0"/>
          </a:p>
        </p:txBody>
      </p:sp>
      <p:pic>
        <p:nvPicPr>
          <p:cNvPr id="45060" name="Picture 4" descr="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93838"/>
            <a:ext cx="2684462" cy="4022725"/>
          </a:xfrm>
          <a:prstGeom prst="rect">
            <a:avLst/>
          </a:prstGeom>
          <a:noFill/>
        </p:spPr>
      </p:pic>
      <p:pic>
        <p:nvPicPr>
          <p:cNvPr id="45061" name="Picture 5" descr="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196975"/>
            <a:ext cx="5761038" cy="511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8B72-2A5B-4BB3-9549-947170D94A5F}" type="slidenum">
              <a:rPr lang="en-US"/>
              <a:pPr/>
              <a:t>17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 </a:t>
            </a:r>
            <a:r>
              <a:rPr lang="pt-BR" dirty="0"/>
              <a:t>e Introdução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Características fundamentais dos escoamentos </a:t>
            </a:r>
            <a:r>
              <a:rPr lang="pt-BR" dirty="0" smtClean="0"/>
              <a:t>de fluidos </a:t>
            </a:r>
            <a:r>
              <a:rPr lang="pt-BR" dirty="0" smtClean="0"/>
              <a:t>compressíveis</a:t>
            </a:r>
            <a:r>
              <a:rPr lang="pt-BR" dirty="0"/>
              <a:t>:</a:t>
            </a:r>
          </a:p>
          <a:p>
            <a:pPr lvl="1"/>
            <a:r>
              <a:rPr lang="pt-BR" dirty="0"/>
              <a:t>A massa específica (densidade) é variável.</a:t>
            </a:r>
          </a:p>
          <a:p>
            <a:pPr lvl="1"/>
            <a:r>
              <a:rPr lang="pt-BR" dirty="0"/>
              <a:t>São escoamentos de elevada energia: o escoamento de ar, ao nível do mar em condições padrão, movendo-se a </a:t>
            </a:r>
            <a:r>
              <a:rPr lang="pt-BR" dirty="0" err="1"/>
              <a:t>Mach</a:t>
            </a:r>
            <a:r>
              <a:rPr lang="pt-BR" dirty="0"/>
              <a:t> 2, apresenta energia interna de 2,07x10</a:t>
            </a:r>
            <a:r>
              <a:rPr lang="pt-BR" baseline="30000" dirty="0"/>
              <a:t>5</a:t>
            </a:r>
            <a:r>
              <a:rPr lang="pt-BR" dirty="0"/>
              <a:t> J/kg, enquanto a energia cinética é de 2,31x10</a:t>
            </a:r>
            <a:r>
              <a:rPr lang="pt-BR" baseline="30000" dirty="0"/>
              <a:t>5</a:t>
            </a:r>
            <a:r>
              <a:rPr lang="pt-BR" dirty="0"/>
              <a:t> J/kg.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4C8E-2495-4603-A267-36FC6EA2BAAC}" type="slidenum">
              <a:rPr lang="en-US"/>
              <a:pPr/>
              <a:t>18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Definição </a:t>
            </a:r>
            <a:r>
              <a:rPr lang="pt-BR" sz="4000" dirty="0"/>
              <a:t>de escoamento </a:t>
            </a:r>
            <a:r>
              <a:rPr lang="pt-BR" sz="4000" dirty="0" smtClean="0"/>
              <a:t>de fluido compressível</a:t>
            </a:r>
            <a:endParaRPr lang="pt-BR" sz="4000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Líquidos x Gases:</a:t>
            </a:r>
          </a:p>
          <a:p>
            <a:pPr lvl="1"/>
            <a:r>
              <a:rPr lang="pt-BR" dirty="0" smtClean="0"/>
              <a:t>Variação de pressão de 1 </a:t>
            </a:r>
            <a:r>
              <a:rPr lang="pt-BR" dirty="0" err="1" smtClean="0"/>
              <a:t>atm</a:t>
            </a:r>
            <a:r>
              <a:rPr lang="pt-BR" dirty="0" smtClean="0"/>
              <a:t> para 200 </a:t>
            </a:r>
            <a:r>
              <a:rPr lang="pt-BR" dirty="0" err="1" smtClean="0"/>
              <a:t>atm</a:t>
            </a:r>
            <a:r>
              <a:rPr lang="pt-BR" dirty="0" smtClean="0"/>
              <a:t>, para água líquida: aumento de cerca de 1% na massa específica.</a:t>
            </a:r>
          </a:p>
          <a:p>
            <a:pPr lvl="1"/>
            <a:r>
              <a:rPr lang="pt-BR" dirty="0" smtClean="0"/>
              <a:t>Para escoamentos de gases para os quais o número de </a:t>
            </a:r>
            <a:r>
              <a:rPr lang="pt-BR" dirty="0" err="1" smtClean="0"/>
              <a:t>Mach</a:t>
            </a:r>
            <a:r>
              <a:rPr lang="pt-BR" dirty="0" smtClean="0"/>
              <a:t> é igual ou superior a 0,3: variação de massa específica igual ou superior a 5%.</a:t>
            </a:r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26CD-EF90-42E9-906A-37C96576F962}" type="slidenum">
              <a:rPr lang="en-US"/>
              <a:pPr/>
              <a:t>19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Definição de escoamento de fluido compressível</a:t>
            </a:r>
            <a:endParaRPr lang="en-US" sz="40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Definição de compressibilidade de um fluido:</a:t>
            </a:r>
          </a:p>
          <a:p>
            <a:endParaRPr lang="pt-BR"/>
          </a:p>
          <a:p>
            <a:endParaRPr lang="pt-BR"/>
          </a:p>
          <a:p>
            <a:r>
              <a:rPr lang="pt-BR"/>
              <a:t>Compressibilidade isotérmica:</a:t>
            </a:r>
            <a:endParaRPr lang="en-US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3635375" y="2565400"/>
          <a:ext cx="1806575" cy="1077913"/>
        </p:xfrm>
        <a:graphic>
          <a:graphicData uri="http://schemas.openxmlformats.org/presentationml/2006/ole">
            <p:oleObj spid="_x0000_s14340" name="Equation" r:id="rId4" imgW="723600" imgH="431640" progId="Equation.3">
              <p:embed/>
            </p:oleObj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3419475" y="4529138"/>
          <a:ext cx="2281238" cy="1204912"/>
        </p:xfrm>
        <a:graphic>
          <a:graphicData uri="http://schemas.openxmlformats.org/presentationml/2006/ole">
            <p:oleObj spid="_x0000_s14341" name="Equation" r:id="rId5" imgW="91440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6003-F2E4-4D25-A0BE-B7545B1FD883}" type="slidenum">
              <a:rPr lang="en-US"/>
              <a:pPr/>
              <a:t>2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</a:t>
            </a:r>
            <a:r>
              <a:rPr lang="pt-BR" dirty="0"/>
              <a:t>fundamentais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Fluido x Sólido.</a:t>
            </a:r>
          </a:p>
          <a:p>
            <a:pPr lvl="1"/>
            <a:r>
              <a:rPr lang="pt-BR" dirty="0" smtClean="0"/>
              <a:t>Ponto de vista molecular: em um fluido as forças intermoleculares são muito mais fracas que em um sólido.</a:t>
            </a:r>
          </a:p>
          <a:p>
            <a:r>
              <a:rPr lang="pt-BR" dirty="0" smtClean="0"/>
              <a:t>Hipótese do contínuo.</a:t>
            </a:r>
          </a:p>
          <a:p>
            <a:r>
              <a:rPr lang="pt-BR" dirty="0" smtClean="0"/>
              <a:t>Escoamentos de fluidos viscosos (reais) x Escoamentos de fluidos </a:t>
            </a:r>
            <a:r>
              <a:rPr lang="pt-BR" dirty="0" err="1" smtClean="0"/>
              <a:t>invíscidos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Camada limite (</a:t>
            </a:r>
            <a:r>
              <a:rPr lang="pt-BR" dirty="0" err="1" smtClean="0"/>
              <a:t>Prandtl</a:t>
            </a:r>
            <a:r>
              <a:rPr lang="pt-BR" dirty="0" smtClean="0"/>
              <a:t>, 1904).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7599-D146-4138-8CE1-7BF47B1A68D6}" type="slidenum">
              <a:rPr lang="en-US"/>
              <a:pPr/>
              <a:t>20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Definição </a:t>
            </a:r>
            <a:r>
              <a:rPr lang="pt-BR" sz="4000" dirty="0"/>
              <a:t>de </a:t>
            </a:r>
            <a:r>
              <a:rPr lang="pt-BR" sz="4000" dirty="0" smtClean="0"/>
              <a:t>escoamento de fluido </a:t>
            </a:r>
            <a:r>
              <a:rPr lang="pt-BR" sz="4000" dirty="0"/>
              <a:t>compressível</a:t>
            </a:r>
            <a:endParaRPr lang="en-US" sz="40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compressibilidade é uma propriedade do fluido:</a:t>
            </a:r>
          </a:p>
          <a:p>
            <a:pPr lvl="1"/>
            <a:r>
              <a:rPr lang="pt-BR" dirty="0"/>
              <a:t>Líquidos: valores muito reduzidos. Ex.: água, a 1 </a:t>
            </a:r>
            <a:r>
              <a:rPr lang="pt-BR" dirty="0" err="1"/>
              <a:t>atm</a:t>
            </a:r>
            <a:r>
              <a:rPr lang="pt-BR" dirty="0"/>
              <a:t>: </a:t>
            </a:r>
          </a:p>
          <a:p>
            <a:pPr lvl="1"/>
            <a:r>
              <a:rPr lang="pt-BR" dirty="0"/>
              <a:t>Gases: valores elevados. Ex.: ar, a 1 </a:t>
            </a:r>
            <a:r>
              <a:rPr lang="pt-BR" dirty="0" err="1"/>
              <a:t>atm</a:t>
            </a:r>
            <a:r>
              <a:rPr lang="pt-BR" dirty="0"/>
              <a:t>:</a:t>
            </a:r>
          </a:p>
          <a:p>
            <a:pPr lvl="1"/>
            <a:endParaRPr lang="pt-BR" dirty="0"/>
          </a:p>
          <a:p>
            <a:r>
              <a:rPr lang="pt-BR" dirty="0"/>
              <a:t>Considerando-se a </a:t>
            </a:r>
            <a:r>
              <a:rPr lang="pt-BR" dirty="0" smtClean="0"/>
              <a:t>massa específica:</a:t>
            </a:r>
            <a:endParaRPr lang="en-US" dirty="0"/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2782888" y="3068638"/>
          <a:ext cx="3051175" cy="573087"/>
        </p:xfrm>
        <a:graphic>
          <a:graphicData uri="http://schemas.openxmlformats.org/presentationml/2006/ole">
            <p:oleObj spid="_x0000_s15366" name="Equation" r:id="rId4" imgW="1218960" imgH="228600" progId="Equation.3">
              <p:embed/>
            </p:oleObj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1296988" y="4076700"/>
          <a:ext cx="2479675" cy="573088"/>
        </p:xfrm>
        <a:graphic>
          <a:graphicData uri="http://schemas.openxmlformats.org/presentationml/2006/ole">
            <p:oleObj spid="_x0000_s15367" name="Equation" r:id="rId5" imgW="990360" imgH="228600" progId="Equation.3">
              <p:embed/>
            </p:oleObj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3844925" y="5300663"/>
          <a:ext cx="1519238" cy="1076325"/>
        </p:xfrm>
        <a:graphic>
          <a:graphicData uri="http://schemas.openxmlformats.org/presentationml/2006/ole">
            <p:oleObj spid="_x0000_s15368" name="Equation" r:id="rId6" imgW="60948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FE29-A917-40DC-8121-4DE0994491BF}" type="slidenum">
              <a:rPr lang="en-US"/>
              <a:pPr/>
              <a:t>21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Regimes </a:t>
            </a:r>
            <a:r>
              <a:rPr lang="pt-BR" dirty="0"/>
              <a:t>de escoamento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Escoamento subsônico:</a:t>
            </a:r>
          </a:p>
          <a:p>
            <a:endParaRPr lang="pt-BR" dirty="0"/>
          </a:p>
          <a:p>
            <a:r>
              <a:rPr lang="pt-BR" dirty="0" smtClean="0"/>
              <a:t>Escoamento </a:t>
            </a:r>
            <a:r>
              <a:rPr lang="pt-BR" dirty="0" err="1" smtClean="0"/>
              <a:t>transônico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r>
              <a:rPr lang="pt-BR" dirty="0" smtClean="0"/>
              <a:t>Escoamento supersônico:</a:t>
            </a:r>
          </a:p>
          <a:p>
            <a:endParaRPr lang="pt-BR" dirty="0"/>
          </a:p>
          <a:p>
            <a:r>
              <a:rPr lang="pt-BR" dirty="0" smtClean="0"/>
              <a:t>Escoamento hipersônico:</a:t>
            </a:r>
            <a:endParaRPr lang="en-US" dirty="0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331913" y="2205038"/>
          <a:ext cx="3633787" cy="539750"/>
        </p:xfrm>
        <a:graphic>
          <a:graphicData uri="http://schemas.openxmlformats.org/presentationml/2006/ole">
            <p:oleObj spid="_x0000_s18436" name="Equation" r:id="rId4" imgW="1447560" imgH="215640" progId="Equation.3">
              <p:embed/>
            </p:oleObj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1214414" y="3429000"/>
          <a:ext cx="2390775" cy="539750"/>
        </p:xfrm>
        <a:graphic>
          <a:graphicData uri="http://schemas.openxmlformats.org/presentationml/2006/ole">
            <p:oleObj spid="_x0000_s18439" name="Equation" r:id="rId5" imgW="952200" imgH="215640" progId="Equation.3">
              <p:embed/>
            </p:oleObj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1285852" y="4572008"/>
          <a:ext cx="3571875" cy="539750"/>
        </p:xfrm>
        <a:graphic>
          <a:graphicData uri="http://schemas.openxmlformats.org/presentationml/2006/ole">
            <p:oleObj spid="_x0000_s18440" name="Equation" r:id="rId6" imgW="1422360" imgH="215640" progId="Equation.3">
              <p:embed/>
            </p:oleObj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1142976" y="5675332"/>
          <a:ext cx="1338262" cy="539750"/>
        </p:xfrm>
        <a:graphic>
          <a:graphicData uri="http://schemas.openxmlformats.org/presentationml/2006/ole">
            <p:oleObj spid="_x0000_s18441" name="Equation" r:id="rId7" imgW="53316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AC17C-F744-468D-9F31-E978F850B52E}" type="slidenum">
              <a:rPr lang="en-US"/>
              <a:pPr/>
              <a:t>22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</a:t>
            </a:r>
            <a:r>
              <a:rPr lang="pt-BR" dirty="0"/>
              <a:t>de termodinâmica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r>
              <a:rPr lang="pt-BR"/>
              <a:t>Gás perfeito:</a:t>
            </a:r>
          </a:p>
          <a:p>
            <a:pPr lvl="1"/>
            <a:r>
              <a:rPr lang="pt-BR"/>
              <a:t>Gás: conjunto de partículas (moléculas, átomos, íons, elétrons...) que se encontram em movimento mais ou menos aleatório.</a:t>
            </a:r>
          </a:p>
          <a:p>
            <a:pPr lvl="1"/>
            <a:endParaRPr lang="pt-BR"/>
          </a:p>
          <a:p>
            <a:pPr lvl="1"/>
            <a:r>
              <a:rPr lang="pt-BR"/>
              <a:t>Um gás é considerado perfeito se as forças intermoleculares são desprezíveis.</a:t>
            </a:r>
          </a:p>
          <a:p>
            <a:pPr lvl="1"/>
            <a:endParaRPr lang="pt-BR"/>
          </a:p>
          <a:p>
            <a:pPr lvl="1"/>
            <a:r>
              <a:rPr lang="pt-BR"/>
              <a:t>Expressões derivadas das leis de Charles e de Boyle.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43345-2BDD-4753-AC77-D9CA27F3DA91}" type="slidenum">
              <a:rPr lang="en-US"/>
              <a:pPr/>
              <a:t>23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</a:t>
            </a:r>
            <a:r>
              <a:rPr lang="pt-BR" dirty="0"/>
              <a:t>de termodinâmica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pt-BR" dirty="0"/>
              <a:t>Gás perfeito (formas de apresentação):</a:t>
            </a:r>
          </a:p>
          <a:p>
            <a:pPr lvl="1"/>
            <a:r>
              <a:rPr lang="pt-BR" dirty="0"/>
              <a:t>Volume total, massa, constante do gás: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Volume específico, constante do gás: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Massa específica, constante do gás: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Volume total, número de moles, constante universal dos gases:</a:t>
            </a: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3556000" y="2492375"/>
          <a:ext cx="2033588" cy="508000"/>
        </p:xfrm>
        <a:graphic>
          <a:graphicData uri="http://schemas.openxmlformats.org/presentationml/2006/ole">
            <p:oleObj spid="_x0000_s23556" name="Equation" r:id="rId4" imgW="812520" imgH="203040" progId="Equation.3">
              <p:embed/>
            </p:oleObj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3810000" y="3500438"/>
          <a:ext cx="1525588" cy="508000"/>
        </p:xfrm>
        <a:graphic>
          <a:graphicData uri="http://schemas.openxmlformats.org/presentationml/2006/ole">
            <p:oleObj spid="_x0000_s23557" name="Equation" r:id="rId5" imgW="609480" imgH="203040" progId="Equation.3">
              <p:embed/>
            </p:oleObj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3756025" y="4505325"/>
          <a:ext cx="1652588" cy="508000"/>
        </p:xfrm>
        <a:graphic>
          <a:graphicData uri="http://schemas.openxmlformats.org/presentationml/2006/ole">
            <p:oleObj spid="_x0000_s23558" name="Equation" r:id="rId6" imgW="660240" imgH="203040" progId="Equation.3">
              <p:embed/>
            </p:oleObj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3506788" y="6021388"/>
          <a:ext cx="2128837" cy="508000"/>
        </p:xfrm>
        <a:graphic>
          <a:graphicData uri="http://schemas.openxmlformats.org/presentationml/2006/ole">
            <p:oleObj spid="_x0000_s23559" name="Equation" r:id="rId7" imgW="85068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E98E-C3AD-403D-B711-1BCA39609501}" type="slidenum">
              <a:rPr lang="en-US"/>
              <a:pPr/>
              <a:t>24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</a:t>
            </a:r>
            <a:r>
              <a:rPr lang="pt-BR" dirty="0"/>
              <a:t>de termodinâmica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Constante universal dos gases: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Constante do gás ( </a:t>
            </a:r>
            <a:r>
              <a:rPr lang="pt-BR" i="1" dirty="0">
                <a:latin typeface="Times New Roman" pitchFamily="18" charset="0"/>
              </a:rPr>
              <a:t>M</a:t>
            </a:r>
            <a:r>
              <a:rPr lang="pt-BR" dirty="0"/>
              <a:t>: massa molecular):</a:t>
            </a:r>
          </a:p>
          <a:p>
            <a:endParaRPr lang="pt-BR" dirty="0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2844800" y="2420938"/>
          <a:ext cx="3392488" cy="508000"/>
        </p:xfrm>
        <a:graphic>
          <a:graphicData uri="http://schemas.openxmlformats.org/presentationml/2006/ole">
            <p:oleObj spid="_x0000_s26628" name="Equação" r:id="rId4" imgW="1358640" imgH="203040" progId="Equation.3">
              <p:embed/>
            </p:oleObj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1989138" y="3073400"/>
          <a:ext cx="5105400" cy="571500"/>
        </p:xfrm>
        <a:graphic>
          <a:graphicData uri="http://schemas.openxmlformats.org/presentationml/2006/ole">
            <p:oleObj spid="_x0000_s26629" name="Equation" r:id="rId5" imgW="2044440" imgH="228600" progId="Equation.3">
              <p:embed/>
            </p:oleObj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3708400" y="4711700"/>
          <a:ext cx="1658938" cy="446088"/>
        </p:xfrm>
        <a:graphic>
          <a:graphicData uri="http://schemas.openxmlformats.org/presentationml/2006/ole">
            <p:oleObj spid="_x0000_s26630" name="Equation" r:id="rId6" imgW="66024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990F-FBBF-41C8-B862-6224C11F8BFE}" type="slidenum">
              <a:rPr lang="en-US"/>
              <a:pPr/>
              <a:t>25</a:t>
            </a:fld>
            <a:endParaRPr lang="en-US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</a:t>
            </a:r>
            <a:r>
              <a:rPr lang="pt-BR" dirty="0"/>
              <a:t>de termodinâmica</a:t>
            </a:r>
            <a:endParaRPr 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Ar, condições padrão:</a:t>
            </a:r>
            <a:endParaRPr lang="en-US"/>
          </a:p>
        </p:txBody>
      </p:sp>
      <p:graphicFrame>
        <p:nvGraphicFramePr>
          <p:cNvPr id="114692" name="Object 4"/>
          <p:cNvGraphicFramePr>
            <a:graphicFrameLocks noChangeAspect="1"/>
          </p:cNvGraphicFramePr>
          <p:nvPr/>
        </p:nvGraphicFramePr>
        <p:xfrm>
          <a:off x="3003550" y="2420938"/>
          <a:ext cx="3074988" cy="508000"/>
        </p:xfrm>
        <a:graphic>
          <a:graphicData uri="http://schemas.openxmlformats.org/presentationml/2006/ole">
            <p:oleObj spid="_x0000_s114692" name="Equação" r:id="rId4" imgW="1231560" imgH="203040" progId="Equation.3">
              <p:embed/>
            </p:oleObj>
          </a:graphicData>
        </a:graphic>
      </p:graphicFrame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2798763" y="3213100"/>
          <a:ext cx="3487737" cy="2095500"/>
        </p:xfrm>
        <a:graphic>
          <a:graphicData uri="http://schemas.openxmlformats.org/presentationml/2006/ole">
            <p:oleObj spid="_x0000_s114693" name="Equation" r:id="rId5" imgW="1396800" imgH="838080" progId="Equation.3">
              <p:embed/>
            </p:oleObj>
          </a:graphicData>
        </a:graphic>
      </p:graphicFrame>
      <p:graphicFrame>
        <p:nvGraphicFramePr>
          <p:cNvPr id="114695" name="Object 7"/>
          <p:cNvGraphicFramePr>
            <a:graphicFrameLocks noChangeAspect="1"/>
          </p:cNvGraphicFramePr>
          <p:nvPr/>
        </p:nvGraphicFramePr>
        <p:xfrm>
          <a:off x="1692275" y="5805488"/>
          <a:ext cx="5707063" cy="508000"/>
        </p:xfrm>
        <a:graphic>
          <a:graphicData uri="http://schemas.openxmlformats.org/presentationml/2006/ole">
            <p:oleObj spid="_x0000_s114695" name="Equation" r:id="rId6" imgW="228600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FE1D-36BD-4D4E-98C8-21C2EB181E2D}" type="slidenum">
              <a:rPr lang="en-US"/>
              <a:pPr/>
              <a:t>26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</a:t>
            </a:r>
            <a:r>
              <a:rPr lang="pt-BR" dirty="0"/>
              <a:t>de termodinâmica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Energia interna ( </a:t>
            </a:r>
            <a:r>
              <a:rPr lang="pt-BR" i="1">
                <a:latin typeface="Times New Roman" pitchFamily="18" charset="0"/>
              </a:rPr>
              <a:t>u´</a:t>
            </a:r>
            <a:r>
              <a:rPr lang="pt-BR"/>
              <a:t> ):</a:t>
            </a:r>
          </a:p>
          <a:p>
            <a:pPr lvl="1"/>
            <a:r>
              <a:rPr lang="pt-BR"/>
              <a:t>Energia cinética (movimento aleatório) + energia rotacional + energia vibratória + energia eletrônica.</a:t>
            </a:r>
          </a:p>
          <a:p>
            <a:pPr lvl="1"/>
            <a:r>
              <a:rPr lang="pt-BR"/>
              <a:t>O sistema está em equilíbrio quando as partículas se encontrarem em seu estado de “maior desordem”.</a:t>
            </a:r>
            <a:endParaRPr lang="en-US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3648075" y="5157788"/>
          <a:ext cx="1779588" cy="539750"/>
        </p:xfrm>
        <a:graphic>
          <a:graphicData uri="http://schemas.openxmlformats.org/presentationml/2006/ole">
            <p:oleObj spid="_x0000_s27652" name="Equation" r:id="rId4" imgW="71100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2EC8-B956-4260-B689-00790977564B}" type="slidenum">
              <a:rPr lang="en-US"/>
              <a:pPr/>
              <a:t>27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</a:t>
            </a:r>
            <a:r>
              <a:rPr lang="pt-BR" dirty="0"/>
              <a:t>de termodinâmica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pt-BR" dirty="0"/>
              <a:t>Entalpia ( </a:t>
            </a:r>
            <a:r>
              <a:rPr lang="pt-BR" i="1" dirty="0">
                <a:latin typeface="Times New Roman" pitchFamily="18" charset="0"/>
              </a:rPr>
              <a:t>h</a:t>
            </a:r>
            <a:r>
              <a:rPr lang="pt-BR" dirty="0"/>
              <a:t> ):</a:t>
            </a:r>
          </a:p>
          <a:p>
            <a:endParaRPr lang="pt-BR" dirty="0"/>
          </a:p>
          <a:p>
            <a:r>
              <a:rPr lang="pt-BR" dirty="0"/>
              <a:t>Gás termicamente perfeito: não reativo; forças </a:t>
            </a:r>
            <a:r>
              <a:rPr lang="pt-BR" dirty="0" err="1"/>
              <a:t>intramoleculares</a:t>
            </a:r>
            <a:r>
              <a:rPr lang="pt-BR" dirty="0"/>
              <a:t> desprezíveis.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Gás caloricamente perfeito: calores específicos constantes</a:t>
            </a:r>
            <a:r>
              <a:rPr lang="pt-BR" dirty="0" smtClean="0"/>
              <a:t>.</a:t>
            </a:r>
            <a:endParaRPr lang="en-US" dirty="0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708400" y="1989138"/>
          <a:ext cx="1712913" cy="508000"/>
        </p:xfrm>
        <a:graphic>
          <a:graphicData uri="http://schemas.openxmlformats.org/presentationml/2006/ole">
            <p:oleObj spid="_x0000_s28676" name="Equation" r:id="rId4" imgW="685800" imgH="203040" progId="Equation.3">
              <p:embed/>
            </p:oleObj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3008313" y="3644900"/>
          <a:ext cx="3171825" cy="539750"/>
        </p:xfrm>
        <a:graphic>
          <a:graphicData uri="http://schemas.openxmlformats.org/presentationml/2006/ole">
            <p:oleObj spid="_x0000_s28677" name="Equation" r:id="rId5" imgW="1269720" imgH="215640" progId="Equation.3">
              <p:embed/>
            </p:oleObj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2684463" y="4292600"/>
          <a:ext cx="3744912" cy="603250"/>
        </p:xfrm>
        <a:graphic>
          <a:graphicData uri="http://schemas.openxmlformats.org/presentationml/2006/ole">
            <p:oleObj spid="_x0000_s28678" name="Equation" r:id="rId6" imgW="1498320" imgH="241200" progId="Equation.3">
              <p:embed/>
            </p:oleObj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3097213" y="5876925"/>
          <a:ext cx="2919412" cy="603250"/>
        </p:xfrm>
        <a:graphic>
          <a:graphicData uri="http://schemas.openxmlformats.org/presentationml/2006/ole">
            <p:oleObj spid="_x0000_s28679" name="Equation" r:id="rId7" imgW="116820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FC7E-550B-4257-BE0C-5457B0D6F639}" type="slidenum">
              <a:rPr lang="en-US"/>
              <a:pPr/>
              <a:t>28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</a:t>
            </a:r>
            <a:r>
              <a:rPr lang="pt-BR" dirty="0"/>
              <a:t>de termodinâmica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pt-BR"/>
              <a:t>Normalmente:</a:t>
            </a:r>
          </a:p>
          <a:p>
            <a:pPr lvl="1"/>
            <a:r>
              <a:rPr lang="pt-BR"/>
              <a:t>Gases submetidos a temperaturas e pressões moderados podem ser considerados caloricamente perfeitos.</a:t>
            </a:r>
          </a:p>
          <a:p>
            <a:pPr lvl="1"/>
            <a:r>
              <a:rPr lang="pt-BR"/>
              <a:t>Gases a temperaturas entre 1000 e 2500 K podem ser considerados termicamente perfeitos.</a:t>
            </a:r>
          </a:p>
          <a:p>
            <a:pPr lvl="1"/>
            <a:r>
              <a:rPr lang="pt-BR"/>
              <a:t>Acima de 2500 K há dissociação de moléculas e o sistema é quimicamente reativo.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7229-8323-4663-BB1D-4ED5DD495AD8}" type="slidenum">
              <a:rPr lang="en-US"/>
              <a:pPr/>
              <a:t>29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</a:t>
            </a:r>
            <a:r>
              <a:rPr lang="pt-BR" dirty="0"/>
              <a:t>de termodinâmica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Relações envolvendo calores específicos:</a:t>
            </a:r>
          </a:p>
          <a:p>
            <a:pPr lvl="1"/>
            <a:r>
              <a:rPr lang="pt-BR"/>
              <a:t>Gases calorica ou termicamente perfeitos:</a:t>
            </a:r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r>
              <a:rPr lang="pt-BR"/>
              <a:t>Definições de calores específicos:</a:t>
            </a:r>
          </a:p>
          <a:p>
            <a:pPr lvl="1"/>
            <a:endParaRPr lang="pt-BR"/>
          </a:p>
          <a:p>
            <a:pPr lvl="1"/>
            <a:endParaRPr lang="pt-BR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3686175" y="2968625"/>
          <a:ext cx="1749425" cy="604838"/>
        </p:xfrm>
        <a:graphic>
          <a:graphicData uri="http://schemas.openxmlformats.org/presentationml/2006/ole">
            <p:oleObj spid="_x0000_s30724" name="Equation" r:id="rId4" imgW="698400" imgH="241200" progId="Equation.3">
              <p:embed/>
            </p:oleObj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2505075" y="4533900"/>
          <a:ext cx="4098925" cy="1271588"/>
        </p:xfrm>
        <a:graphic>
          <a:graphicData uri="http://schemas.openxmlformats.org/presentationml/2006/ole">
            <p:oleObj spid="_x0000_s30726" name="Equation" r:id="rId5" imgW="163800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42FF-B245-4844-B7CE-F4A95B00910B}" type="slidenum">
              <a:rPr lang="en-US"/>
              <a:pPr/>
              <a:t>3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</a:t>
            </a:r>
            <a:r>
              <a:rPr lang="pt-BR" dirty="0"/>
              <a:t>fundamentais</a:t>
            </a:r>
          </a:p>
        </p:txBody>
      </p:sp>
      <p:pic>
        <p:nvPicPr>
          <p:cNvPr id="125956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575"/>
            <a:ext cx="3840163" cy="2462213"/>
          </a:xfrm>
          <a:prstGeom prst="rect">
            <a:avLst/>
          </a:prstGeom>
          <a:noFill/>
        </p:spPr>
      </p:pic>
      <p:pic>
        <p:nvPicPr>
          <p:cNvPr id="125957" name="Picture 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9688" y="2276475"/>
            <a:ext cx="5294312" cy="288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9B63-3754-472A-8BF7-87317CC734CD}" type="slidenum">
              <a:rPr lang="en-US"/>
              <a:pPr/>
              <a:t>30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</a:t>
            </a:r>
            <a:r>
              <a:rPr lang="pt-BR" dirty="0"/>
              <a:t>de termodinâmica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Relações envolvendo calores específicos:</a:t>
            </a:r>
          </a:p>
          <a:p>
            <a:pPr lvl="1"/>
            <a:r>
              <a:rPr lang="pt-BR"/>
              <a:t>Razão entre calores específicos:</a:t>
            </a:r>
          </a:p>
          <a:p>
            <a:pPr lvl="1"/>
            <a:endParaRPr lang="pt-BR"/>
          </a:p>
          <a:p>
            <a:pPr lvl="1"/>
            <a:endParaRPr lang="en-US"/>
          </a:p>
          <a:p>
            <a:pPr lvl="1"/>
            <a:r>
              <a:rPr lang="pt-BR"/>
              <a:t>Relações auxiliares:</a:t>
            </a:r>
          </a:p>
          <a:p>
            <a:pPr lvl="1"/>
            <a:endParaRPr lang="pt-BR"/>
          </a:p>
          <a:p>
            <a:pPr lvl="1"/>
            <a:endParaRPr lang="en-US"/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2805113" y="4324350"/>
          <a:ext cx="3497262" cy="1049338"/>
        </p:xfrm>
        <a:graphic>
          <a:graphicData uri="http://schemas.openxmlformats.org/presentationml/2006/ole">
            <p:oleObj spid="_x0000_s31749" name="Equation" r:id="rId4" imgW="1396800" imgH="419040" progId="Equation.3">
              <p:embed/>
            </p:oleObj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3995738" y="2708275"/>
          <a:ext cx="1079500" cy="1143000"/>
        </p:xfrm>
        <a:graphic>
          <a:graphicData uri="http://schemas.openxmlformats.org/presentationml/2006/ole">
            <p:oleObj spid="_x0000_s31751" name="Equation" r:id="rId5" imgW="43164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6FCB-0EB8-4774-980C-67A84809AF08}" type="slidenum">
              <a:rPr lang="en-US"/>
              <a:pPr/>
              <a:t>31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</a:t>
            </a:r>
            <a:r>
              <a:rPr lang="pt-BR" dirty="0"/>
              <a:t>de termodinâmica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Primeira Lei da Termodinâmica:</a:t>
            </a:r>
          </a:p>
          <a:p>
            <a:pPr lvl="1"/>
            <a:r>
              <a:rPr lang="pt-BR"/>
              <a:t>Calor fornecido ao sistema através de suas fronteiras: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pt-BR" i="1">
                <a:latin typeface="Times New Roman" pitchFamily="18" charset="0"/>
                <a:cs typeface="Arial" charset="0"/>
              </a:rPr>
              <a:t>q </a:t>
            </a:r>
            <a:r>
              <a:rPr lang="pt-BR">
                <a:cs typeface="Arial" charset="0"/>
              </a:rPr>
              <a:t>ou</a:t>
            </a:r>
            <a:r>
              <a:rPr lang="pt-BR" i="1">
                <a:latin typeface="Times New Roman" pitchFamily="18" charset="0"/>
                <a:cs typeface="Arial" charset="0"/>
              </a:rPr>
              <a:t>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pt-BR" i="1">
                <a:latin typeface="Times New Roman" pitchFamily="18" charset="0"/>
                <a:cs typeface="Arial" charset="0"/>
              </a:rPr>
              <a:t> </a:t>
            </a:r>
            <a:r>
              <a:rPr lang="pt-BR">
                <a:cs typeface="Arial" charset="0"/>
              </a:rPr>
              <a:t>.</a:t>
            </a:r>
          </a:p>
          <a:p>
            <a:pPr lvl="1"/>
            <a:r>
              <a:rPr lang="pt-BR">
                <a:cs typeface="Arial" charset="0"/>
              </a:rPr>
              <a:t>Trabalho efetuado sobre o sistema por suas vizinhanças: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t-BR">
                <a:cs typeface="Times New Roman" pitchFamily="18" charset="0"/>
              </a:rPr>
              <a:t>ou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.</a:t>
            </a:r>
            <a:endParaRPr lang="pt-BR">
              <a:cs typeface="Times New Roman" pitchFamily="18" charset="0"/>
            </a:endParaRPr>
          </a:p>
          <a:p>
            <a:pPr lvl="1"/>
            <a:r>
              <a:rPr lang="pt-BR">
                <a:cs typeface="Times New Roman" pitchFamily="18" charset="0"/>
              </a:rPr>
              <a:t>Variação de energia interna: 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du´ </a:t>
            </a:r>
            <a:r>
              <a:rPr lang="pt-BR">
                <a:cs typeface="Times New Roman" pitchFamily="18" charset="0"/>
              </a:rPr>
              <a:t>ou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 dU</a:t>
            </a:r>
            <a:r>
              <a:rPr lang="pt-BR">
                <a:cs typeface="Times New Roman" pitchFamily="18" charset="0"/>
              </a:rPr>
              <a:t>.</a:t>
            </a:r>
          </a:p>
          <a:p>
            <a:pPr lvl="1"/>
            <a:r>
              <a:rPr lang="pt-BR">
                <a:cs typeface="Times New Roman" pitchFamily="18" charset="0"/>
              </a:rPr>
              <a:t>Variação de energia total: 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>
                <a:cs typeface="Times New Roman" pitchFamily="18" charset="0"/>
              </a:rPr>
              <a:t>ou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 dE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BR">
                <a:cs typeface="Arial" charset="0"/>
              </a:rPr>
              <a:t> </a:t>
            </a:r>
            <a:endParaRPr lang="el-GR">
              <a:cs typeface="Arial" charset="0"/>
            </a:endParaRPr>
          </a:p>
          <a:p>
            <a:pPr lvl="1"/>
            <a:endParaRPr lang="en-US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2078038" y="5153025"/>
          <a:ext cx="2062162" cy="508000"/>
        </p:xfrm>
        <a:graphic>
          <a:graphicData uri="http://schemas.openxmlformats.org/presentationml/2006/ole">
            <p:oleObj spid="_x0000_s32772" name="Equation" r:id="rId4" imgW="825480" imgH="203040" progId="Equation.3">
              <p:embed/>
            </p:oleObj>
          </a:graphicData>
        </a:graphic>
      </p:graphicFrame>
      <p:graphicFrame>
        <p:nvGraphicFramePr>
          <p:cNvPr id="32779" name="Object 11"/>
          <p:cNvGraphicFramePr>
            <a:graphicFrameLocks noChangeAspect="1"/>
          </p:cNvGraphicFramePr>
          <p:nvPr/>
        </p:nvGraphicFramePr>
        <p:xfrm>
          <a:off x="5229225" y="5226050"/>
          <a:ext cx="2189163" cy="508000"/>
        </p:xfrm>
        <a:graphic>
          <a:graphicData uri="http://schemas.openxmlformats.org/presentationml/2006/ole">
            <p:oleObj spid="_x0000_s32779" name="Equation" r:id="rId5" imgW="876240" imgH="203040" progId="Equation.3">
              <p:embed/>
            </p:oleObj>
          </a:graphicData>
        </a:graphic>
      </p:graphicFrame>
      <p:graphicFrame>
        <p:nvGraphicFramePr>
          <p:cNvPr id="32780" name="Object 12"/>
          <p:cNvGraphicFramePr>
            <a:graphicFrameLocks noChangeAspect="1"/>
          </p:cNvGraphicFramePr>
          <p:nvPr/>
        </p:nvGraphicFramePr>
        <p:xfrm>
          <a:off x="1908175" y="5729288"/>
          <a:ext cx="2347913" cy="508000"/>
        </p:xfrm>
        <a:graphic>
          <a:graphicData uri="http://schemas.openxmlformats.org/presentationml/2006/ole">
            <p:oleObj spid="_x0000_s32780" name="Equation" r:id="rId6" imgW="939600" imgH="203040" progId="Equation.3">
              <p:embed/>
            </p:oleObj>
          </a:graphicData>
        </a:graphic>
      </p:graphicFrame>
      <p:graphicFrame>
        <p:nvGraphicFramePr>
          <p:cNvPr id="32781" name="Object 13"/>
          <p:cNvGraphicFramePr>
            <a:graphicFrameLocks noChangeAspect="1"/>
          </p:cNvGraphicFramePr>
          <p:nvPr/>
        </p:nvGraphicFramePr>
        <p:xfrm>
          <a:off x="5149850" y="5800725"/>
          <a:ext cx="2411413" cy="508000"/>
        </p:xfrm>
        <a:graphic>
          <a:graphicData uri="http://schemas.openxmlformats.org/presentationml/2006/ole">
            <p:oleObj spid="_x0000_s32781" name="Equation" r:id="rId7" imgW="9651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177A-F8FA-4E7E-B97F-265578B00EF3}" type="slidenum">
              <a:rPr lang="en-US"/>
              <a:pPr/>
              <a:t>32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</a:t>
            </a:r>
            <a:r>
              <a:rPr lang="pt-BR" dirty="0"/>
              <a:t>de termodinâmica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r>
              <a:rPr lang="pt-BR"/>
              <a:t>Primeira Lei da Termodinâmica:</a:t>
            </a:r>
          </a:p>
          <a:p>
            <a:pPr lvl="1"/>
            <a:r>
              <a:rPr lang="pt-BR"/>
              <a:t>Tipos de processos:</a:t>
            </a:r>
          </a:p>
          <a:p>
            <a:pPr lvl="2"/>
            <a:r>
              <a:rPr lang="pt-BR"/>
              <a:t>Qualquer.</a:t>
            </a:r>
          </a:p>
          <a:p>
            <a:pPr lvl="2"/>
            <a:r>
              <a:rPr lang="pt-BR"/>
              <a:t>Adiabático: sem trocas térmicas.</a:t>
            </a:r>
          </a:p>
          <a:p>
            <a:pPr lvl="2"/>
            <a:r>
              <a:rPr lang="pt-BR"/>
              <a:t>Reversível: sem fenômenos dissipativos. </a:t>
            </a:r>
          </a:p>
          <a:p>
            <a:pPr lvl="2"/>
            <a:r>
              <a:rPr lang="pt-BR"/>
              <a:t>Isentrópico: processo adiabático e reversível.</a:t>
            </a:r>
          </a:p>
          <a:p>
            <a:pPr lvl="1"/>
            <a:r>
              <a:rPr lang="pt-BR"/>
              <a:t>Fenômenos dissipativos:</a:t>
            </a:r>
          </a:p>
          <a:p>
            <a:pPr lvl="2"/>
            <a:r>
              <a:rPr lang="pt-BR"/>
              <a:t>Atrito.</a:t>
            </a:r>
          </a:p>
          <a:p>
            <a:pPr lvl="2"/>
            <a:r>
              <a:rPr lang="pt-BR"/>
              <a:t>Trocas térmicas através de uma diferença finita de temperaturas.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2F4D-AF74-4AF9-8D35-6E79D00A2B3D}" type="slidenum">
              <a:rPr lang="en-US"/>
              <a:pPr/>
              <a:t>33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</a:t>
            </a:r>
            <a:r>
              <a:rPr lang="pt-BR" dirty="0"/>
              <a:t>de termodinâmica</a:t>
            </a:r>
            <a:endParaRPr lang="en-US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Primeira Lei da Termodinâmica:</a:t>
            </a:r>
          </a:p>
          <a:p>
            <a:pPr lvl="1"/>
            <a:r>
              <a:rPr lang="pt-BR"/>
              <a:t>Fenômenos dissipativos:</a:t>
            </a:r>
          </a:p>
          <a:p>
            <a:pPr lvl="2"/>
            <a:r>
              <a:rPr lang="pt-BR"/>
              <a:t>Expansão repentina.</a:t>
            </a:r>
          </a:p>
          <a:p>
            <a:pPr lvl="2"/>
            <a:r>
              <a:rPr lang="pt-BR"/>
              <a:t>Magnetização com histerese.</a:t>
            </a:r>
          </a:p>
          <a:p>
            <a:pPr lvl="2"/>
            <a:r>
              <a:rPr lang="pt-BR"/>
              <a:t>Aquecimento por resistência elétrica (efeito Joule). </a:t>
            </a:r>
          </a:p>
          <a:p>
            <a:pPr lvl="2"/>
            <a:r>
              <a:rPr lang="pt-BR"/>
              <a:t>Mistura de diversos gases.</a:t>
            </a:r>
          </a:p>
          <a:p>
            <a:pPr lvl="1"/>
            <a:r>
              <a:rPr lang="pt-BR"/>
              <a:t>Processo reversível:</a:t>
            </a:r>
          </a:p>
        </p:txBody>
      </p:sp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3549650" y="5013325"/>
          <a:ext cx="1998663" cy="508000"/>
        </p:xfrm>
        <a:graphic>
          <a:graphicData uri="http://schemas.openxmlformats.org/presentationml/2006/ole">
            <p:oleObj spid="_x0000_s121860" name="Equation" r:id="rId4" imgW="799920" imgH="203040" progId="Equation.3">
              <p:embed/>
            </p:oleObj>
          </a:graphicData>
        </a:graphic>
      </p:graphicFrame>
      <p:graphicFrame>
        <p:nvGraphicFramePr>
          <p:cNvPr id="121861" name="Object 5"/>
          <p:cNvGraphicFramePr>
            <a:graphicFrameLocks noChangeAspect="1"/>
          </p:cNvGraphicFramePr>
          <p:nvPr/>
        </p:nvGraphicFramePr>
        <p:xfrm>
          <a:off x="3279775" y="5584825"/>
          <a:ext cx="2538413" cy="508000"/>
        </p:xfrm>
        <a:graphic>
          <a:graphicData uri="http://schemas.openxmlformats.org/presentationml/2006/ole">
            <p:oleObj spid="_x0000_s121861" name="Equation" r:id="rId5" imgW="10159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0A8B-4DF0-46E8-A448-043E4A9E1035}" type="slidenum">
              <a:rPr lang="en-US"/>
              <a:pPr/>
              <a:t>34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</a:t>
            </a:r>
            <a:r>
              <a:rPr lang="pt-BR" dirty="0"/>
              <a:t>de termodinâmica</a:t>
            </a:r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Segunda Lei da Termodinâmica:</a:t>
            </a:r>
          </a:p>
          <a:p>
            <a:pPr lvl="1"/>
            <a:r>
              <a:rPr lang="pt-BR"/>
              <a:t>Impõe restrições a respeito da direção na qual os processos termodinâmicos podem ocorrer: mesmo processos que satisfaçam à primeira lei da termodinâmica podem não ocorrerem na natureza.</a:t>
            </a:r>
          </a:p>
          <a:p>
            <a:pPr lvl="1"/>
            <a:r>
              <a:rPr lang="pt-BR"/>
              <a:t>A segunda lei da termodinâmica é essencial para a análise de ondas de choque.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D31C-6295-404E-9FAF-350051E8000F}" type="slidenum">
              <a:rPr lang="en-US"/>
              <a:pPr/>
              <a:t>35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</a:t>
            </a:r>
            <a:r>
              <a:rPr lang="pt-BR" dirty="0"/>
              <a:t>de termodinâmica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Segunda Lei da Termodinâmica</a:t>
            </a:r>
          </a:p>
          <a:p>
            <a:endParaRPr lang="pt-BR"/>
          </a:p>
          <a:p>
            <a:endParaRPr lang="pt-BR"/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r>
              <a:rPr lang="pt-BR"/>
              <a:t>Para um processo reversível:</a:t>
            </a:r>
            <a:endParaRPr lang="en-US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2322513" y="3235325"/>
          <a:ext cx="4452937" cy="985838"/>
        </p:xfrm>
        <a:graphic>
          <a:graphicData uri="http://schemas.openxmlformats.org/presentationml/2006/ole">
            <p:oleObj spid="_x0000_s34820" name="Equation" r:id="rId4" imgW="1777680" imgH="393480" progId="Equation.3">
              <p:embed/>
            </p:oleObj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3154363" y="5081588"/>
          <a:ext cx="2760662" cy="508000"/>
        </p:xfrm>
        <a:graphic>
          <a:graphicData uri="http://schemas.openxmlformats.org/presentationml/2006/ole">
            <p:oleObj spid="_x0000_s34821" name="Equation" r:id="rId5" imgW="1104840" imgH="203040" progId="Equation.3">
              <p:embed/>
            </p:oleObj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1042988" y="5873750"/>
          <a:ext cx="2665412" cy="508000"/>
        </p:xfrm>
        <a:graphic>
          <a:graphicData uri="http://schemas.openxmlformats.org/presentationml/2006/ole">
            <p:oleObj spid="_x0000_s34822" name="Equation" r:id="rId6" imgW="1066680" imgH="203040" progId="Equation.3">
              <p:embed/>
            </p:oleObj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3559175" y="2098675"/>
          <a:ext cx="2035175" cy="1114425"/>
        </p:xfrm>
        <a:graphic>
          <a:graphicData uri="http://schemas.openxmlformats.org/presentationml/2006/ole">
            <p:oleObj spid="_x0000_s34823" name="Equation" r:id="rId7" imgW="812520" imgH="444240" progId="Equation.3">
              <p:embed/>
            </p:oleObj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5481638" y="5661025"/>
          <a:ext cx="2474912" cy="1047750"/>
        </p:xfrm>
        <a:graphic>
          <a:graphicData uri="http://schemas.openxmlformats.org/presentationml/2006/ole">
            <p:oleObj spid="_x0000_s34824" name="Equation" r:id="rId8" imgW="99036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985-D398-4234-B4BC-71D9F435A999}" type="slidenum">
              <a:rPr lang="en-US"/>
              <a:pPr/>
              <a:t>36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</a:t>
            </a:r>
            <a:r>
              <a:rPr lang="pt-BR" dirty="0"/>
              <a:t>de termodinâmica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Segunda Lei da Termodinâmica</a:t>
            </a:r>
          </a:p>
          <a:p>
            <a:pPr lvl="1"/>
            <a:r>
              <a:rPr lang="pt-BR"/>
              <a:t>Gases termicamente perfeitos:</a:t>
            </a:r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r>
              <a:rPr lang="pt-BR"/>
              <a:t>Gases caloricamente perfeitos:</a:t>
            </a:r>
            <a:endParaRPr lang="en-US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2206625" y="2852738"/>
          <a:ext cx="4694238" cy="1204912"/>
        </p:xfrm>
        <a:graphic>
          <a:graphicData uri="http://schemas.openxmlformats.org/presentationml/2006/ole">
            <p:oleObj spid="_x0000_s35844" name="Equation" r:id="rId4" imgW="1879560" imgH="482400" progId="Equation.3">
              <p:embed/>
            </p:oleObj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2159000" y="4816475"/>
          <a:ext cx="4789488" cy="1204913"/>
        </p:xfrm>
        <a:graphic>
          <a:graphicData uri="http://schemas.openxmlformats.org/presentationml/2006/ole">
            <p:oleObj spid="_x0000_s35845" name="Equation" r:id="rId5" imgW="191736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0864-F1F4-4913-AB2B-187BA8D97E42}" type="slidenum">
              <a:rPr lang="en-US"/>
              <a:pPr/>
              <a:t>37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</a:t>
            </a:r>
            <a:r>
              <a:rPr lang="pt-BR" dirty="0"/>
              <a:t>de termodinâmica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/>
              <a:t>Gases caloricamente perfeitos: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pPr lvl="1"/>
            <a:r>
              <a:rPr lang="pt-BR"/>
              <a:t>Gases termicamente perfeitos, processo isentrópico:</a:t>
            </a:r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2189163" y="2276475"/>
          <a:ext cx="4727575" cy="1204913"/>
        </p:xfrm>
        <a:graphic>
          <a:graphicData uri="http://schemas.openxmlformats.org/presentationml/2006/ole">
            <p:oleObj spid="_x0000_s36869" name="Equation" r:id="rId4" imgW="1892160" imgH="482400" progId="Equation.3">
              <p:embed/>
            </p:oleObj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539750" y="4941888"/>
          <a:ext cx="3965575" cy="1204912"/>
        </p:xfrm>
        <a:graphic>
          <a:graphicData uri="http://schemas.openxmlformats.org/presentationml/2006/ole">
            <p:oleObj spid="_x0000_s36870" name="Equation" r:id="rId5" imgW="1587240" imgH="482400" progId="Equation.3">
              <p:embed/>
            </p:oleObj>
          </a:graphicData>
        </a:graphic>
      </p:graphicFrame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5178425" y="4941888"/>
          <a:ext cx="3173413" cy="1204912"/>
        </p:xfrm>
        <a:graphic>
          <a:graphicData uri="http://schemas.openxmlformats.org/presentationml/2006/ole">
            <p:oleObj spid="_x0000_s36871" name="Equation" r:id="rId6" imgW="126972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616E-00A5-4F3C-BBF0-1C4FBADD141B}" type="slidenum">
              <a:rPr lang="en-US"/>
              <a:pPr/>
              <a:t>38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</a:t>
            </a:r>
            <a:r>
              <a:rPr lang="pt-BR" dirty="0"/>
              <a:t>de termodinâmica</a:t>
            </a:r>
            <a:endParaRPr lang="en-US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/>
              <a:t>Lembrando que: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r>
              <a:rPr lang="pt-BR"/>
              <a:t>Relações isentrópicas:</a:t>
            </a:r>
            <a:endParaRPr lang="en-US"/>
          </a:p>
        </p:txBody>
      </p:sp>
      <p:graphicFrame>
        <p:nvGraphicFramePr>
          <p:cNvPr id="123908" name="Object 4"/>
          <p:cNvGraphicFramePr>
            <a:graphicFrameLocks noChangeAspect="1"/>
          </p:cNvGraphicFramePr>
          <p:nvPr/>
        </p:nvGraphicFramePr>
        <p:xfrm>
          <a:off x="2700338" y="5111750"/>
          <a:ext cx="3746500" cy="1270000"/>
        </p:xfrm>
        <a:graphic>
          <a:graphicData uri="http://schemas.openxmlformats.org/presentationml/2006/ole">
            <p:oleObj spid="_x0000_s123908" name="Equation" r:id="rId4" imgW="1498320" imgH="507960" progId="Equation.3">
              <p:embed/>
            </p:oleObj>
          </a:graphicData>
        </a:graphic>
      </p:graphicFrame>
      <p:graphicFrame>
        <p:nvGraphicFramePr>
          <p:cNvPr id="123911" name="Object 7"/>
          <p:cNvGraphicFramePr>
            <a:graphicFrameLocks noChangeAspect="1"/>
          </p:cNvGraphicFramePr>
          <p:nvPr/>
        </p:nvGraphicFramePr>
        <p:xfrm>
          <a:off x="687388" y="2060575"/>
          <a:ext cx="1936750" cy="1841500"/>
        </p:xfrm>
        <a:graphic>
          <a:graphicData uri="http://schemas.openxmlformats.org/presentationml/2006/ole">
            <p:oleObj spid="_x0000_s123911" name="Equation" r:id="rId5" imgW="774360" imgH="736560" progId="Equation.3">
              <p:embed/>
            </p:oleObj>
          </a:graphicData>
        </a:graphic>
      </p:graphicFrame>
      <p:graphicFrame>
        <p:nvGraphicFramePr>
          <p:cNvPr id="123912" name="Object 8"/>
          <p:cNvGraphicFramePr>
            <a:graphicFrameLocks noChangeAspect="1"/>
          </p:cNvGraphicFramePr>
          <p:nvPr/>
        </p:nvGraphicFramePr>
        <p:xfrm>
          <a:off x="3457575" y="2349500"/>
          <a:ext cx="1619250" cy="1111250"/>
        </p:xfrm>
        <a:graphic>
          <a:graphicData uri="http://schemas.openxmlformats.org/presentationml/2006/ole">
            <p:oleObj spid="_x0000_s123912" name="Equation" r:id="rId6" imgW="647640" imgH="444240" progId="Equation.3">
              <p:embed/>
            </p:oleObj>
          </a:graphicData>
        </a:graphic>
      </p:graphicFrame>
      <p:graphicFrame>
        <p:nvGraphicFramePr>
          <p:cNvPr id="123913" name="Object 9"/>
          <p:cNvGraphicFramePr>
            <a:graphicFrameLocks noChangeAspect="1"/>
          </p:cNvGraphicFramePr>
          <p:nvPr/>
        </p:nvGraphicFramePr>
        <p:xfrm>
          <a:off x="5694363" y="2146300"/>
          <a:ext cx="3109912" cy="1427163"/>
        </p:xfrm>
        <a:graphic>
          <a:graphicData uri="http://schemas.openxmlformats.org/presentationml/2006/ole">
            <p:oleObj spid="_x0000_s123913" name="Equation" r:id="rId7" imgW="1244520" imgH="571320" progId="Equation.3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228B-638F-4CFE-ACA1-B0F45EC2B1A0}" type="slidenum">
              <a:rPr lang="en-US"/>
              <a:pPr/>
              <a:t>39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Estudo</a:t>
            </a:r>
            <a:r>
              <a:rPr lang="en-US" sz="4000" dirty="0" smtClean="0"/>
              <a:t> de </a:t>
            </a:r>
            <a:r>
              <a:rPr lang="en-US" sz="4000" dirty="0" err="1" smtClean="0"/>
              <a:t>escoamentos</a:t>
            </a:r>
            <a:r>
              <a:rPr lang="en-US" sz="4000" dirty="0" smtClean="0"/>
              <a:t> de </a:t>
            </a:r>
            <a:r>
              <a:rPr lang="en-US" sz="4000" dirty="0" err="1" smtClean="0"/>
              <a:t>fluidos</a:t>
            </a:r>
            <a:r>
              <a:rPr lang="en-US" sz="4000" dirty="0" smtClean="0"/>
              <a:t> </a:t>
            </a:r>
            <a:r>
              <a:rPr lang="en-US" sz="4000" dirty="0" err="1" smtClean="0"/>
              <a:t>compressíveis</a:t>
            </a:r>
            <a:endParaRPr lang="en-US" sz="40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dirty="0"/>
              <a:t>Entre 1945 e 1960: fundamentos e aplicações “clássicos” de </a:t>
            </a:r>
            <a:r>
              <a:rPr lang="pt-BR" dirty="0" smtClean="0"/>
              <a:t>escoamentos de fluidos </a:t>
            </a:r>
            <a:r>
              <a:rPr lang="pt-BR" dirty="0"/>
              <a:t>compressíveis.</a:t>
            </a:r>
          </a:p>
          <a:p>
            <a:pPr>
              <a:lnSpc>
                <a:spcPct val="90000"/>
              </a:lnSpc>
            </a:pPr>
            <a:endParaRPr lang="pt-BR" dirty="0"/>
          </a:p>
          <a:p>
            <a:pPr lvl="1">
              <a:lnSpc>
                <a:spcPct val="90000"/>
              </a:lnSpc>
            </a:pPr>
            <a:r>
              <a:rPr lang="pt-BR" dirty="0"/>
              <a:t>Tratamento de um gás caloricamente perfeito.</a:t>
            </a:r>
          </a:p>
          <a:p>
            <a:pPr lvl="1">
              <a:lnSpc>
                <a:spcPct val="90000"/>
              </a:lnSpc>
            </a:pPr>
            <a:endParaRPr lang="pt-BR" dirty="0"/>
          </a:p>
          <a:p>
            <a:pPr lvl="1">
              <a:lnSpc>
                <a:spcPct val="90000"/>
              </a:lnSpc>
            </a:pPr>
            <a:r>
              <a:rPr lang="pt-BR" dirty="0"/>
              <a:t>Soluções exatas para escoamentos unidimensionais; soluções aproximadas para escoamentos bi e tridimensionais.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fundamentais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Número de </a:t>
            </a:r>
            <a:r>
              <a:rPr lang="pt-BR" dirty="0" err="1" smtClean="0"/>
              <a:t>Mach</a:t>
            </a:r>
            <a:r>
              <a:rPr lang="pt-BR" dirty="0" smtClean="0"/>
              <a:t>: razão entre a velocidade do escoamento e a velocidade local do som.</a:t>
            </a:r>
            <a:endParaRPr 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C69F-4237-4607-88B7-AC6D99BDA01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3862391" y="3289300"/>
          <a:ext cx="1209675" cy="985838"/>
        </p:xfrm>
        <a:graphic>
          <a:graphicData uri="http://schemas.openxmlformats.org/presentationml/2006/ole">
            <p:oleObj spid="_x0000_s126978" name="Equation" r:id="rId3" imgW="48240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E016-C008-4853-AC2C-E6DB29AB0505}" type="slidenum">
              <a:rPr lang="en-US"/>
              <a:pPr/>
              <a:t>40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Estudo de escoamentos de fluidos compressíveis</a:t>
            </a:r>
            <a:endParaRPr lang="en-US" sz="40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435975" cy="5040312"/>
          </a:xfrm>
        </p:spPr>
        <p:txBody>
          <a:bodyPr/>
          <a:lstStyle/>
          <a:p>
            <a:r>
              <a:rPr lang="pt-BR" dirty="0"/>
              <a:t>A partir de 1960: período “moderno”.</a:t>
            </a:r>
          </a:p>
          <a:p>
            <a:endParaRPr lang="pt-BR" dirty="0"/>
          </a:p>
          <a:p>
            <a:pPr lvl="1"/>
            <a:r>
              <a:rPr lang="pt-BR" dirty="0"/>
              <a:t>Necessidade de lidar com gases quimicamente reativos a altas temperaturas (</a:t>
            </a:r>
            <a:r>
              <a:rPr lang="pt-BR" dirty="0" err="1"/>
              <a:t>voos</a:t>
            </a:r>
            <a:r>
              <a:rPr lang="pt-BR" dirty="0"/>
              <a:t> hipersônicos e motores-foguete).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Crescimento da Dinâmica de Fluidos Computacional (CFD), complementando o conhecimento adquirido pela experimentação e teoria puras</a:t>
            </a:r>
            <a:r>
              <a:rPr lang="pt-BR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347C-1255-408A-926C-A0121D9601BC}" type="slidenum">
              <a:rPr lang="en-US"/>
              <a:pPr/>
              <a:t>5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 </a:t>
            </a:r>
            <a:r>
              <a:rPr lang="pt-BR" dirty="0"/>
              <a:t>e Introdução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12863"/>
            <a:ext cx="8642350" cy="4421187"/>
          </a:xfrm>
        </p:spPr>
        <p:txBody>
          <a:bodyPr/>
          <a:lstStyle/>
          <a:p>
            <a:r>
              <a:rPr lang="pt-BR" dirty="0"/>
              <a:t>Aplicação de </a:t>
            </a:r>
            <a:r>
              <a:rPr lang="pt-BR" dirty="0" smtClean="0"/>
              <a:t>escoamentos de fluidos </a:t>
            </a:r>
            <a:r>
              <a:rPr lang="pt-BR" dirty="0"/>
              <a:t>compressíveis:</a:t>
            </a:r>
          </a:p>
          <a:p>
            <a:endParaRPr lang="pt-BR" dirty="0"/>
          </a:p>
          <a:p>
            <a:pPr lvl="1"/>
            <a:r>
              <a:rPr lang="pt-BR" dirty="0"/>
              <a:t>Escoamentos internos em motores-foguete e turbinas a gás.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Túneis de vento de alta velocidade (subsônicos, </a:t>
            </a:r>
            <a:r>
              <a:rPr lang="pt-BR" dirty="0" err="1"/>
              <a:t>transônicos</a:t>
            </a:r>
            <a:r>
              <a:rPr lang="pt-BR" dirty="0"/>
              <a:t>, supersônicos e/ou hipersônicos)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B17A-5A2F-4FF2-9B2A-D66998439A2E}" type="slidenum">
              <a:rPr lang="en-US"/>
              <a:pPr/>
              <a:t>6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 </a:t>
            </a:r>
            <a:r>
              <a:rPr lang="pt-BR" dirty="0"/>
              <a:t>e Introdução</a:t>
            </a:r>
            <a:endParaRPr lang="en-US" dirty="0"/>
          </a:p>
        </p:txBody>
      </p:sp>
      <p:pic>
        <p:nvPicPr>
          <p:cNvPr id="5124" name="Picture 4" descr="ari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341438"/>
            <a:ext cx="3257550" cy="4398962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900" y="2252663"/>
            <a:ext cx="467836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076825" y="5876925"/>
            <a:ext cx="3959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Fonte:</a:t>
            </a:r>
            <a:r>
              <a:rPr lang="pt-BR" sz="1400">
                <a:latin typeface="Verdana" pitchFamily="34" charset="0"/>
              </a:rPr>
              <a:t> http://bilddb.rb.kp.dlr.de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95288" y="4868863"/>
            <a:ext cx="48244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Fonte:</a:t>
            </a:r>
            <a:r>
              <a:rPr lang="pt-BR" sz="1400">
                <a:latin typeface="Verdana" pitchFamily="34" charset="0"/>
              </a:rPr>
              <a:t> http://www.isl.eu/en/Content/aerodynamic-testing.aspx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82C9-6F2C-4FC7-9728-1B52AE4CC686}" type="slidenum">
              <a:rPr lang="en-US"/>
              <a:pPr/>
              <a:t>7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 </a:t>
            </a:r>
            <a:r>
              <a:rPr lang="pt-BR" dirty="0"/>
              <a:t>e Introdução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79525"/>
            <a:ext cx="8642350" cy="5149871"/>
          </a:xfrm>
        </p:spPr>
        <p:txBody>
          <a:bodyPr/>
          <a:lstStyle/>
          <a:p>
            <a:r>
              <a:rPr lang="pt-BR" dirty="0"/>
              <a:t>Aplicação de </a:t>
            </a:r>
            <a:r>
              <a:rPr lang="pt-BR" dirty="0" smtClean="0"/>
              <a:t>escoamentos de fluidos </a:t>
            </a:r>
            <a:r>
              <a:rPr lang="pt-BR" dirty="0"/>
              <a:t>compressíveis:</a:t>
            </a:r>
          </a:p>
          <a:p>
            <a:endParaRPr lang="pt-BR" dirty="0"/>
          </a:p>
          <a:p>
            <a:pPr lvl="1"/>
            <a:r>
              <a:rPr lang="pt-BR" dirty="0" smtClean="0"/>
              <a:t>A grande maioria dos </a:t>
            </a:r>
            <a:r>
              <a:rPr lang="pt-BR" dirty="0" err="1" smtClean="0"/>
              <a:t>voos</a:t>
            </a:r>
            <a:r>
              <a:rPr lang="pt-BR" dirty="0" smtClean="0"/>
              <a:t> comerciais é realizada em aviões cuja velocidade de cruzeiro é igual ou superior a 30% da velocidade local do som (</a:t>
            </a:r>
            <a:r>
              <a:rPr lang="pt-BR" dirty="0" err="1" smtClean="0"/>
              <a:t>Mach</a:t>
            </a:r>
            <a:r>
              <a:rPr lang="pt-BR" dirty="0" smtClean="0"/>
              <a:t> 0,3 ou superior).</a:t>
            </a:r>
            <a:endParaRPr lang="pt-BR" dirty="0"/>
          </a:p>
          <a:p>
            <a:pPr lvl="1"/>
            <a:endParaRPr lang="pt-BR" dirty="0"/>
          </a:p>
          <a:p>
            <a:pPr lvl="1"/>
            <a:r>
              <a:rPr lang="pt-BR" dirty="0"/>
              <a:t>Escoamentos internos em motores recíprocos de combustão interna.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7905-75F3-46BA-8A07-737B326BD49C}" type="slidenum">
              <a:rPr lang="en-US"/>
              <a:pPr/>
              <a:t>8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 </a:t>
            </a:r>
            <a:r>
              <a:rPr lang="pt-BR" dirty="0"/>
              <a:t>e Introdução</a:t>
            </a:r>
            <a:endParaRPr lang="en-US" dirty="0"/>
          </a:p>
        </p:txBody>
      </p:sp>
      <p:pic>
        <p:nvPicPr>
          <p:cNvPr id="4100" name="Picture 4" descr="longer_range_737_K63360_lg"/>
          <p:cNvPicPr>
            <a:picLocks noChangeAspect="1" noChangeArrowheads="1"/>
          </p:cNvPicPr>
          <p:nvPr/>
        </p:nvPicPr>
        <p:blipFill>
          <a:blip r:embed="rId3" cstate="print"/>
          <a:srcRect t="8426" b="18056"/>
          <a:stretch>
            <a:fillRect/>
          </a:stretch>
        </p:blipFill>
        <p:spPr bwMode="auto">
          <a:xfrm>
            <a:off x="4572000" y="1555750"/>
            <a:ext cx="4286250" cy="2520950"/>
          </a:xfrm>
          <a:prstGeom prst="rect">
            <a:avLst/>
          </a:prstGeom>
          <a:noFill/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787900" y="4292600"/>
            <a:ext cx="3959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Fonte: www.boeing.com</a:t>
            </a:r>
            <a:endParaRPr lang="pt-BR" sz="1400">
              <a:latin typeface="Verdana" pitchFamily="34" charset="0"/>
            </a:endParaRPr>
          </a:p>
        </p:txBody>
      </p:sp>
      <p:pic>
        <p:nvPicPr>
          <p:cNvPr id="4103" name="Picture 7" descr="mach1"/>
          <p:cNvPicPr>
            <a:picLocks noChangeAspect="1" noChangeArrowheads="1"/>
          </p:cNvPicPr>
          <p:nvPr/>
        </p:nvPicPr>
        <p:blipFill>
          <a:blip r:embed="rId4" cstate="print"/>
          <a:srcRect t="6642" r="20595" b="7338"/>
          <a:stretch>
            <a:fillRect/>
          </a:stretch>
        </p:blipFill>
        <p:spPr bwMode="auto">
          <a:xfrm>
            <a:off x="749300" y="1557338"/>
            <a:ext cx="3101975" cy="2408237"/>
          </a:xfrm>
          <a:prstGeom prst="rect">
            <a:avLst/>
          </a:prstGeom>
          <a:noFill/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07950" y="4076700"/>
            <a:ext cx="43926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Fonte:</a:t>
            </a:r>
            <a:r>
              <a:rPr lang="pt-BR" sz="1400">
                <a:latin typeface="Verdana" pitchFamily="34" charset="0"/>
              </a:rPr>
              <a:t>http://www.defenselink.mil/specials/images/sightofsound.jpg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56F8-F9FD-4464-9D35-00358CC511BB}" type="slidenum">
              <a:rPr lang="en-US"/>
              <a:pPr/>
              <a:t>9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 </a:t>
            </a:r>
            <a:r>
              <a:rPr lang="pt-BR" dirty="0"/>
              <a:t>e Introdução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dirty="0"/>
              <a:t>Trajeto aéreo Nova Iorque – </a:t>
            </a:r>
            <a:r>
              <a:rPr lang="pt-BR" dirty="0" err="1"/>
              <a:t>Los</a:t>
            </a:r>
            <a:r>
              <a:rPr lang="pt-BR" dirty="0"/>
              <a:t> Angeles (distância aproximada de 2450 mi, ou 3940 km):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1930: </a:t>
            </a:r>
            <a:r>
              <a:rPr lang="pt-BR" dirty="0" err="1"/>
              <a:t>Fokker</a:t>
            </a:r>
            <a:r>
              <a:rPr lang="pt-BR" dirty="0"/>
              <a:t> trimotor: 100 </a:t>
            </a:r>
            <a:r>
              <a:rPr lang="pt-BR" dirty="0" err="1"/>
              <a:t>mph</a:t>
            </a:r>
            <a:r>
              <a:rPr lang="pt-BR" dirty="0"/>
              <a:t> (160 km/h), 36 horas, 11 paradas.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1936: Douglas DC-3: 180 </a:t>
            </a:r>
            <a:r>
              <a:rPr lang="pt-BR" dirty="0" err="1"/>
              <a:t>mph</a:t>
            </a:r>
            <a:r>
              <a:rPr lang="pt-BR" dirty="0"/>
              <a:t> (290 km/h), 17 h 40 </a:t>
            </a:r>
            <a:r>
              <a:rPr lang="pt-BR" dirty="0" err="1"/>
              <a:t>min</a:t>
            </a:r>
            <a:r>
              <a:rPr lang="pt-BR" dirty="0"/>
              <a:t>, 3 paradas.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1955: Douglas DC-7: 8 horas, sem paradas.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2000: Boeing 777: 5 horas, sem paradas (</a:t>
            </a:r>
            <a:r>
              <a:rPr lang="pt-BR" dirty="0" err="1"/>
              <a:t>Mach</a:t>
            </a:r>
            <a:r>
              <a:rPr lang="pt-BR" dirty="0"/>
              <a:t>: 0,83).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1379</Words>
  <Application>Microsoft Office PowerPoint</Application>
  <PresentationFormat>Apresentação na tela (4:3)</PresentationFormat>
  <Paragraphs>274</Paragraphs>
  <Slides>40</Slides>
  <Notes>37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40</vt:i4>
      </vt:variant>
    </vt:vector>
  </HeadingPairs>
  <TitlesOfParts>
    <vt:vector size="43" baseType="lpstr">
      <vt:lpstr>Design padrão</vt:lpstr>
      <vt:lpstr>Equation</vt:lpstr>
      <vt:lpstr>Microsoft Equation 3.0</vt:lpstr>
      <vt:lpstr>Escoamentos Compressíveis</vt:lpstr>
      <vt:lpstr>Conceitos fundamentais</vt:lpstr>
      <vt:lpstr>Conceitos fundamentais</vt:lpstr>
      <vt:lpstr>Conceitos fundamentais</vt:lpstr>
      <vt:lpstr>Motivação e Introdução</vt:lpstr>
      <vt:lpstr>Motivação e Introdução</vt:lpstr>
      <vt:lpstr>Motivação e Introdução</vt:lpstr>
      <vt:lpstr>Motivação e Introdução</vt:lpstr>
      <vt:lpstr>Motivação e Introdução</vt:lpstr>
      <vt:lpstr>Motivação e Introdução</vt:lpstr>
      <vt:lpstr>Motivação e Introdução</vt:lpstr>
      <vt:lpstr>Motivação e Introdução</vt:lpstr>
      <vt:lpstr>Motivação e Introdução</vt:lpstr>
      <vt:lpstr>Motivação e Introdução</vt:lpstr>
      <vt:lpstr>Motivação e Introdução</vt:lpstr>
      <vt:lpstr>Motivação e Introdução</vt:lpstr>
      <vt:lpstr>Motivação e Introdução</vt:lpstr>
      <vt:lpstr>Definição de escoamento de fluido compressível</vt:lpstr>
      <vt:lpstr>Definição de escoamento de fluido compressível</vt:lpstr>
      <vt:lpstr>Definição de escoamento de fluido compressível</vt:lpstr>
      <vt:lpstr>Regimes de escoamento</vt:lpstr>
      <vt:lpstr>Revisão de termodinâmica</vt:lpstr>
      <vt:lpstr>Revisão de termodinâmica</vt:lpstr>
      <vt:lpstr>Revisão de termodinâmica</vt:lpstr>
      <vt:lpstr>Revisão de termodinâmica</vt:lpstr>
      <vt:lpstr>Revisão de termodinâmica</vt:lpstr>
      <vt:lpstr>Revisão de termodinâmica</vt:lpstr>
      <vt:lpstr>Revisão de termodinâmica</vt:lpstr>
      <vt:lpstr>Revisão de termodinâmica</vt:lpstr>
      <vt:lpstr>Revisão de termodinâmica</vt:lpstr>
      <vt:lpstr>Revisão de termodinâmica</vt:lpstr>
      <vt:lpstr>Revisão de termodinâmica</vt:lpstr>
      <vt:lpstr>Revisão de termodinâmica</vt:lpstr>
      <vt:lpstr>Revisão de termodinâmica</vt:lpstr>
      <vt:lpstr>Revisão de termodinâmica</vt:lpstr>
      <vt:lpstr>Revisão de termodinâmica</vt:lpstr>
      <vt:lpstr>Revisão de termodinâmica</vt:lpstr>
      <vt:lpstr>Revisão de termodinâmica</vt:lpstr>
      <vt:lpstr>Estudo de escoamentos de fluidos compressíveis</vt:lpstr>
      <vt:lpstr>Estudo de escoamentos de fluidos compressíveis</vt:lpstr>
    </vt:vector>
  </TitlesOfParts>
  <Company>UFPR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Escoamentos Compressíveis</dc:title>
  <dc:creator>CFD</dc:creator>
  <dc:description>fonte para o V representando o volume: monotype cursiva</dc:description>
  <cp:lastModifiedBy>Luciano Araki</cp:lastModifiedBy>
  <cp:revision>72</cp:revision>
  <dcterms:created xsi:type="dcterms:W3CDTF">2010-03-05T19:18:53Z</dcterms:created>
  <dcterms:modified xsi:type="dcterms:W3CDTF">2016-08-10T15:31:14Z</dcterms:modified>
</cp:coreProperties>
</file>