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3" r:id="rId5"/>
    <p:sldId id="268" r:id="rId6"/>
    <p:sldId id="260" r:id="rId7"/>
    <p:sldId id="264" r:id="rId8"/>
    <p:sldId id="261" r:id="rId9"/>
    <p:sldId id="265" r:id="rId10"/>
    <p:sldId id="262" r:id="rId11"/>
    <p:sldId id="266" r:id="rId12"/>
    <p:sldId id="263" r:id="rId13"/>
    <p:sldId id="267" r:id="rId14"/>
    <p:sldId id="269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70419-A07B-4BBF-8816-861715E05CDC}" type="datetimeFigureOut">
              <a:rPr lang="pt-BR" smtClean="0"/>
              <a:pPr/>
              <a:t>09/04/2016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EEE1-E77A-4908-B346-9885B02E684B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ELEMENTOS FINITOS PARA TRELIÇAS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7040622" cy="370002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00809"/>
            <a:ext cx="5807671" cy="431199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6192898" cy="330287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00808"/>
            <a:ext cx="5819096" cy="432048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EQUILÍBRIO ESTÁTICO NOS NÓS</a:t>
            </a:r>
            <a:endParaRPr lang="pt-BR" dirty="0"/>
          </a:p>
        </p:txBody>
      </p:sp>
      <p:pic>
        <p:nvPicPr>
          <p:cNvPr id="4" name="Espaço Reservado para Conteúdo 3" descr="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412776"/>
            <a:ext cx="5326596" cy="492748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MATRIZ DE RIGIDEZ GLOBAL</a:t>
            </a:r>
            <a:endParaRPr lang="pt-BR" dirty="0"/>
          </a:p>
        </p:txBody>
      </p:sp>
      <p:pic>
        <p:nvPicPr>
          <p:cNvPr id="4" name="Espaço Reservado para Conteúdo 3" descr="2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04864"/>
            <a:ext cx="8892480" cy="288209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RESOLVENDO A MATRIZ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Tomando somente as equações onde as forças externas são conhecidas, 1, 2, 5 e 6 e considerando as condições de contorno de deslocamento, tem-se:</a:t>
            </a:r>
          </a:p>
          <a:p>
            <a:endParaRPr lang="pt-BR" sz="2400" dirty="0"/>
          </a:p>
        </p:txBody>
      </p:sp>
      <p:pic>
        <p:nvPicPr>
          <p:cNvPr id="6" name="Imagem 5" descr="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12976"/>
            <a:ext cx="8556788" cy="229006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RESOLVENDO A MATRIZ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Invertendo o sistema acima, temos:</a:t>
            </a:r>
            <a:endParaRPr lang="pt-BR" sz="2400" dirty="0"/>
          </a:p>
        </p:txBody>
      </p:sp>
      <p:pic>
        <p:nvPicPr>
          <p:cNvPr id="6" name="Imagem 5" descr="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708920"/>
            <a:ext cx="7932067" cy="1809067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7544" y="494116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Resolvendo o sistema </a:t>
            </a:r>
            <a:r>
              <a:rPr lang="pt-BR" sz="2000" dirty="0" err="1" smtClean="0"/>
              <a:t>obtem-se</a:t>
            </a:r>
            <a:r>
              <a:rPr lang="pt-BR" sz="2000" dirty="0" smtClean="0"/>
              <a:t> que </a:t>
            </a:r>
            <a:r>
              <a:rPr lang="pt-BR" sz="2000" dirty="0" smtClean="0">
                <a:solidFill>
                  <a:schemeClr val="accent1"/>
                </a:solidFill>
              </a:rPr>
              <a:t>u1 = 0</a:t>
            </a:r>
            <a:r>
              <a:rPr lang="pt-BR" sz="2000" dirty="0" smtClean="0"/>
              <a:t>,</a:t>
            </a:r>
            <a:r>
              <a:rPr lang="pt-BR" sz="2000" dirty="0" smtClean="0">
                <a:solidFill>
                  <a:schemeClr val="accent1"/>
                </a:solidFill>
              </a:rPr>
              <a:t> v1 = –0,23 mm</a:t>
            </a:r>
            <a:r>
              <a:rPr lang="pt-BR" sz="2000" dirty="0" smtClean="0"/>
              <a:t>,</a:t>
            </a:r>
            <a:r>
              <a:rPr lang="pt-BR" sz="2000" dirty="0" smtClean="0">
                <a:solidFill>
                  <a:schemeClr val="accent1"/>
                </a:solidFill>
              </a:rPr>
              <a:t> u3 = – 0,047 mm </a:t>
            </a:r>
            <a:r>
              <a:rPr lang="pt-BR" sz="2000" dirty="0" smtClean="0"/>
              <a:t>e</a:t>
            </a:r>
            <a:r>
              <a:rPr lang="pt-BR" sz="2000" dirty="0" smtClean="0">
                <a:solidFill>
                  <a:schemeClr val="accent1"/>
                </a:solidFill>
              </a:rPr>
              <a:t> v3 = – 0,198 mm. </a:t>
            </a:r>
            <a:endParaRPr lang="pt-BR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RESOLVENDO A MATRIZ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Voltando ao sistema de equações original e tomando as linhas 3, 4, 7 e 8, </a:t>
            </a:r>
            <a:r>
              <a:rPr lang="pt-BR" sz="2400" dirty="0" err="1" smtClean="0"/>
              <a:t>obtem-se</a:t>
            </a:r>
            <a:r>
              <a:rPr lang="pt-BR" sz="2400" dirty="0" smtClean="0"/>
              <a:t> as reações de apoio </a:t>
            </a:r>
            <a:r>
              <a:rPr lang="pt-BR" sz="2400" dirty="0" smtClean="0">
                <a:solidFill>
                  <a:schemeClr val="accent1"/>
                </a:solidFill>
              </a:rPr>
              <a:t>R2x = – 3749,76 N</a:t>
            </a:r>
            <a:r>
              <a:rPr lang="pt-BR" sz="2400" dirty="0" smtClean="0"/>
              <a:t>, </a:t>
            </a:r>
            <a:r>
              <a:rPr lang="pt-BR" sz="2400" dirty="0" smtClean="0">
                <a:solidFill>
                  <a:schemeClr val="accent1"/>
                </a:solidFill>
              </a:rPr>
              <a:t>R2y = 4999,68 N</a:t>
            </a:r>
            <a:r>
              <a:rPr lang="pt-BR" sz="2400" dirty="0" smtClean="0"/>
              <a:t>, </a:t>
            </a:r>
            <a:r>
              <a:rPr lang="pt-BR" sz="2400" dirty="0" smtClean="0">
                <a:solidFill>
                  <a:schemeClr val="accent1"/>
                </a:solidFill>
              </a:rPr>
              <a:t>R4x = 3760 N </a:t>
            </a:r>
            <a:r>
              <a:rPr lang="pt-BR" sz="2400" dirty="0" smtClean="0"/>
              <a:t>e </a:t>
            </a:r>
            <a:r>
              <a:rPr lang="pt-BR" sz="2400" dirty="0" smtClean="0">
                <a:solidFill>
                  <a:schemeClr val="accent1"/>
                </a:solidFill>
              </a:rPr>
              <a:t>R4y = 0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6" name="Imagem 5" descr="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068960"/>
            <a:ext cx="7823928" cy="24343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VERIFICANDO AS REAÇÕES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Pode-se comparar os valores obtidos com o método dos elementos finitos com os valores obtidos analiticamente: </a:t>
            </a:r>
          </a:p>
        </p:txBody>
      </p:sp>
      <p:pic>
        <p:nvPicPr>
          <p:cNvPr id="7" name="Imagem 6" descr="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80928"/>
            <a:ext cx="7200800" cy="19621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24944"/>
            <a:ext cx="4765200" cy="33843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EXEMPLO </a:t>
            </a:r>
            <a:r>
              <a:rPr lang="pt-BR" dirty="0" smtClean="0"/>
              <a:t>6.2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Autofit/>
          </a:bodyPr>
          <a:lstStyle/>
          <a:p>
            <a:r>
              <a:rPr lang="pt-BR" sz="2700" dirty="0" smtClean="0"/>
              <a:t>Considere a treliça articulada abaixo com E = 200 GPa e A = 600 mm2 . Determine pelo método dos elementos finitos os </a:t>
            </a:r>
            <a:r>
              <a:rPr lang="pt-BR" sz="2700" b="1" dirty="0" smtClean="0"/>
              <a:t>deslocamentos dos nós </a:t>
            </a:r>
            <a:r>
              <a:rPr lang="pt-BR" sz="2700" dirty="0" smtClean="0"/>
              <a:t>e as </a:t>
            </a:r>
            <a:r>
              <a:rPr lang="pt-BR" sz="2700" b="1" dirty="0" smtClean="0"/>
              <a:t>reações nos apoios</a:t>
            </a:r>
            <a:r>
              <a:rPr lang="pt-BR" sz="2700" dirty="0" smtClean="0"/>
              <a:t>. </a:t>
            </a:r>
            <a:endParaRPr lang="pt-BR" sz="2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DIAGRAMA DE CORPO LIVRE</a:t>
            </a:r>
            <a:endParaRPr lang="pt-BR" dirty="0"/>
          </a:p>
        </p:txBody>
      </p:sp>
      <p:pic>
        <p:nvPicPr>
          <p:cNvPr id="4" name="Espaço Reservado para Conteúdo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556792"/>
            <a:ext cx="5040560" cy="3742442"/>
          </a:xfrm>
        </p:spPr>
      </p:pic>
      <p:sp>
        <p:nvSpPr>
          <p:cNvPr id="5" name="CaixaDeTexto 4"/>
          <p:cNvSpPr txBox="1"/>
          <p:nvPr/>
        </p:nvSpPr>
        <p:spPr>
          <a:xfrm>
            <a:off x="467544" y="544522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As condições de contorno são: </a:t>
            </a:r>
            <a:r>
              <a:rPr lang="pt-BR" sz="2000" dirty="0" smtClean="0">
                <a:solidFill>
                  <a:schemeClr val="accent1"/>
                </a:solidFill>
              </a:rPr>
              <a:t>u2 = 0</a:t>
            </a:r>
            <a:r>
              <a:rPr lang="pt-BR" sz="2000" dirty="0" smtClean="0"/>
              <a:t>, </a:t>
            </a:r>
            <a:r>
              <a:rPr lang="pt-BR" sz="2000" dirty="0" smtClean="0">
                <a:solidFill>
                  <a:schemeClr val="accent1"/>
                </a:solidFill>
              </a:rPr>
              <a:t>v2 = 0</a:t>
            </a:r>
            <a:r>
              <a:rPr lang="pt-BR" sz="2000" dirty="0" smtClean="0"/>
              <a:t>, </a:t>
            </a:r>
            <a:r>
              <a:rPr lang="pt-BR" sz="2000" dirty="0" smtClean="0">
                <a:solidFill>
                  <a:schemeClr val="accent1"/>
                </a:solidFill>
              </a:rPr>
              <a:t>u4 = 0</a:t>
            </a:r>
            <a:r>
              <a:rPr lang="pt-BR" sz="2000" dirty="0" smtClean="0"/>
              <a:t>, </a:t>
            </a:r>
            <a:r>
              <a:rPr lang="pt-BR" sz="2000" dirty="0" smtClean="0">
                <a:solidFill>
                  <a:schemeClr val="accent1"/>
                </a:solidFill>
              </a:rPr>
              <a:t>v4 = 0</a:t>
            </a:r>
            <a:r>
              <a:rPr lang="pt-BR" sz="2000" dirty="0" smtClean="0"/>
              <a:t>. Sabe-se também que </a:t>
            </a:r>
            <a:r>
              <a:rPr lang="pt-BR" sz="2000" dirty="0" smtClean="0">
                <a:solidFill>
                  <a:schemeClr val="accent1"/>
                </a:solidFill>
              </a:rPr>
              <a:t>R1x = 0</a:t>
            </a:r>
            <a:r>
              <a:rPr lang="pt-BR" sz="2000" dirty="0" smtClean="0"/>
              <a:t>, </a:t>
            </a:r>
            <a:r>
              <a:rPr lang="pt-BR" sz="2000" dirty="0" smtClean="0">
                <a:solidFill>
                  <a:schemeClr val="accent1"/>
                </a:solidFill>
              </a:rPr>
              <a:t>R1y = 0, R3x = 0</a:t>
            </a:r>
            <a:r>
              <a:rPr lang="pt-BR" sz="2000" dirty="0" smtClean="0"/>
              <a:t>, : </a:t>
            </a:r>
            <a:r>
              <a:rPr lang="pt-BR" sz="2000" dirty="0" smtClean="0">
                <a:solidFill>
                  <a:srgbClr val="FF0000"/>
                </a:solidFill>
              </a:rPr>
              <a:t>R3y = - 5000 N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20938" y="2132856"/>
            <a:ext cx="7043160" cy="31683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MATRIZES ELEMENTARES</a:t>
            </a:r>
            <a:endParaRPr lang="pt-BR" dirty="0"/>
          </a:p>
        </p:txBody>
      </p:sp>
      <p:pic>
        <p:nvPicPr>
          <p:cNvPr id="4" name="Espaço Reservado para Conteúdo 3" descr="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8380761" cy="279839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060848"/>
            <a:ext cx="6332837" cy="301673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5544616" cy="41166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7119737" cy="345638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	MATRIZES ELEMENTARES</a:t>
            </a:r>
            <a:endParaRPr lang="pt-BR" dirty="0"/>
          </a:p>
        </p:txBody>
      </p:sp>
      <p:pic>
        <p:nvPicPr>
          <p:cNvPr id="4" name="Espaço Reservado para Conteúdo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72816"/>
            <a:ext cx="5528141" cy="410445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231</Words>
  <Application>Microsoft Office PowerPoint</Application>
  <PresentationFormat>On-screen Show (4:3)</PresentationFormat>
  <Paragraphs>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do Office</vt:lpstr>
      <vt:lpstr>ELEMENTOS FINITOS PARA TRELIÇAS</vt:lpstr>
      <vt:lpstr>EXEMPLO 6.2</vt:lpstr>
      <vt:lpstr>DIAGRAMA DE CORPO LIVRE</vt:lpstr>
      <vt:lpstr> MATRIZES ELEMENTARES</vt:lpstr>
      <vt:lpstr>MATRIZES ELEMENTARES</vt:lpstr>
      <vt:lpstr> MATRIZES ELEMENTARES</vt:lpstr>
      <vt:lpstr> MATRIZES ELEMENTARES</vt:lpstr>
      <vt:lpstr> MATRIZES ELEMENTARES</vt:lpstr>
      <vt:lpstr> MATRIZES ELEMENTARES</vt:lpstr>
      <vt:lpstr> MATRIZES ELEMENTARES</vt:lpstr>
      <vt:lpstr> MATRIZES ELEMENTARES</vt:lpstr>
      <vt:lpstr> MATRIZES ELEMENTARES</vt:lpstr>
      <vt:lpstr> MATRIZES ELEMENTARES</vt:lpstr>
      <vt:lpstr>EQUILÍBRIO ESTÁTICO NOS NÓS</vt:lpstr>
      <vt:lpstr>MATRIZ DE RIGIDEZ GLOBAL</vt:lpstr>
      <vt:lpstr>RESOLVENDO A MATRIZ</vt:lpstr>
      <vt:lpstr>RESOLVENDO A MATRIZ</vt:lpstr>
      <vt:lpstr>RESOLVENDO A MATRIZ</vt:lpstr>
      <vt:lpstr>VERIFICANDO AS REAÇÕES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FINITOS PARA TRELIÇAS</dc:title>
  <dc:creator>lvr</dc:creator>
  <cp:lastModifiedBy>dellpc</cp:lastModifiedBy>
  <cp:revision>22</cp:revision>
  <dcterms:created xsi:type="dcterms:W3CDTF">2016-04-05T20:48:13Z</dcterms:created>
  <dcterms:modified xsi:type="dcterms:W3CDTF">2016-04-09T22:22:35Z</dcterms:modified>
</cp:coreProperties>
</file>