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62" r:id="rId11"/>
    <p:sldId id="276" r:id="rId12"/>
    <p:sldId id="277" r:id="rId13"/>
    <p:sldId id="263" r:id="rId14"/>
    <p:sldId id="278" r:id="rId15"/>
    <p:sldId id="264" r:id="rId16"/>
    <p:sldId id="265" r:id="rId17"/>
    <p:sldId id="266" r:id="rId18"/>
    <p:sldId id="279" r:id="rId19"/>
    <p:sldId id="280" r:id="rId20"/>
    <p:sldId id="267" r:id="rId21"/>
    <p:sldId id="281" r:id="rId22"/>
    <p:sldId id="268" r:id="rId23"/>
    <p:sldId id="269" r:id="rId24"/>
    <p:sldId id="282" r:id="rId25"/>
    <p:sldId id="270" r:id="rId26"/>
    <p:sldId id="283" r:id="rId27"/>
    <p:sldId id="284" r:id="rId28"/>
    <p:sldId id="271" r:id="rId29"/>
    <p:sldId id="272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12" autoAdjust="0"/>
  </p:normalViewPr>
  <p:slideViewPr>
    <p:cSldViewPr snapToGrid="0">
      <p:cViewPr varScale="1">
        <p:scale>
          <a:sx n="80" d="100"/>
          <a:sy n="80" d="100"/>
        </p:scale>
        <p:origin x="14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E4279-36BC-45CC-95A1-48DEE7F96F6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F45734-0C9C-4871-8B3E-0894851473DF}" type="slidenum">
              <a:rPr lang="en-US" altLang="pt-BR" sz="1200"/>
              <a:pPr eaLnBrk="1" hangingPunct="1"/>
              <a:t>7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60EDE1-339A-46F0-A0D9-CEF8481E6118}" type="slidenum">
              <a:rPr lang="en-US" altLang="pt-BR" sz="1200"/>
              <a:pPr eaLnBrk="1" hangingPunct="1"/>
              <a:t>16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AED454-FEA0-4139-82D1-9FE4C018C05D}" type="slidenum">
              <a:rPr lang="en-US" altLang="pt-BR" sz="1200"/>
              <a:pPr eaLnBrk="1" hangingPunct="1"/>
              <a:t>24</a:t>
            </a:fld>
            <a:endParaRPr lang="en-US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1">
          <a:gsLst>
            <a:gs pos="0">
              <a:srgbClr val="7181AA"/>
            </a:gs>
            <a:gs pos="2000">
              <a:srgbClr val="7181AA"/>
            </a:gs>
            <a:gs pos="100000">
              <a:srgbClr val="0E214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D3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pt-BR" altLang="pt-BR" sz="24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solidFill>
            <a:srgbClr val="D2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2075" y="677863"/>
            <a:ext cx="77819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800" i="1" dirty="0">
                <a:solidFill>
                  <a:srgbClr val="FFFFFF"/>
                </a:solidFill>
                <a:latin typeface="Arial" charset="0"/>
                <a:cs typeface="Arial" charset="0"/>
              </a:rPr>
              <a:t>MECÂNICA VETORIAL PARA ENGENHEIROS: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ESTÁTICA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650" y="234950"/>
            <a:ext cx="1638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Nona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Edição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313" y="2289175"/>
            <a:ext cx="2838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Notas</a:t>
            </a: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Aula: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J. Walt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Oler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Texas Tech University</a:t>
            </a:r>
          </a:p>
        </p:txBody>
      </p:sp>
      <p:pic>
        <p:nvPicPr>
          <p:cNvPr id="8" name="Picture 8" descr="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246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175" y="1101725"/>
            <a:ext cx="1395413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CAPÍTULO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8375" y="6581775"/>
            <a:ext cx="436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200" i="1">
                <a:solidFill>
                  <a:srgbClr val="ADADEB"/>
                </a:solidFill>
                <a:latin typeface="Helvetica" charset="0"/>
                <a:cs typeface="Helvetica" charset="0"/>
              </a:rPr>
              <a:t>© 2010 The McGraw-Hill Companies, Inc. All rights reserved.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1466850"/>
            <a:ext cx="1371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16000" b="1">
                <a:solidFill>
                  <a:srgbClr val="0B0068"/>
                </a:solidFill>
                <a:latin typeface="Arial Narrow" pitchFamily="34" charset="0"/>
              </a:rPr>
              <a:t>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02138"/>
            <a:ext cx="27828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0863" y="2825750"/>
            <a:ext cx="44958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B0068"/>
                </a:solidFill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3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/>
              <a:t>2 - </a:t>
            </a:r>
            <a:fld id="{331A78CD-6D2E-4FC6-896C-75868D3F75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075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778BB5"/>
            </a:gs>
            <a:gs pos="56000">
              <a:srgbClr val="778BB5"/>
            </a:gs>
            <a:gs pos="100000">
              <a:srgbClr val="0E2148"/>
            </a:gs>
          </a:gsLst>
          <a:lin ang="11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6225" y="757238"/>
            <a:ext cx="8867775" cy="6100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82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498475"/>
            <a:ext cx="8863013" cy="457200"/>
          </a:xfrm>
          <a:prstGeom prst="rect">
            <a:avLst/>
          </a:prstGeom>
          <a:solidFill>
            <a:srgbClr val="6B8954"/>
          </a:solidFill>
          <a:ln w="9525">
            <a:solidFill>
              <a:srgbClr val="618A5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6599238"/>
            <a:ext cx="4438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300" i="1">
                <a:solidFill>
                  <a:srgbClr val="CCFFCC"/>
                </a:solidFill>
                <a:latin typeface="Book Antiqua" pitchFamily="18" charset="0"/>
              </a:rPr>
              <a:t>© 2010 The McGraw-Hill Companies, Inc. All rights reserved.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0513" y="-50800"/>
            <a:ext cx="885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Mecânica</a:t>
            </a:r>
            <a:r>
              <a:rPr lang="en-US" sz="31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Vetorial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Engenheiros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Estática</a:t>
            </a:r>
            <a:endParaRPr lang="en-US" sz="3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09538" y="-47625"/>
            <a:ext cx="4619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95BC61"/>
                </a:solidFill>
                <a:latin typeface="Arial" charset="0"/>
              </a:rPr>
              <a:t>Nona</a:t>
            </a:r>
            <a:br>
              <a:rPr lang="en-US" sz="1200" b="1" dirty="0">
                <a:solidFill>
                  <a:srgbClr val="95BC61"/>
                </a:solidFill>
                <a:latin typeface="Arial" charset="0"/>
              </a:rPr>
            </a:br>
            <a:r>
              <a:rPr lang="en-US" sz="1200" b="1" dirty="0" err="1">
                <a:solidFill>
                  <a:srgbClr val="95BC61"/>
                </a:solidFill>
                <a:latin typeface="Arial" charset="0"/>
              </a:rPr>
              <a:t>Edição</a:t>
            </a:r>
            <a:endParaRPr lang="en-US" sz="1200" b="1" dirty="0">
              <a:solidFill>
                <a:srgbClr val="95BC61"/>
              </a:solidFill>
              <a:latin typeface="Arial" charset="0"/>
            </a:endParaRPr>
          </a:p>
        </p:txBody>
      </p:sp>
      <p:pic>
        <p:nvPicPr>
          <p:cNvPr id="1032" name="Picture 9" descr="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18A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pt-BR"/>
              <a:t>2 - </a:t>
            </a:r>
            <a:fld id="{CC574A83-C810-4845-AA04-C08815DBACF7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1034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561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498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45138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99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327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2381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17588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435100" indent="-2349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811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3383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7955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2527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7099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8.wmf"/><Relationship Id="rId3" Type="http://schemas.openxmlformats.org/officeDocument/2006/relationships/image" Target="../media/image41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2.wmf"/><Relationship Id="rId3" Type="http://schemas.openxmlformats.org/officeDocument/2006/relationships/image" Target="../media/image45.png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55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0.wmf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62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image" Target="../media/image70.jpe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9.jpeg"/><Relationship Id="rId4" Type="http://schemas.openxmlformats.org/officeDocument/2006/relationships/image" Target="../media/image67.jpeg"/><Relationship Id="rId9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79.png"/><Relationship Id="rId7" Type="http://schemas.openxmlformats.org/officeDocument/2006/relationships/image" Target="../media/image74.wmf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3.wmf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80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5.wmf"/><Relationship Id="rId14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83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9.xml"/><Relationship Id="rId15" Type="http://schemas.openxmlformats.org/officeDocument/2006/relationships/slide" Target="slide28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2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97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96.wmf"/><Relationship Id="rId5" Type="http://schemas.openxmlformats.org/officeDocument/2006/relationships/image" Target="../media/image99.jpeg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98.png"/><Relationship Id="rId9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103.pn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0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105.png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63.bin"/><Relationship Id="rId3" Type="http://schemas.openxmlformats.org/officeDocument/2006/relationships/image" Target="../media/image120.jpeg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16.wmf"/><Relationship Id="rId4" Type="http://schemas.openxmlformats.org/officeDocument/2006/relationships/image" Target="../media/image121.jpe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26.jpeg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3.wmf"/><Relationship Id="rId11" Type="http://schemas.openxmlformats.org/officeDocument/2006/relationships/image" Target="../media/image125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27.png"/><Relationship Id="rId9" Type="http://schemas.openxmlformats.org/officeDocument/2006/relationships/image" Target="../media/image1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z="3200">
                <a:latin typeface="Arial" panose="020B0604020202020204" pitchFamily="34" charset="0"/>
                <a:ea typeface="ＭＳ Ｐゴシック" panose="020B0600070205080204" pitchFamily="34" charset="-128"/>
              </a:rPr>
              <a:t>Atrito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8.1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B96C0796-E173-41B1-AAD9-5154B85C78F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27138"/>
            <a:ext cx="3575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55600" y="4156075"/>
            <a:ext cx="43830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Uma força de 450 N atua do modo mos-trado na figura, sobre um bloco de 1.350 N posicionado sobre um plano inclinado. Os coeficientes de atrito entre o bloco e o plano são </a:t>
            </a:r>
            <a:r>
              <a:rPr lang="en-US" altLang="pt-BR" i="1">
                <a:latin typeface="Symbol" panose="05050102010706020507" pitchFamily="18" charset="2"/>
              </a:rPr>
              <a:t>m</a:t>
            </a:r>
            <a:r>
              <a:rPr lang="en-US" altLang="pt-BR" i="1" baseline="-25000"/>
              <a:t>s</a:t>
            </a:r>
            <a:r>
              <a:rPr lang="en-US" altLang="pt-BR"/>
              <a:t> = 0,25 e </a:t>
            </a:r>
            <a:r>
              <a:rPr lang="en-US" altLang="pt-BR" i="1">
                <a:latin typeface="Symbol" panose="05050102010706020507" pitchFamily="18" charset="2"/>
              </a:rPr>
              <a:t>m</a:t>
            </a:r>
            <a:r>
              <a:rPr lang="en-US" altLang="pt-BR" i="1" baseline="-25000"/>
              <a:t>k</a:t>
            </a:r>
            <a:r>
              <a:rPr lang="en-US" altLang="pt-BR"/>
              <a:t> = 0,20. Determine se o bloco está em equilíbrio e encontre a força de atrito.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68863" y="944563"/>
            <a:ext cx="42751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t-BR"/>
              <a:t>Determinamos os valores da força de atrito e da reação normal do plano necessárias para manter o bloco em equilíbrio.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68863" y="2579688"/>
            <a:ext cx="42751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Calculamos a força de atrito máxima e a comparamos com a força de atrito necessária para o equilíbrio. Se a pri-meira for a maior do que a segunda, o bloco não deslizarará.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868863" y="4352925"/>
            <a:ext cx="4227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Se a força de atrito máxima for me-nor que a força de atrito necessária para o equilíbrio, o bloco deslizará. Calcula-se então a força de atrito cinético.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8.1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0C47D885-B985-485B-ABD4-3EC45A8216BE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13316" name="Group 17"/>
          <p:cNvGrpSpPr>
            <a:grpSpLocks/>
          </p:cNvGrpSpPr>
          <p:nvPr/>
        </p:nvGrpSpPr>
        <p:grpSpPr bwMode="auto">
          <a:xfrm>
            <a:off x="381000" y="944563"/>
            <a:ext cx="8589963" cy="3267075"/>
            <a:chOff x="240" y="595"/>
            <a:chExt cx="5411" cy="2058"/>
          </a:xfrm>
        </p:grpSpPr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50"/>
              <a:ext cx="1824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2199" y="595"/>
              <a:ext cx="34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pt-BR" u="sng"/>
                <a:t>SOLUÇÃO</a:t>
              </a:r>
              <a:r>
                <a:rPr lang="en-US" altLang="pt-BR"/>
                <a:t>: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altLang="pt-BR"/>
                <a:t>Determinamos os valores da força de atrito e da reação normal do plano necessárias para manter o bloco em equilíbrio.</a:t>
              </a:r>
            </a:p>
          </p:txBody>
        </p:sp>
        <p:graphicFrame>
          <p:nvGraphicFramePr>
            <p:cNvPr id="13323" name="Object 3"/>
            <p:cNvGraphicFramePr>
              <a:graphicFrameLocks noChangeAspect="1"/>
            </p:cNvGraphicFramePr>
            <p:nvPr/>
          </p:nvGraphicFramePr>
          <p:xfrm>
            <a:off x="2402" y="1510"/>
            <a:ext cx="6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Equation" r:id="rId4" imgW="1066800" imgH="330200" progId="Equation.3">
                    <p:embed/>
                  </p:oleObj>
                </mc:Choice>
                <mc:Fallback>
                  <p:oleObj name="Equation" r:id="rId4" imgW="1066800" imgH="330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2" y="1510"/>
                          <a:ext cx="6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4" name="Object 4"/>
            <p:cNvGraphicFramePr>
              <a:graphicFrameLocks noChangeAspect="1"/>
            </p:cNvGraphicFramePr>
            <p:nvPr/>
          </p:nvGraphicFramePr>
          <p:xfrm>
            <a:off x="3272" y="1501"/>
            <a:ext cx="172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ção" r:id="rId6" imgW="1651000" imgH="228600" progId="Equation.3">
                    <p:embed/>
                  </p:oleObj>
                </mc:Choice>
                <mc:Fallback>
                  <p:oleObj name="Equação" r:id="rId6" imgW="16510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2" y="1501"/>
                          <a:ext cx="1720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5" name="Object 5"/>
            <p:cNvGraphicFramePr>
              <a:graphicFrameLocks noChangeAspect="1"/>
            </p:cNvGraphicFramePr>
            <p:nvPr/>
          </p:nvGraphicFramePr>
          <p:xfrm>
            <a:off x="3269" y="1799"/>
            <a:ext cx="88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Equação" r:id="rId8" imgW="774028" imgH="177646" progId="Equation.3">
                    <p:embed/>
                  </p:oleObj>
                </mc:Choice>
                <mc:Fallback>
                  <p:oleObj name="Equação" r:id="rId8" imgW="774028" imgH="17764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9" y="1799"/>
                          <a:ext cx="88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6" name="Object 6"/>
            <p:cNvGraphicFramePr>
              <a:graphicFrameLocks noChangeAspect="1"/>
            </p:cNvGraphicFramePr>
            <p:nvPr/>
          </p:nvGraphicFramePr>
          <p:xfrm>
            <a:off x="2395" y="2117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10" imgW="1079500" imgH="368300" progId="Equation.3">
                    <p:embed/>
                  </p:oleObj>
                </mc:Choice>
                <mc:Fallback>
                  <p:oleObj name="Equation" r:id="rId10" imgW="1079500" imgH="3683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" y="2117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7" name="Object 7"/>
            <p:cNvGraphicFramePr>
              <a:graphicFrameLocks noChangeAspect="1"/>
            </p:cNvGraphicFramePr>
            <p:nvPr/>
          </p:nvGraphicFramePr>
          <p:xfrm>
            <a:off x="3259" y="2124"/>
            <a:ext cx="1263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ção" r:id="rId12" imgW="1155700" imgH="228600" progId="Equation.3">
                    <p:embed/>
                  </p:oleObj>
                </mc:Choice>
                <mc:Fallback>
                  <p:oleObj name="Equação" r:id="rId12" imgW="11557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" y="2124"/>
                          <a:ext cx="1263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Object 8"/>
            <p:cNvGraphicFramePr>
              <a:graphicFrameLocks noChangeAspect="1"/>
            </p:cNvGraphicFramePr>
            <p:nvPr/>
          </p:nvGraphicFramePr>
          <p:xfrm>
            <a:off x="3265" y="2455"/>
            <a:ext cx="891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Equação" r:id="rId14" imgW="799753" imgH="177723" progId="Equation.3">
                    <p:embed/>
                  </p:oleObj>
                </mc:Choice>
                <mc:Fallback>
                  <p:oleObj name="Equação" r:id="rId14" imgW="799753" imgH="17772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" y="2455"/>
                          <a:ext cx="891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90913" y="4294188"/>
            <a:ext cx="5640387" cy="2303462"/>
            <a:chOff x="2199" y="2705"/>
            <a:chExt cx="3553" cy="1451"/>
          </a:xfrm>
        </p:grpSpPr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2199" y="2705"/>
              <a:ext cx="3553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Calculamos a força de atrito máxima e a compara-mos com a força de atrito necessárias para o equilí-brio. Se a primeira for a maior do que a segunda, o bloco não deslizarará.</a:t>
              </a:r>
            </a:p>
          </p:txBody>
        </p:sp>
        <p:graphicFrame>
          <p:nvGraphicFramePr>
            <p:cNvPr id="13319" name="Object 2"/>
            <p:cNvGraphicFramePr>
              <a:graphicFrameLocks noChangeAspect="1"/>
            </p:cNvGraphicFramePr>
            <p:nvPr/>
          </p:nvGraphicFramePr>
          <p:xfrm>
            <a:off x="2564" y="3590"/>
            <a:ext cx="259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Equação" r:id="rId16" imgW="2616200" imgH="228600" progId="Equation.3">
                    <p:embed/>
                  </p:oleObj>
                </mc:Choice>
                <mc:Fallback>
                  <p:oleObj name="Equação" r:id="rId16" imgW="26162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4" y="3590"/>
                          <a:ext cx="259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Text Box 16"/>
            <p:cNvSpPr txBox="1">
              <a:spLocks noChangeArrowheads="1"/>
            </p:cNvSpPr>
            <p:nvPr/>
          </p:nvSpPr>
          <p:spPr bwMode="auto">
            <a:xfrm>
              <a:off x="2408" y="3904"/>
              <a:ext cx="2507" cy="2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i="1"/>
                <a:t>O  bloco  deslizará  plano  abaixo.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8.1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9003319-AC7A-47A1-88EB-F950C56F6F9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012825"/>
            <a:ext cx="27606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3551238" y="974725"/>
            <a:ext cx="5592762" cy="2600325"/>
            <a:chOff x="2237" y="614"/>
            <a:chExt cx="3523" cy="1638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237" y="614"/>
              <a:ext cx="3523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 a força de atrito máxima for menor que a força de atrito necessárias para o equilíbrio, o bloco deslizará. Calcula-se então a força de atrito cinético.</a:t>
              </a:r>
            </a:p>
          </p:txBody>
        </p:sp>
        <p:graphicFrame>
          <p:nvGraphicFramePr>
            <p:cNvPr id="14343" name="Object 2"/>
            <p:cNvGraphicFramePr>
              <a:graphicFrameLocks noChangeAspect="1"/>
            </p:cNvGraphicFramePr>
            <p:nvPr/>
          </p:nvGraphicFramePr>
          <p:xfrm>
            <a:off x="2682" y="1594"/>
            <a:ext cx="1375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ção" r:id="rId4" imgW="1307532" imgH="431613" progId="Equation.3">
                    <p:embed/>
                  </p:oleObj>
                </mc:Choice>
                <mc:Fallback>
                  <p:oleObj name="Equação" r:id="rId4" imgW="1307532" imgH="4316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2" y="1594"/>
                          <a:ext cx="1375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3"/>
            <p:cNvGraphicFramePr>
              <a:graphicFrameLocks noChangeAspect="1"/>
            </p:cNvGraphicFramePr>
            <p:nvPr/>
          </p:nvGraphicFramePr>
          <p:xfrm>
            <a:off x="4579" y="2007"/>
            <a:ext cx="88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ção" r:id="rId6" imgW="825500" imgH="228600" progId="Equation.3">
                    <p:embed/>
                  </p:oleObj>
                </mc:Choice>
                <mc:Fallback>
                  <p:oleObj name="Equação" r:id="rId6" imgW="8255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" y="2007"/>
                          <a:ext cx="883" cy="24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8.3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6BDAA8C-5C77-4129-A4B9-67D71258D9B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976313"/>
            <a:ext cx="23558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0675" y="4025900"/>
            <a:ext cx="42275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O suporte móvel mostrado pode ser posicionado a qualquer altura sobre o tubo de 7,5 cm de diâmetro. Se o coe-ficiente de atrito estático entre o tubo e o suporte é 0,25, determine a distância </a:t>
            </a:r>
            <a:r>
              <a:rPr lang="en-US" altLang="pt-BR" i="1"/>
              <a:t>x </a:t>
            </a:r>
            <a:r>
              <a:rPr lang="en-US" altLang="pt-BR"/>
              <a:t>mínima para a qual a carga </a:t>
            </a:r>
            <a:r>
              <a:rPr lang="en-US" altLang="pt-BR" b="1"/>
              <a:t>W</a:t>
            </a:r>
            <a:r>
              <a:rPr lang="en-US" altLang="pt-BR"/>
              <a:t> pode ser suportada. Desconsidere o peso do suporte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95788" y="1046163"/>
            <a:ext cx="47482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Quando </a:t>
            </a:r>
            <a:r>
              <a:rPr lang="en-US" altLang="pt-BR" i="1"/>
              <a:t>W</a:t>
            </a:r>
            <a:r>
              <a:rPr lang="en-US" altLang="pt-BR"/>
              <a:t> for aplicada à distância mínima </a:t>
            </a:r>
            <a:r>
              <a:rPr lang="en-US" altLang="pt-BR" i="1"/>
              <a:t>x</a:t>
            </a:r>
            <a:r>
              <a:rPr lang="en-US" altLang="pt-BR"/>
              <a:t>, o suporte estará prestes a deslizar e as forças de atrito nos colares superior e inferior terão atingido seus valores máximos.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95788" y="3100388"/>
            <a:ext cx="470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Aplicamos então, as condições de equi-líbrio para encontrar a distância mínima </a:t>
            </a:r>
            <a:r>
              <a:rPr lang="en-US" altLang="pt-BR" i="1"/>
              <a:t>x</a:t>
            </a:r>
            <a:r>
              <a:rPr lang="en-US" alt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8.3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61768F2D-044B-4682-A852-1BA96164C1C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46163"/>
            <a:ext cx="21415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84638"/>
            <a:ext cx="25638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2708275" y="939800"/>
            <a:ext cx="6435725" cy="2166938"/>
            <a:chOff x="1706" y="592"/>
            <a:chExt cx="4054" cy="1365"/>
          </a:xfrm>
        </p:grpSpPr>
        <p:sp>
          <p:nvSpPr>
            <p:cNvPr id="16405" name="Text Box 6"/>
            <p:cNvSpPr txBox="1">
              <a:spLocks noChangeArrowheads="1"/>
            </p:cNvSpPr>
            <p:nvPr/>
          </p:nvSpPr>
          <p:spPr bwMode="auto">
            <a:xfrm>
              <a:off x="1706" y="592"/>
              <a:ext cx="4054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u="sng"/>
                <a:t>SOLUÇÃO</a:t>
              </a:r>
              <a:r>
                <a:rPr lang="en-US" altLang="pt-BR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Quando </a:t>
              </a:r>
              <a:r>
                <a:rPr lang="en-US" altLang="pt-BR" sz="1900" i="1"/>
                <a:t>W</a:t>
              </a:r>
              <a:r>
                <a:rPr lang="en-US" altLang="pt-BR" sz="1900"/>
                <a:t> for aplicada à distância mínima </a:t>
              </a:r>
              <a:r>
                <a:rPr lang="en-US" altLang="pt-BR" sz="1900" i="1"/>
                <a:t>x</a:t>
              </a:r>
              <a:r>
                <a:rPr lang="en-US" altLang="pt-BR" sz="1900"/>
                <a:t>, o suporte estará prestes a deslizar e as forças de atrito nos colares superior e inferior terão atingido seus valores máximos.</a:t>
              </a:r>
            </a:p>
          </p:txBody>
        </p:sp>
        <p:graphicFrame>
          <p:nvGraphicFramePr>
            <p:cNvPr id="16406" name="Object 11"/>
            <p:cNvGraphicFramePr>
              <a:graphicFrameLocks noChangeAspect="1"/>
            </p:cNvGraphicFramePr>
            <p:nvPr/>
          </p:nvGraphicFramePr>
          <p:xfrm>
            <a:off x="2001" y="1494"/>
            <a:ext cx="1313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Equação" r:id="rId5" imgW="1295400" imgH="457200" progId="Equation.3">
                    <p:embed/>
                  </p:oleObj>
                </mc:Choice>
                <mc:Fallback>
                  <p:oleObj name="Equação" r:id="rId5" imgW="1295400" imgH="457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" y="1494"/>
                          <a:ext cx="1313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743200" y="3106738"/>
            <a:ext cx="6400800" cy="922337"/>
            <a:chOff x="1728" y="1945"/>
            <a:chExt cx="4032" cy="581"/>
          </a:xfrm>
        </p:grpSpPr>
        <p:sp>
          <p:nvSpPr>
            <p:cNvPr id="16400" name="Text Box 8"/>
            <p:cNvSpPr txBox="1">
              <a:spLocks noChangeArrowheads="1"/>
            </p:cNvSpPr>
            <p:nvPr/>
          </p:nvSpPr>
          <p:spPr bwMode="auto">
            <a:xfrm>
              <a:off x="1728" y="1945"/>
              <a:ext cx="40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Aplicamos então, as condições de equilíbrio para encontrar a distância mínima </a:t>
              </a:r>
              <a:r>
                <a:rPr lang="en-US" altLang="pt-BR" sz="1800" i="1"/>
                <a:t>x</a:t>
              </a:r>
              <a:r>
                <a:rPr lang="en-US" altLang="pt-BR" sz="1800"/>
                <a:t>.</a:t>
              </a:r>
            </a:p>
          </p:txBody>
        </p:sp>
        <p:grpSp>
          <p:nvGrpSpPr>
            <p:cNvPr id="16401" name="Group 19"/>
            <p:cNvGrpSpPr>
              <a:grpSpLocks/>
            </p:cNvGrpSpPr>
            <p:nvPr/>
          </p:nvGrpSpPr>
          <p:grpSpPr bwMode="auto">
            <a:xfrm>
              <a:off x="1932" y="2314"/>
              <a:ext cx="3312" cy="212"/>
              <a:chOff x="1932" y="2314"/>
              <a:chExt cx="3312" cy="212"/>
            </a:xfrm>
          </p:grpSpPr>
          <p:graphicFrame>
            <p:nvGraphicFramePr>
              <p:cNvPr id="16402" name="Object 8"/>
              <p:cNvGraphicFramePr>
                <a:graphicFrameLocks noChangeAspect="1"/>
              </p:cNvGraphicFramePr>
              <p:nvPr/>
            </p:nvGraphicFramePr>
            <p:xfrm>
              <a:off x="1932" y="2318"/>
              <a:ext cx="67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08" name="Equation" r:id="rId7" imgW="1066800" imgH="330200" progId="Equation.3">
                      <p:embed/>
                    </p:oleObj>
                  </mc:Choice>
                  <mc:Fallback>
                    <p:oleObj name="Equation" r:id="rId7" imgW="1066800" imgH="3302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2318"/>
                            <a:ext cx="67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3" name="Object 9"/>
              <p:cNvGraphicFramePr>
                <a:graphicFrameLocks noChangeAspect="1"/>
              </p:cNvGraphicFramePr>
              <p:nvPr/>
            </p:nvGraphicFramePr>
            <p:xfrm>
              <a:off x="2734" y="2314"/>
              <a:ext cx="880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09" name="Equation" r:id="rId9" imgW="1396394" imgH="317362" progId="Equation.3">
                      <p:embed/>
                    </p:oleObj>
                  </mc:Choice>
                  <mc:Fallback>
                    <p:oleObj name="Equation" r:id="rId9" imgW="1396394" imgH="317362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4" y="2314"/>
                            <a:ext cx="880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4" name="Object 10"/>
              <p:cNvGraphicFramePr>
                <a:graphicFrameLocks noChangeAspect="1"/>
              </p:cNvGraphicFramePr>
              <p:nvPr/>
            </p:nvGraphicFramePr>
            <p:xfrm>
              <a:off x="4604" y="2315"/>
              <a:ext cx="640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10" name="Equation" r:id="rId11" imgW="1015559" imgH="317362" progId="Equation.3">
                      <p:embed/>
                    </p:oleObj>
                  </mc:Choice>
                  <mc:Fallback>
                    <p:oleObj name="Equation" r:id="rId11" imgW="1015559" imgH="317362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4" y="2315"/>
                            <a:ext cx="640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54350" y="4108450"/>
            <a:ext cx="5905500" cy="1036638"/>
            <a:chOff x="1924" y="2495"/>
            <a:chExt cx="3720" cy="653"/>
          </a:xfrm>
        </p:grpSpPr>
        <p:graphicFrame>
          <p:nvGraphicFramePr>
            <p:cNvPr id="16397" name="Object 5"/>
            <p:cNvGraphicFramePr>
              <a:graphicFrameLocks noChangeAspect="1"/>
            </p:cNvGraphicFramePr>
            <p:nvPr/>
          </p:nvGraphicFramePr>
          <p:xfrm>
            <a:off x="1924" y="2499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Equation" r:id="rId13" imgW="1079500" imgH="368300" progId="Equation.3">
                    <p:embed/>
                  </p:oleObj>
                </mc:Choice>
                <mc:Fallback>
                  <p:oleObj name="Equation" r:id="rId13" imgW="1079500" imgH="368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499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8" name="Object 6"/>
            <p:cNvGraphicFramePr>
              <a:graphicFrameLocks noChangeAspect="1"/>
            </p:cNvGraphicFramePr>
            <p:nvPr/>
          </p:nvGraphicFramePr>
          <p:xfrm>
            <a:off x="2730" y="2495"/>
            <a:ext cx="152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" name="Equação" r:id="rId15" imgW="1600200" imgH="685800" progId="Equation.3">
                    <p:embed/>
                  </p:oleObj>
                </mc:Choice>
                <mc:Fallback>
                  <p:oleObj name="Equação" r:id="rId15" imgW="1600200" imgH="685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2495"/>
                          <a:ext cx="1523" cy="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Object 7"/>
            <p:cNvGraphicFramePr>
              <a:graphicFrameLocks noChangeAspect="1"/>
            </p:cNvGraphicFramePr>
            <p:nvPr/>
          </p:nvGraphicFramePr>
          <p:xfrm>
            <a:off x="4596" y="2834"/>
            <a:ext cx="104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3" name="Equation" r:id="rId17" imgW="1662978" imgH="317362" progId="Equation.3">
                    <p:embed/>
                  </p:oleObj>
                </mc:Choice>
                <mc:Fallback>
                  <p:oleObj name="Equation" r:id="rId17" imgW="1662978" imgH="317362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2834"/>
                          <a:ext cx="1048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55938" y="5248275"/>
            <a:ext cx="5895975" cy="1208088"/>
            <a:chOff x="1925" y="3213"/>
            <a:chExt cx="3714" cy="761"/>
          </a:xfrm>
        </p:grpSpPr>
        <p:graphicFrame>
          <p:nvGraphicFramePr>
            <p:cNvPr id="16394" name="Object 2"/>
            <p:cNvGraphicFramePr>
              <a:graphicFrameLocks noChangeAspect="1"/>
            </p:cNvGraphicFramePr>
            <p:nvPr/>
          </p:nvGraphicFramePr>
          <p:xfrm>
            <a:off x="1925" y="3213"/>
            <a:ext cx="7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Equation" r:id="rId19" imgW="1193282" imgH="317362" progId="Equation.3">
                    <p:embed/>
                  </p:oleObj>
                </mc:Choice>
                <mc:Fallback>
                  <p:oleObj name="Equation" r:id="rId19" imgW="1193282" imgH="317362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5" y="3213"/>
                          <a:ext cx="75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5" name="Object 3"/>
            <p:cNvGraphicFramePr>
              <a:graphicFrameLocks noChangeAspect="1"/>
            </p:cNvGraphicFramePr>
            <p:nvPr/>
          </p:nvGraphicFramePr>
          <p:xfrm>
            <a:off x="2725" y="3223"/>
            <a:ext cx="2621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Equação" r:id="rId21" imgW="2755900" imgH="673100" progId="Equation.3">
                    <p:embed/>
                  </p:oleObj>
                </mc:Choice>
                <mc:Fallback>
                  <p:oleObj name="Equação" r:id="rId21" imgW="2755900" imgH="6731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" y="3223"/>
                          <a:ext cx="2621" cy="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6" name="Object 4"/>
            <p:cNvGraphicFramePr>
              <a:graphicFrameLocks noChangeAspect="1"/>
            </p:cNvGraphicFramePr>
            <p:nvPr/>
          </p:nvGraphicFramePr>
          <p:xfrm>
            <a:off x="5015" y="3778"/>
            <a:ext cx="62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" name="Equação" r:id="rId23" imgW="647419" imgH="203112" progId="Equation.3">
                    <p:embed/>
                  </p:oleObj>
                </mc:Choice>
                <mc:Fallback>
                  <p:oleObj name="Equação" r:id="rId23" imgW="647419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5" y="3778"/>
                          <a:ext cx="624" cy="1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Cunhas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5B2DC1B6-2B9E-4ADA-B522-71E5EF18262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306388" y="1052513"/>
            <a:ext cx="3182937" cy="5408612"/>
            <a:chOff x="193" y="663"/>
            <a:chExt cx="2005" cy="3407"/>
          </a:xfrm>
        </p:grpSpPr>
        <p:pic>
          <p:nvPicPr>
            <p:cNvPr id="1742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3"/>
            <a:stretch>
              <a:fillRect/>
            </a:stretch>
          </p:blipFill>
          <p:spPr bwMode="auto">
            <a:xfrm>
              <a:off x="380" y="663"/>
              <a:ext cx="1278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 Box 6"/>
            <p:cNvSpPr txBox="1">
              <a:spLocks noChangeArrowheads="1"/>
            </p:cNvSpPr>
            <p:nvPr/>
          </p:nvSpPr>
          <p:spPr bwMode="auto">
            <a:xfrm>
              <a:off x="193" y="1831"/>
              <a:ext cx="2005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 i="1"/>
                <a:t>Cunhas</a:t>
              </a:r>
              <a:r>
                <a:rPr lang="en-US" altLang="pt-BR" sz="1800"/>
                <a:t> – máquinas simples usadas para erguer cargas pesadas.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A força necessária para erguer um bloco é consideravelmen-te menor que o peso do bloco.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atrito mantém a cunha no lugar.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Deseja-se encontrar a força </a:t>
              </a:r>
              <a:r>
                <a:rPr lang="en-US" altLang="pt-BR" sz="1800" i="1"/>
                <a:t>P</a:t>
              </a:r>
              <a:r>
                <a:rPr lang="en-US" altLang="pt-BR" sz="1800"/>
                <a:t> necessária para erguer o bloco.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489325" y="1216025"/>
            <a:ext cx="2289175" cy="4826000"/>
            <a:chOff x="1804" y="773"/>
            <a:chExt cx="1442" cy="3040"/>
          </a:xfrm>
        </p:grpSpPr>
        <p:pic>
          <p:nvPicPr>
            <p:cNvPr id="17421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773"/>
              <a:ext cx="1230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18"/>
            <p:cNvGrpSpPr>
              <a:grpSpLocks/>
            </p:cNvGrpSpPr>
            <p:nvPr/>
          </p:nvGrpSpPr>
          <p:grpSpPr bwMode="auto">
            <a:xfrm>
              <a:off x="1804" y="1981"/>
              <a:ext cx="1442" cy="1832"/>
              <a:chOff x="1804" y="1981"/>
              <a:chExt cx="1442" cy="1832"/>
            </a:xfrm>
          </p:grpSpPr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804" y="1981"/>
                <a:ext cx="136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Para o bloco como corpo livre temos:</a:t>
                </a:r>
              </a:p>
            </p:txBody>
          </p:sp>
          <p:graphicFrame>
            <p:nvGraphicFramePr>
              <p:cNvPr id="17424" name="Object 4"/>
              <p:cNvGraphicFramePr>
                <a:graphicFrameLocks noChangeAspect="1"/>
              </p:cNvGraphicFramePr>
              <p:nvPr/>
            </p:nvGraphicFramePr>
            <p:xfrm>
              <a:off x="2006" y="2412"/>
              <a:ext cx="1240" cy="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9" name="Equation" r:id="rId5" imgW="1968500" imgH="1384300" progId="Equation.3">
                      <p:embed/>
                    </p:oleObj>
                  </mc:Choice>
                  <mc:Fallback>
                    <p:oleObj name="Equation" r:id="rId5" imgW="1968500" imgH="13843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6" y="2412"/>
                            <a:ext cx="1240" cy="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>
                <a:off x="1894" y="3252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ou</a:t>
                </a:r>
              </a:p>
            </p:txBody>
          </p:sp>
          <p:graphicFrame>
            <p:nvGraphicFramePr>
              <p:cNvPr id="17426" name="Object 5"/>
              <p:cNvGraphicFramePr>
                <a:graphicFrameLocks noChangeAspect="1"/>
              </p:cNvGraphicFramePr>
              <p:nvPr/>
            </p:nvGraphicFramePr>
            <p:xfrm>
              <a:off x="2006" y="3605"/>
              <a:ext cx="94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0" name="Equation" r:id="rId7" imgW="1498600" imgH="330200" progId="Equation.3">
                      <p:embed/>
                    </p:oleObj>
                  </mc:Choice>
                  <mc:Fallback>
                    <p:oleObj name="Equation" r:id="rId7" imgW="1498600" imgH="3302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6" y="3605"/>
                            <a:ext cx="94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948363" y="1354138"/>
            <a:ext cx="2924175" cy="4995862"/>
            <a:chOff x="3647" y="838"/>
            <a:chExt cx="1842" cy="3147"/>
          </a:xfrm>
        </p:grpSpPr>
        <p:pic>
          <p:nvPicPr>
            <p:cNvPr id="17415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838"/>
              <a:ext cx="1262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3647" y="1973"/>
              <a:ext cx="1842" cy="2012"/>
              <a:chOff x="3647" y="1973"/>
              <a:chExt cx="1842" cy="2012"/>
            </a:xfrm>
          </p:grpSpPr>
          <p:graphicFrame>
            <p:nvGraphicFramePr>
              <p:cNvPr id="17417" name="Object 2"/>
              <p:cNvGraphicFramePr>
                <a:graphicFrameLocks noChangeAspect="1"/>
              </p:cNvGraphicFramePr>
              <p:nvPr/>
            </p:nvGraphicFramePr>
            <p:xfrm>
              <a:off x="3722" y="2353"/>
              <a:ext cx="1743" cy="10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1" name="Equação" r:id="rId10" imgW="2006600" imgH="1219200" progId="Equation.3">
                      <p:embed/>
                    </p:oleObj>
                  </mc:Choice>
                  <mc:Fallback>
                    <p:oleObj name="Equação" r:id="rId10" imgW="2006600" imgH="12192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2" y="2353"/>
                            <a:ext cx="1743" cy="10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18" name="Text Box 14"/>
              <p:cNvSpPr txBox="1">
                <a:spLocks noChangeArrowheads="1"/>
              </p:cNvSpPr>
              <p:nvPr/>
            </p:nvSpPr>
            <p:spPr bwMode="auto">
              <a:xfrm>
                <a:off x="3647" y="1973"/>
                <a:ext cx="184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Para a cunha como corpo livre temos:</a:t>
                </a:r>
              </a:p>
            </p:txBody>
          </p:sp>
          <p:sp>
            <p:nvSpPr>
              <p:cNvPr id="17419" name="Text Box 15"/>
              <p:cNvSpPr txBox="1">
                <a:spLocks noChangeArrowheads="1"/>
              </p:cNvSpPr>
              <p:nvPr/>
            </p:nvSpPr>
            <p:spPr bwMode="auto">
              <a:xfrm>
                <a:off x="3650" y="3441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ou</a:t>
                </a:r>
              </a:p>
            </p:txBody>
          </p:sp>
          <p:graphicFrame>
            <p:nvGraphicFramePr>
              <p:cNvPr id="17420" name="Object 3"/>
              <p:cNvGraphicFramePr>
                <a:graphicFrameLocks noChangeAspect="1"/>
              </p:cNvGraphicFramePr>
              <p:nvPr/>
            </p:nvGraphicFramePr>
            <p:xfrm>
              <a:off x="3748" y="3777"/>
              <a:ext cx="920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2" name="Equation" r:id="rId12" imgW="1459866" imgH="330057" progId="Equation.3">
                      <p:embed/>
                    </p:oleObj>
                  </mc:Choice>
                  <mc:Fallback>
                    <p:oleObj name="Equation" r:id="rId12" imgW="1459866" imgH="330057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8" y="3777"/>
                            <a:ext cx="920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33675" y="3867150"/>
            <a:ext cx="3163888" cy="2930525"/>
            <a:chOff x="1557" y="2254"/>
            <a:chExt cx="1993" cy="1846"/>
          </a:xfrm>
        </p:grpSpPr>
        <p:pic>
          <p:nvPicPr>
            <p:cNvPr id="18451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" y="2254"/>
              <a:ext cx="1109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2" name="Group 22"/>
            <p:cNvGrpSpPr>
              <a:grpSpLocks/>
            </p:cNvGrpSpPr>
            <p:nvPr/>
          </p:nvGrpSpPr>
          <p:grpSpPr bwMode="auto">
            <a:xfrm>
              <a:off x="1557" y="3344"/>
              <a:ext cx="1993" cy="756"/>
              <a:chOff x="1564" y="3315"/>
              <a:chExt cx="1993" cy="756"/>
            </a:xfrm>
          </p:grpSpPr>
          <p:sp>
            <p:nvSpPr>
              <p:cNvPr id="18453" name="Text Box 15"/>
              <p:cNvSpPr txBox="1">
                <a:spLocks noChangeArrowheads="1"/>
              </p:cNvSpPr>
              <p:nvPr/>
            </p:nvSpPr>
            <p:spPr bwMode="auto">
              <a:xfrm>
                <a:off x="1564" y="3315"/>
                <a:ext cx="1993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            parafuso autotravante. Para baixar a carga devemos aplicar a força </a:t>
                </a:r>
                <a:r>
                  <a:rPr lang="en-US" altLang="pt-BR" sz="1800" i="1"/>
                  <a:t>Q</a:t>
                </a:r>
                <a:r>
                  <a:rPr lang="en-US" altLang="pt-BR" sz="1800"/>
                  <a:t> mostrada na figura acima.</a:t>
                </a:r>
              </a:p>
            </p:txBody>
          </p:sp>
          <p:graphicFrame>
            <p:nvGraphicFramePr>
              <p:cNvPr id="18454" name="Object 3"/>
              <p:cNvGraphicFramePr>
                <a:graphicFrameLocks noChangeAspect="1"/>
              </p:cNvGraphicFramePr>
              <p:nvPr/>
            </p:nvGraphicFramePr>
            <p:xfrm>
              <a:off x="1759" y="3370"/>
              <a:ext cx="416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5" name="Equation" r:id="rId5" imgW="660113" imgH="291973" progId="Equation.3">
                      <p:embed/>
                    </p:oleObj>
                  </mc:Choice>
                  <mc:Fallback>
                    <p:oleObj name="Equation" r:id="rId5" imgW="660113" imgH="291973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9" y="3370"/>
                            <a:ext cx="416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Parafusos de Rosca Quadrada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35A4C25D-D520-4D32-AF21-D4348F591AFE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19175"/>
            <a:ext cx="20034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836863" y="963613"/>
            <a:ext cx="625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Parafusos de rosca quadrada são frequentemente usados em macacos, prensas, etc. Sua análise é similar à de um bloco em um plano inclinado. Devemos lembrar que a força de atrito não depende da área de contato.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781300" y="2105025"/>
            <a:ext cx="636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Na figura ao lado, o filete de rosca na região da base do macaco foi desenvolvido e é mostrado como uma linha reta na primeira das figuras abaixo. A inclinação é obtida traçando-se o produto 2</a:t>
            </a:r>
            <a:r>
              <a:rPr lang="en-US" altLang="pt-BR" sz="1800">
                <a:latin typeface="Symbol" panose="05050102010706020507" pitchFamily="18" charset="2"/>
              </a:rPr>
              <a:t>p</a:t>
            </a:r>
            <a:r>
              <a:rPr lang="en-US" altLang="pt-BR" sz="1800" i="1"/>
              <a:t>r</a:t>
            </a:r>
            <a:r>
              <a:rPr lang="en-US" altLang="pt-BR" sz="1800"/>
              <a:t> horizontalmente e o avanço </a:t>
            </a:r>
            <a:r>
              <a:rPr lang="en-US" altLang="pt-BR" sz="1800" i="1"/>
              <a:t>L </a:t>
            </a:r>
            <a:r>
              <a:rPr lang="en-US" altLang="pt-BR" sz="1800"/>
              <a:t>(distância que o parafuso avança em uma volta) verticalmente.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95588" y="3573463"/>
            <a:ext cx="6305550" cy="366712"/>
            <a:chOff x="1822" y="2286"/>
            <a:chExt cx="3972" cy="231"/>
          </a:xfrm>
        </p:grpSpPr>
        <p:graphicFrame>
          <p:nvGraphicFramePr>
            <p:cNvPr id="18449" name="Object 4"/>
            <p:cNvGraphicFramePr>
              <a:graphicFrameLocks noChangeAspect="1"/>
            </p:cNvGraphicFramePr>
            <p:nvPr/>
          </p:nvGraphicFramePr>
          <p:xfrm>
            <a:off x="5226" y="2320"/>
            <a:ext cx="5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name="Equation" r:id="rId8" imgW="901309" imgH="291973" progId="Equation.3">
                    <p:embed/>
                  </p:oleObj>
                </mc:Choice>
                <mc:Fallback>
                  <p:oleObj name="Equation" r:id="rId8" imgW="901309" imgH="291973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" y="2320"/>
                          <a:ext cx="5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0" name="Text Box 11"/>
            <p:cNvSpPr txBox="1">
              <a:spLocks noChangeArrowheads="1"/>
            </p:cNvSpPr>
            <p:nvPr/>
          </p:nvSpPr>
          <p:spPr bwMode="auto">
            <a:xfrm>
              <a:off x="1822" y="2286"/>
              <a:ext cx="38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momento da força </a:t>
              </a:r>
              <a:r>
                <a:rPr lang="en-US" altLang="pt-BR" sz="1800" i="1"/>
                <a:t>Q</a:t>
              </a:r>
              <a:r>
                <a:rPr lang="en-US" altLang="pt-BR" sz="1800"/>
                <a:t> é igual ao momento da força </a:t>
              </a:r>
              <a:r>
                <a:rPr lang="en-US" altLang="pt-BR" sz="1800" i="1"/>
                <a:t>P</a:t>
              </a:r>
              <a:r>
                <a:rPr lang="en-US" altLang="pt-BR" sz="1800"/>
                <a:t>.</a:t>
              </a:r>
            </a:p>
          </p:txBody>
        </p:sp>
      </p:grpSp>
      <p:grpSp>
        <p:nvGrpSpPr>
          <p:cNvPr id="18441" name="Group 26"/>
          <p:cNvGrpSpPr>
            <a:grpSpLocks/>
          </p:cNvGrpSpPr>
          <p:nvPr/>
        </p:nvGrpSpPr>
        <p:grpSpPr bwMode="auto">
          <a:xfrm>
            <a:off x="298450" y="3654425"/>
            <a:ext cx="2482850" cy="3008313"/>
            <a:chOff x="188" y="2295"/>
            <a:chExt cx="1564" cy="1895"/>
          </a:xfrm>
        </p:grpSpPr>
        <p:pic>
          <p:nvPicPr>
            <p:cNvPr id="18447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295"/>
              <a:ext cx="1238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>
              <a:off x="188" y="3434"/>
              <a:ext cx="15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Movimento iminente para cima. Podemos obter </a:t>
              </a:r>
              <a:r>
                <a:rPr lang="en-US" altLang="pt-BR" sz="1800" i="1"/>
                <a:t>Q</a:t>
              </a:r>
              <a:r>
                <a:rPr lang="en-US" altLang="pt-BR" sz="1800"/>
                <a:t> a partir do diagrama acima.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873750" y="3905250"/>
            <a:ext cx="3214688" cy="2635250"/>
            <a:chOff x="3700" y="2355"/>
            <a:chExt cx="2025" cy="1660"/>
          </a:xfrm>
        </p:grpSpPr>
        <p:grpSp>
          <p:nvGrpSpPr>
            <p:cNvPr id="18443" name="Group 28"/>
            <p:cNvGrpSpPr>
              <a:grpSpLocks/>
            </p:cNvGrpSpPr>
            <p:nvPr/>
          </p:nvGrpSpPr>
          <p:grpSpPr bwMode="auto">
            <a:xfrm>
              <a:off x="3700" y="2355"/>
              <a:ext cx="2025" cy="1660"/>
              <a:chOff x="3700" y="2272"/>
              <a:chExt cx="2025" cy="1660"/>
            </a:xfrm>
          </p:grpSpPr>
          <p:pic>
            <p:nvPicPr>
              <p:cNvPr id="18445" name="Picture 6" descr="C:\DOCUME~1\WALTOL~1\LOCALS~1\Temp\\msotw9_temp0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3"/>
              <a:stretch>
                <a:fillRect/>
              </a:stretch>
            </p:blipFill>
            <p:spPr bwMode="auto">
              <a:xfrm>
                <a:off x="4175" y="2272"/>
                <a:ext cx="1088" cy="1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6" name="Text Box 24"/>
              <p:cNvSpPr txBox="1">
                <a:spLocks noChangeArrowheads="1"/>
              </p:cNvSpPr>
              <p:nvPr/>
            </p:nvSpPr>
            <p:spPr bwMode="auto">
              <a:xfrm>
                <a:off x="3700" y="3350"/>
                <a:ext cx="202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23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          o parafuso cede sob a ação da carga e </a:t>
                </a:r>
                <a:r>
                  <a:rPr lang="en-US" altLang="pt-BR" sz="1800" i="1"/>
                  <a:t>Q</a:t>
                </a:r>
                <a:r>
                  <a:rPr lang="en-US" altLang="pt-BR" sz="1800"/>
                  <a:t> é neces-sária para manter o equilíbrio.   </a:t>
                </a:r>
              </a:p>
            </p:txBody>
          </p:sp>
        </p:grpSp>
        <p:graphicFrame>
          <p:nvGraphicFramePr>
            <p:cNvPr id="18444" name="Object 2"/>
            <p:cNvGraphicFramePr>
              <a:graphicFrameLocks noChangeAspect="1"/>
            </p:cNvGraphicFramePr>
            <p:nvPr/>
          </p:nvGraphicFramePr>
          <p:xfrm>
            <a:off x="3842" y="3457"/>
            <a:ext cx="434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Equação" r:id="rId12" imgW="444307" imgH="228501" progId="Equation.3">
                    <p:embed/>
                  </p:oleObj>
                </mc:Choice>
                <mc:Fallback>
                  <p:oleObj name="Equação" r:id="rId12" imgW="444307" imgH="228501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2" y="3457"/>
                          <a:ext cx="434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8.5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FC27B590-8EF3-43DF-8943-A194B986E1A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22350"/>
            <a:ext cx="29829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0675" y="2717800"/>
            <a:ext cx="40735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Um grampo é usado para manter jun-tas duas peças de madeira do modo mostrado na figura. O grampo tem um parafuso de rosca quadrada dupla de diâmetro igual a 10 mm e passo de 2 mm. O coeficiente de atrito entre as roscas é </a:t>
            </a:r>
            <a:r>
              <a:rPr lang="en-US" altLang="pt-BR" i="1">
                <a:latin typeface="Symbol" panose="05050102010706020507" pitchFamily="18" charset="2"/>
              </a:rPr>
              <a:t>m</a:t>
            </a:r>
            <a:r>
              <a:rPr lang="en-US" altLang="pt-BR" i="1" baseline="-25000"/>
              <a:t>s </a:t>
            </a:r>
            <a:r>
              <a:rPr lang="en-US" altLang="pt-BR"/>
              <a:t>= 0,30.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pt-BR"/>
              <a:t>Se um torque máximo de 40 N  m é aplicado no aperto do grampo, deter-mine (a) a força exercida sobre as pe-ças de madeira, e (b) o torque neces-sário para afrouxar o grampo.</a:t>
            </a:r>
            <a:endParaRPr lang="en-US" altLang="pt-BR" i="1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76750" y="1068388"/>
            <a:ext cx="4667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Calculamos o ângulo de avanço e o ângulo de atrito.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76750" y="2252663"/>
            <a:ext cx="4667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Utilizando um bloco com movimento iminente para cima em um plano como analogia, deteminamos a força do grampo por meio de um triângulo de forças.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65638" y="3657600"/>
            <a:ext cx="46783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Considerando um movimento iminente para baixo no plano, calculamos a força e o torque necessários para afrouxar o grampo.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5211763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utoUpdateAnimBg="0"/>
      <p:bldP spid="14346" grpId="0" autoUpdateAnimBg="0"/>
      <p:bldP spid="143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8.5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D08FE684-64DB-47A0-A2D8-9DCC640A278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0484" name="Group 18"/>
          <p:cNvGrpSpPr>
            <a:grpSpLocks/>
          </p:cNvGrpSpPr>
          <p:nvPr/>
        </p:nvGrpSpPr>
        <p:grpSpPr bwMode="auto">
          <a:xfrm>
            <a:off x="392113" y="950913"/>
            <a:ext cx="8715375" cy="2608262"/>
            <a:chOff x="247" y="599"/>
            <a:chExt cx="5490" cy="1643"/>
          </a:xfrm>
        </p:grpSpPr>
        <p:pic>
          <p:nvPicPr>
            <p:cNvPr id="2049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722"/>
              <a:ext cx="1749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2019" y="599"/>
              <a:ext cx="371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u="sng"/>
                <a:t>SOLUÇÃO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Calculamos o ângulo de avanço e o ângulo de atrito.  Para parafusos de rosca dupla, o avanço </a:t>
              </a:r>
              <a:r>
                <a:rPr lang="en-US" altLang="pt-BR" i="1"/>
                <a:t>L</a:t>
              </a:r>
              <a:r>
                <a:rPr lang="en-US" altLang="pt-BR"/>
                <a:t> é igual ao dobro do passo.</a:t>
              </a:r>
            </a:p>
          </p:txBody>
        </p: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2333" y="1530"/>
              <a:ext cx="3206" cy="712"/>
              <a:chOff x="2348" y="1620"/>
              <a:chExt cx="3206" cy="712"/>
            </a:xfrm>
          </p:grpSpPr>
          <p:graphicFrame>
            <p:nvGraphicFramePr>
              <p:cNvPr id="20494" name="Object 5"/>
              <p:cNvGraphicFramePr>
                <a:graphicFrameLocks noChangeAspect="1"/>
              </p:cNvGraphicFramePr>
              <p:nvPr/>
            </p:nvGraphicFramePr>
            <p:xfrm>
              <a:off x="2348" y="1620"/>
              <a:ext cx="2122" cy="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7" name="Equação" r:id="rId4" imgW="1968500" imgH="660400" progId="Equation.3">
                      <p:embed/>
                    </p:oleObj>
                  </mc:Choice>
                  <mc:Fallback>
                    <p:oleObj name="Equação" r:id="rId4" imgW="1968500" imgH="6604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8" y="1620"/>
                            <a:ext cx="2122" cy="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5" name="Object 6"/>
              <p:cNvGraphicFramePr>
                <a:graphicFrameLocks noChangeAspect="1"/>
              </p:cNvGraphicFramePr>
              <p:nvPr/>
            </p:nvGraphicFramePr>
            <p:xfrm>
              <a:off x="4920" y="1709"/>
              <a:ext cx="581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8" name="Equação" r:id="rId6" imgW="533169" imgH="203112" progId="Equation.3">
                      <p:embed/>
                    </p:oleObj>
                  </mc:Choice>
                  <mc:Fallback>
                    <p:oleObj name="Equação" r:id="rId6" imgW="533169" imgH="203112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0" y="1709"/>
                            <a:ext cx="581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6" name="Object 7"/>
              <p:cNvGraphicFramePr>
                <a:graphicFrameLocks noChangeAspect="1"/>
              </p:cNvGraphicFramePr>
              <p:nvPr/>
            </p:nvGraphicFramePr>
            <p:xfrm>
              <a:off x="4903" y="2071"/>
              <a:ext cx="651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9" name="Equação" r:id="rId8" imgW="634725" imgH="228501" progId="Equation.3">
                      <p:embed/>
                    </p:oleObj>
                  </mc:Choice>
                  <mc:Fallback>
                    <p:oleObj name="Equação" r:id="rId8" imgW="634725" imgH="228501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3" y="2071"/>
                            <a:ext cx="651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4663" y="3592513"/>
            <a:ext cx="8669337" cy="2959100"/>
            <a:chOff x="299" y="2263"/>
            <a:chExt cx="5461" cy="1864"/>
          </a:xfrm>
        </p:grpSpPr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2263"/>
              <a:ext cx="121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019" y="2319"/>
              <a:ext cx="37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Utilizando um bloco com movimento iminente para cima em um plano como analogia, determinamos a força do grampo por meio de um triângulo de forças.</a:t>
              </a:r>
            </a:p>
          </p:txBody>
        </p:sp>
        <p:graphicFrame>
          <p:nvGraphicFramePr>
            <p:cNvPr id="20488" name="Object 2"/>
            <p:cNvGraphicFramePr>
              <a:graphicFrameLocks noChangeAspect="1"/>
            </p:cNvGraphicFramePr>
            <p:nvPr/>
          </p:nvGraphicFramePr>
          <p:xfrm>
            <a:off x="2362" y="3045"/>
            <a:ext cx="2512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name="Equação" r:id="rId11" imgW="3987800" imgH="673100" progId="Equation.3">
                    <p:embed/>
                  </p:oleObj>
                </mc:Choice>
                <mc:Fallback>
                  <p:oleObj name="Equação" r:id="rId11" imgW="3987800" imgH="6731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" y="3045"/>
                          <a:ext cx="2512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3"/>
            <p:cNvGraphicFramePr>
              <a:graphicFrameLocks noChangeAspect="1"/>
            </p:cNvGraphicFramePr>
            <p:nvPr/>
          </p:nvGraphicFramePr>
          <p:xfrm>
            <a:off x="2362" y="3572"/>
            <a:ext cx="2067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" name="Equação" r:id="rId13" imgW="1930400" imgH="419100" progId="Equation.3">
                    <p:embed/>
                  </p:oleObj>
                </mc:Choice>
                <mc:Fallback>
                  <p:oleObj name="Equação" r:id="rId13" imgW="1930400" imgH="4191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" y="3572"/>
                          <a:ext cx="2067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4"/>
            <p:cNvGraphicFramePr>
              <a:graphicFrameLocks noChangeAspect="1"/>
            </p:cNvGraphicFramePr>
            <p:nvPr/>
          </p:nvGraphicFramePr>
          <p:xfrm>
            <a:off x="4736" y="3935"/>
            <a:ext cx="89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Equation" r:id="rId15" imgW="1422400" imgH="304800" progId="Equation.3">
                    <p:embed/>
                  </p:oleObj>
                </mc:Choice>
                <mc:Fallback>
                  <p:oleObj name="Equation" r:id="rId15" imgW="1422400" imgH="304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6" y="3935"/>
                          <a:ext cx="896" cy="1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8.5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49505126-A90C-41EB-8B65-04983A65FDF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71563"/>
            <a:ext cx="29797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711575"/>
            <a:ext cx="23272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609975" y="1008063"/>
            <a:ext cx="553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Considerando um movimento iminente para baixo no plano, calculamos a força e o torque necessários para afrouxar o grampo.</a:t>
            </a:r>
          </a:p>
        </p:txBody>
      </p:sp>
      <p:grpSp>
        <p:nvGrpSpPr>
          <p:cNvPr id="21511" name="Group 11"/>
          <p:cNvGrpSpPr>
            <a:grpSpLocks/>
          </p:cNvGrpSpPr>
          <p:nvPr/>
        </p:nvGrpSpPr>
        <p:grpSpPr bwMode="auto">
          <a:xfrm>
            <a:off x="3946525" y="2090738"/>
            <a:ext cx="4335463" cy="1114425"/>
            <a:chOff x="2486" y="1195"/>
            <a:chExt cx="2731" cy="702"/>
          </a:xfrm>
        </p:grpSpPr>
        <p:graphicFrame>
          <p:nvGraphicFramePr>
            <p:cNvPr id="21514" name="Object 4"/>
            <p:cNvGraphicFramePr>
              <a:graphicFrameLocks noChangeAspect="1"/>
            </p:cNvGraphicFramePr>
            <p:nvPr/>
          </p:nvGraphicFramePr>
          <p:xfrm>
            <a:off x="2486" y="1195"/>
            <a:ext cx="2731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6" name="Equação" r:id="rId5" imgW="2616200" imgH="393700" progId="Equation.3">
                    <p:embed/>
                  </p:oleObj>
                </mc:Choice>
                <mc:Fallback>
                  <p:oleObj name="Equação" r:id="rId5" imgW="2616200" imgH="3937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" y="1195"/>
                          <a:ext cx="2731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5"/>
            <p:cNvGraphicFramePr>
              <a:graphicFrameLocks noChangeAspect="1"/>
            </p:cNvGraphicFramePr>
            <p:nvPr/>
          </p:nvGraphicFramePr>
          <p:xfrm>
            <a:off x="4013" y="1681"/>
            <a:ext cx="90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Equação" r:id="rId7" imgW="850531" imgH="203112" progId="Equation.3">
                    <p:embed/>
                  </p:oleObj>
                </mc:Choice>
                <mc:Fallback>
                  <p:oleObj name="Equação" r:id="rId7" imgW="850531" imgH="203112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" y="1681"/>
                          <a:ext cx="90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2" name="Object 2"/>
          <p:cNvGraphicFramePr>
            <a:graphicFrameLocks noChangeAspect="1"/>
          </p:cNvGraphicFramePr>
          <p:nvPr/>
        </p:nvGraphicFramePr>
        <p:xfrm>
          <a:off x="3952875" y="3473450"/>
          <a:ext cx="35766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ção" r:id="rId9" imgW="2159000" imgH="457200" progId="Equation.3">
                  <p:embed/>
                </p:oleObj>
              </mc:Choice>
              <mc:Fallback>
                <p:oleObj name="Equação" r:id="rId9" imgW="2159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473450"/>
                        <a:ext cx="35766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3"/>
          <p:cNvGraphicFramePr>
            <a:graphicFrameLocks noChangeAspect="1"/>
          </p:cNvGraphicFramePr>
          <p:nvPr/>
        </p:nvGraphicFramePr>
        <p:xfrm>
          <a:off x="6400800" y="4506913"/>
          <a:ext cx="22177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ção" r:id="rId11" imgW="1282700" imgH="203200" progId="Equation.3">
                  <p:embed/>
                </p:oleObj>
              </mc:Choice>
              <mc:Fallback>
                <p:oleObj name="Equação" r:id="rId11" imgW="12827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06913"/>
                        <a:ext cx="2217738" cy="350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B0811F7B-9245-475B-BD2F-23BD9DAD322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90538" y="1431925"/>
            <a:ext cx="38830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hlinkClick r:id="rId2" action="ppaction://hlinksldjump"/>
              </a:rPr>
              <a:t>Introdução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  <a:hlinkClick r:id="rId3" action="ppaction://hlinksldjump"/>
              </a:rPr>
              <a:t>As Leis de Atrito Seco. Coeficientes de Atrito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hlinkClick r:id="rId4" action="ppaction://hlinksldjump"/>
              </a:rPr>
              <a:t>Ângulos de Atrito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  <a:hlinkClick r:id="rId5" action="ppaction://hlinksldjump"/>
              </a:rPr>
              <a:t>Problemas que Envolvem Atrito Seco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hlinkClick r:id="rId6" action="ppaction://hlinksldjump"/>
              </a:rPr>
              <a:t>Problema Resolvido 8.1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hlinkClick r:id="rId7" action="ppaction://hlinksldjump"/>
              </a:rPr>
              <a:t>Problema Resolvido 8.3</a:t>
            </a:r>
            <a:endParaRPr lang="en-US" altLang="pt-BR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hlinkClick r:id="rId8" action="ppaction://hlinksldjump"/>
              </a:rPr>
              <a:t>Cunhas</a:t>
            </a:r>
            <a:endParaRPr lang="en-US" altLang="pt-BR"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703763" y="1431925"/>
            <a:ext cx="44402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Parafusos de Rosca Quadrada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Problema Resolvido 8.5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Mancais de Deslizamento. Atrito em Eixo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Mancais de Escora. Atrito em Disco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Atrito em Roda. Resistência ao Rolamento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Problema Resolvido 8.6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Atrito em Correia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Problema Resolvido 8.8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Mancais de Deslizamento. Atrito em Eixo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171D4DBB-8FFA-458E-96B1-18DC816717B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336550" y="1117600"/>
          <a:ext cx="27114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Bitmap Image" r:id="rId3" imgW="3533333" imgH="2276793" progId="Paint.Picture">
                  <p:embed/>
                </p:oleObj>
              </mc:Choice>
              <mc:Fallback>
                <p:oleObj name="Bitmap Image" r:id="rId3" imgW="3533333" imgH="227679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117600"/>
                        <a:ext cx="27114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076575" y="1009650"/>
            <a:ext cx="60944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Mancais de deslizamento fornecem apoio lateral a árvores e eixos rotativos. Mancais de escora fornecem apoio axial.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122613" y="1744663"/>
            <a:ext cx="60213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resistência de atrito para mancais completamente lubri-ficados depende da velocidade de rotação, da folga entre o eixo e o mancal e da viscosidade do lubrificante. Pode-se supor que um eixo e um mancal parcialmente lubrifica-do estejam em contato ao longo de uma linha reta única.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5775" y="3309938"/>
            <a:ext cx="8634413" cy="2601912"/>
            <a:chOff x="306" y="2085"/>
            <a:chExt cx="5439" cy="1639"/>
          </a:xfrm>
        </p:grpSpPr>
        <p:pic>
          <p:nvPicPr>
            <p:cNvPr id="22539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2085"/>
              <a:ext cx="1491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1967" y="2118"/>
              <a:ext cx="3778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Na figura ao lado, as forças que atuam no mancal são o peso </a:t>
              </a:r>
              <a:r>
                <a:rPr lang="en-US" altLang="pt-BR" sz="1900" i="1"/>
                <a:t>W</a:t>
              </a:r>
              <a:r>
                <a:rPr lang="en-US" altLang="pt-BR" sz="1900"/>
                <a:t> das rodas e do eixo, um binário </a:t>
              </a:r>
              <a:r>
                <a:rPr lang="en-US" altLang="pt-BR" sz="1900" i="1"/>
                <a:t>M </a:t>
              </a:r>
              <a:r>
                <a:rPr lang="en-US" altLang="pt-BR" sz="1900"/>
                <a:t>que mantém as rodas girando e a reação </a:t>
              </a:r>
              <a:r>
                <a:rPr lang="en-US" altLang="pt-BR" sz="1900" i="1"/>
                <a:t>R</a:t>
              </a:r>
              <a:r>
                <a:rPr lang="en-US" altLang="pt-BR" sz="1900"/>
                <a:t> do mancal. </a:t>
              </a:r>
            </a:p>
          </p:txBody>
        </p:sp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122613" y="4332288"/>
            <a:ext cx="5997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Reação tem direção vertical e intensidade igual à de W.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122613" y="4743450"/>
            <a:ext cx="59753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linha de ação da reação não passa pelo centro </a:t>
            </a:r>
            <a:r>
              <a:rPr lang="en-US" altLang="pt-BR" sz="1900" i="1"/>
              <a:t>O</a:t>
            </a:r>
            <a:r>
              <a:rPr lang="en-US" altLang="pt-BR" sz="1900"/>
              <a:t> do eixo; </a:t>
            </a:r>
            <a:r>
              <a:rPr lang="en-US" altLang="pt-BR" sz="1900" i="1"/>
              <a:t>R</a:t>
            </a:r>
            <a:r>
              <a:rPr lang="en-US" altLang="pt-BR" sz="1900"/>
              <a:t> localiza-se à direita de </a:t>
            </a:r>
            <a:r>
              <a:rPr lang="en-US" altLang="pt-BR" sz="1900" i="1"/>
              <a:t>O</a:t>
            </a:r>
            <a:r>
              <a:rPr lang="en-US" altLang="pt-BR" sz="1900"/>
              <a:t>, produzindo um momento que é contrabalanceado por </a:t>
            </a:r>
            <a:r>
              <a:rPr lang="en-US" altLang="pt-BR" sz="1900" i="1"/>
              <a:t>M</a:t>
            </a:r>
            <a:r>
              <a:rPr lang="en-US" altLang="pt-BR" sz="1900"/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22613" y="5830888"/>
            <a:ext cx="5927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Fisicamente, o ponto de contato é deslocado quando o eixo “sobe” no mancal até que ocorra escorregamento.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15372" grpId="0" autoUpdateAnimBg="0"/>
      <p:bldP spid="15373" grpId="0" autoUpdateAnimBg="0"/>
      <p:bldP spid="1537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Mancais de Deslizamento. Atrito em Eixo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3F5E6CC-8EE9-4925-9918-D1DF2464FD8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284163" y="1182688"/>
            <a:ext cx="2935287" cy="5383212"/>
            <a:chOff x="179" y="745"/>
            <a:chExt cx="1849" cy="3391"/>
          </a:xfrm>
        </p:grpSpPr>
        <p:pic>
          <p:nvPicPr>
            <p:cNvPr id="23564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745"/>
              <a:ext cx="1546" cy="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8"/>
            <p:cNvSpPr txBox="1">
              <a:spLocks noChangeArrowheads="1"/>
            </p:cNvSpPr>
            <p:nvPr/>
          </p:nvSpPr>
          <p:spPr bwMode="auto">
            <a:xfrm>
              <a:off x="179" y="2686"/>
              <a:ext cx="1849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ângulo entre </a:t>
              </a:r>
              <a:r>
                <a:rPr lang="en-US" altLang="pt-BR" i="1"/>
                <a:t>R</a:t>
              </a:r>
              <a:r>
                <a:rPr lang="en-US" altLang="pt-BR"/>
                <a:t> e a normal à superfície do mancal é o ângulo de atrito cinético </a:t>
              </a:r>
              <a:r>
                <a:rPr lang="en-US" altLang="pt-BR" i="1">
                  <a:latin typeface="Symbol" panose="05050102010706020507" pitchFamily="18" charset="2"/>
                </a:rPr>
                <a:t>j</a:t>
              </a:r>
              <a:r>
                <a:rPr lang="en-US" altLang="pt-BR" i="1" baseline="-25000"/>
                <a:t>k</a:t>
              </a:r>
              <a:r>
                <a:rPr lang="en-US" altLang="pt-BR"/>
                <a:t>.</a:t>
              </a:r>
            </a:p>
          </p:txBody>
        </p:sp>
        <p:graphicFrame>
          <p:nvGraphicFramePr>
            <p:cNvPr id="23566" name="Object 3"/>
            <p:cNvGraphicFramePr>
              <a:graphicFrameLocks noChangeAspect="1"/>
            </p:cNvGraphicFramePr>
            <p:nvPr/>
          </p:nvGraphicFramePr>
          <p:xfrm>
            <a:off x="572" y="3630"/>
            <a:ext cx="999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Equação" r:id="rId4" imgW="901700" imgH="457200" progId="Equation.3">
                    <p:embed/>
                  </p:oleObj>
                </mc:Choice>
                <mc:Fallback>
                  <p:oleObj name="Equação" r:id="rId4" imgW="901700" imgH="457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3630"/>
                          <a:ext cx="999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05188" y="1141413"/>
            <a:ext cx="2476500" cy="4400550"/>
            <a:chOff x="2145" y="719"/>
            <a:chExt cx="1560" cy="2772"/>
          </a:xfrm>
        </p:grpSpPr>
        <p:pic>
          <p:nvPicPr>
            <p:cNvPr id="23562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719"/>
              <a:ext cx="1560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210" y="2657"/>
              <a:ext cx="1429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Podemos tratar a reação do mancal como um sistema força-binário.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221413" y="1084263"/>
            <a:ext cx="2720975" cy="5295900"/>
            <a:chOff x="3919" y="683"/>
            <a:chExt cx="1714" cy="3336"/>
          </a:xfrm>
        </p:grpSpPr>
        <p:pic>
          <p:nvPicPr>
            <p:cNvPr id="23559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683"/>
              <a:ext cx="1604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11"/>
            <p:cNvSpPr txBox="1">
              <a:spLocks noChangeArrowheads="1"/>
            </p:cNvSpPr>
            <p:nvPr/>
          </p:nvSpPr>
          <p:spPr bwMode="auto">
            <a:xfrm>
              <a:off x="3919" y="2623"/>
              <a:ext cx="17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Para uma solução gráfica, </a:t>
              </a:r>
              <a:r>
                <a:rPr lang="en-US" altLang="pt-BR" i="1"/>
                <a:t>R</a:t>
              </a:r>
              <a:r>
                <a:rPr lang="en-US" altLang="pt-BR"/>
                <a:t> deve ser tangente ao </a:t>
              </a:r>
              <a:r>
                <a:rPr lang="en-US" altLang="pt-BR" i="1"/>
                <a:t>círculo   de atrito</a:t>
              </a:r>
              <a:r>
                <a:rPr lang="en-US" altLang="pt-BR"/>
                <a:t>.</a:t>
              </a:r>
            </a:p>
          </p:txBody>
        </p:sp>
        <p:graphicFrame>
          <p:nvGraphicFramePr>
            <p:cNvPr id="23561" name="Object 2"/>
            <p:cNvGraphicFramePr>
              <a:graphicFrameLocks noChangeAspect="1"/>
            </p:cNvGraphicFramePr>
            <p:nvPr/>
          </p:nvGraphicFramePr>
          <p:xfrm>
            <a:off x="4270" y="3520"/>
            <a:ext cx="84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8" name="Equação" r:id="rId8" imgW="774364" imgH="457002" progId="Equation.3">
                    <p:embed/>
                  </p:oleObj>
                </mc:Choice>
                <mc:Fallback>
                  <p:oleObj name="Equação" r:id="rId8" imgW="774364" imgH="457002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" y="3520"/>
                          <a:ext cx="84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027113"/>
            <a:ext cx="2619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Mancais de Escora. Atrito em Disco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14E42FD9-A1CD-4A4E-B6F5-CA7ADFAB002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030288"/>
            <a:ext cx="2020887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C:\DOCUME~1\WALTOL~1\LOCALS~1\Temp\\msotw9_tem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457575"/>
            <a:ext cx="44053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4926013" y="1057275"/>
            <a:ext cx="4217987" cy="1790700"/>
            <a:chOff x="3103" y="666"/>
            <a:chExt cx="2657" cy="1128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3103" y="666"/>
              <a:ext cx="26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Para uma árvore oca rotativa temos:</a:t>
              </a:r>
            </a:p>
          </p:txBody>
        </p:sp>
        <p:graphicFrame>
          <p:nvGraphicFramePr>
            <p:cNvPr id="24589" name="Object 4"/>
            <p:cNvGraphicFramePr>
              <a:graphicFrameLocks noChangeAspect="1"/>
            </p:cNvGraphicFramePr>
            <p:nvPr/>
          </p:nvGraphicFramePr>
          <p:xfrm>
            <a:off x="3470" y="914"/>
            <a:ext cx="2136" cy="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0" name="Equation" r:id="rId6" imgW="3390900" imgH="1397000" progId="Equation.3">
                    <p:embed/>
                  </p:oleObj>
                </mc:Choice>
                <mc:Fallback>
                  <p:oleObj name="Equation" r:id="rId6" imgW="3390900" imgH="1397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914"/>
                          <a:ext cx="2136" cy="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64100" y="4940300"/>
            <a:ext cx="3919538" cy="1235075"/>
            <a:chOff x="3239" y="3112"/>
            <a:chExt cx="2469" cy="778"/>
          </a:xfrm>
        </p:grpSpPr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239" y="3112"/>
              <a:ext cx="24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Para um círculo completo de raio </a:t>
              </a:r>
              <a:r>
                <a:rPr lang="en-US" altLang="pt-BR" i="1"/>
                <a:t>R:</a:t>
              </a:r>
              <a:endParaRPr lang="en-US" altLang="pt-BR"/>
            </a:p>
          </p:txBody>
        </p:sp>
        <p:graphicFrame>
          <p:nvGraphicFramePr>
            <p:cNvPr id="24587" name="Object 3"/>
            <p:cNvGraphicFramePr>
              <a:graphicFrameLocks noChangeAspect="1"/>
            </p:cNvGraphicFramePr>
            <p:nvPr/>
          </p:nvGraphicFramePr>
          <p:xfrm>
            <a:off x="3703" y="3618"/>
            <a:ext cx="84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1" name="Equation" r:id="rId8" imgW="1346200" imgH="431800" progId="Equation.3">
                    <p:embed/>
                  </p:oleObj>
                </mc:Choice>
                <mc:Fallback>
                  <p:oleObj name="Equation" r:id="rId8" imgW="1346200" imgH="431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" y="3618"/>
                          <a:ext cx="848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96" name="Object 2"/>
          <p:cNvGraphicFramePr>
            <a:graphicFrameLocks noChangeAspect="1"/>
          </p:cNvGraphicFramePr>
          <p:nvPr/>
        </p:nvGraphicFramePr>
        <p:xfrm>
          <a:off x="5508625" y="3052763"/>
          <a:ext cx="30607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10" imgW="3060700" imgH="1701800" progId="Equation.3">
                  <p:embed/>
                </p:oleObj>
              </mc:Choice>
              <mc:Fallback>
                <p:oleObj name="Equation" r:id="rId10" imgW="3060700" imgH="170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052763"/>
                        <a:ext cx="30607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Atrito em Roda. Resistência ao Rolamento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9CD28BB2-AD48-4A8A-8A53-C645E2C2926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331788" y="1016000"/>
            <a:ext cx="2578100" cy="4503738"/>
            <a:chOff x="209" y="640"/>
            <a:chExt cx="1624" cy="2837"/>
          </a:xfrm>
        </p:grpSpPr>
        <p:pic>
          <p:nvPicPr>
            <p:cNvPr id="25611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640"/>
              <a:ext cx="1022" cy="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 Box 6"/>
            <p:cNvSpPr txBox="1">
              <a:spLocks noChangeArrowheads="1"/>
            </p:cNvSpPr>
            <p:nvPr/>
          </p:nvSpPr>
          <p:spPr bwMode="auto">
            <a:xfrm>
              <a:off x="209" y="2285"/>
              <a:ext cx="1624" cy="1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166688" indent="-166688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800" dirty="0"/>
                <a:t>O </a:t>
              </a:r>
              <a:r>
                <a:rPr lang="en-US" sz="1800" dirty="0" err="1"/>
                <a:t>ponto</a:t>
              </a:r>
              <a:r>
                <a:rPr lang="en-US" sz="1800" dirty="0"/>
                <a:t> da </a:t>
              </a:r>
              <a:r>
                <a:rPr lang="en-US" sz="1800" dirty="0" err="1"/>
                <a:t>roda</a:t>
              </a:r>
              <a:r>
                <a:rPr lang="en-US" sz="1800" dirty="0"/>
                <a:t> </a:t>
              </a:r>
              <a:r>
                <a:rPr lang="en-US" sz="1800" dirty="0" err="1"/>
                <a:t>em</a:t>
              </a:r>
              <a:r>
                <a:rPr lang="en-US" sz="1800" dirty="0"/>
                <a:t> </a:t>
              </a:r>
              <a:r>
                <a:rPr lang="en-US" sz="1800" dirty="0" err="1"/>
                <a:t>contato</a:t>
              </a:r>
              <a:r>
                <a:rPr lang="en-US" sz="1800" dirty="0"/>
                <a:t>  com o solo </a:t>
              </a:r>
              <a:r>
                <a:rPr lang="en-US" sz="1800" dirty="0" err="1"/>
                <a:t>não</a:t>
              </a:r>
              <a:r>
                <a:rPr lang="en-US" sz="1800" dirty="0"/>
                <a:t> </a:t>
              </a:r>
              <a:r>
                <a:rPr lang="en-US" sz="1800" dirty="0" err="1"/>
                <a:t>apresenta</a:t>
              </a:r>
              <a:r>
                <a:rPr lang="en-US" sz="1800" dirty="0"/>
                <a:t> </a:t>
              </a:r>
              <a:r>
                <a:rPr lang="en-US" sz="1800" dirty="0" err="1"/>
                <a:t>movimento</a:t>
              </a:r>
              <a:r>
                <a:rPr lang="en-US" sz="1800" dirty="0"/>
                <a:t> </a:t>
              </a:r>
              <a:r>
                <a:rPr lang="en-US" sz="1800" dirty="0" err="1"/>
                <a:t>em</a:t>
              </a:r>
              <a:r>
                <a:rPr lang="en-US" sz="1800" dirty="0"/>
                <a:t> </a:t>
              </a:r>
              <a:r>
                <a:rPr lang="en-US" sz="1800" dirty="0" err="1"/>
                <a:t>relação</a:t>
              </a:r>
              <a:r>
                <a:rPr lang="en-US" sz="1800" dirty="0"/>
                <a:t> solo.</a:t>
              </a:r>
            </a:p>
            <a:p>
              <a:pPr marL="0" indent="0" eaLnBrk="1" hangingPunct="1">
                <a:spcBef>
                  <a:spcPct val="50000"/>
                </a:spcBef>
                <a:defRPr/>
              </a:pPr>
              <a:br>
                <a:rPr lang="en-US" sz="1800" dirty="0"/>
              </a:br>
              <a:r>
                <a:rPr lang="en-US" sz="1800" dirty="0" err="1"/>
                <a:t>Idealmente</a:t>
              </a:r>
              <a:r>
                <a:rPr lang="en-US" sz="1800" dirty="0"/>
                <a:t>, </a:t>
              </a:r>
              <a:r>
                <a:rPr lang="en-US" sz="1800" dirty="0" err="1"/>
                <a:t>não</a:t>
              </a:r>
              <a:r>
                <a:rPr lang="en-US" sz="1800" dirty="0"/>
                <a:t> </a:t>
              </a:r>
              <a:r>
                <a:rPr lang="en-US" sz="1800" dirty="0" err="1"/>
                <a:t>há</a:t>
              </a:r>
              <a:r>
                <a:rPr lang="en-US" sz="1800" dirty="0"/>
                <a:t> </a:t>
              </a:r>
              <a:r>
                <a:rPr lang="en-US" sz="1800" dirty="0" err="1"/>
                <a:t>atrito</a:t>
              </a:r>
              <a:r>
                <a:rPr lang="en-US" sz="1800" dirty="0"/>
                <a:t>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24188" y="1025525"/>
            <a:ext cx="3114675" cy="5435600"/>
            <a:chOff x="1966" y="646"/>
            <a:chExt cx="1962" cy="3424"/>
          </a:xfrm>
        </p:grpSpPr>
        <p:pic>
          <p:nvPicPr>
            <p:cNvPr id="25609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646"/>
              <a:ext cx="1037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1966" y="2267"/>
              <a:ext cx="1962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momento </a:t>
              </a:r>
              <a:r>
                <a:rPr lang="en-US" altLang="pt-BR" sz="1800" i="1"/>
                <a:t>M</a:t>
              </a:r>
              <a:r>
                <a:rPr lang="en-US" altLang="pt-BR" sz="1800"/>
                <a:t> devido à da resistência de atrito de um mancal faz com que sejam necessárias duas forças iguais e contrárias </a:t>
              </a:r>
              <a:r>
                <a:rPr lang="en-US" altLang="pt-BR" sz="1800" i="1"/>
                <a:t>P</a:t>
              </a:r>
              <a:r>
                <a:rPr lang="en-US" altLang="pt-BR" sz="1800"/>
                <a:t> e </a:t>
              </a:r>
              <a:r>
                <a:rPr lang="en-US" altLang="pt-BR" sz="1800" i="1"/>
                <a:t>F </a:t>
              </a:r>
              <a:r>
                <a:rPr lang="en-US" altLang="pt-BR" sz="1800"/>
                <a:t>que  formem um binário para contrabalancear</a:t>
              </a:r>
              <a:r>
                <a:rPr lang="en-US" altLang="pt-BR" sz="1800" i="1"/>
                <a:t> M</a:t>
              </a:r>
              <a:br>
                <a:rPr lang="en-US" altLang="pt-BR" sz="1800"/>
              </a:br>
              <a:br>
                <a:rPr lang="en-US" altLang="pt-BR" sz="1800"/>
              </a:br>
              <a:r>
                <a:rPr lang="en-US" altLang="pt-BR" sz="1800"/>
                <a:t>Se não houvesse atrito com o solo, a roda deslizaria.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138863" y="1001713"/>
            <a:ext cx="3005137" cy="5738812"/>
            <a:chOff x="3867" y="631"/>
            <a:chExt cx="1893" cy="3615"/>
          </a:xfrm>
        </p:grpSpPr>
        <p:pic>
          <p:nvPicPr>
            <p:cNvPr id="25607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631"/>
              <a:ext cx="1019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3867" y="2268"/>
              <a:ext cx="1893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As deformações da roda e do solo fazem com que a resultante do solo seja aplicada em </a:t>
              </a:r>
              <a:r>
                <a:rPr lang="en-US" altLang="pt-BR" sz="1800" i="1"/>
                <a:t>B</a:t>
              </a:r>
              <a:r>
                <a:rPr lang="en-US" altLang="pt-BR" sz="1800"/>
                <a:t>. Dessa forma, </a:t>
              </a:r>
              <a:r>
                <a:rPr lang="en-US" altLang="pt-BR" sz="1800" i="1"/>
                <a:t>P</a:t>
              </a:r>
              <a:r>
                <a:rPr lang="en-US" altLang="pt-BR" sz="1800"/>
                <a:t> é necessária para contrabalancear o momento de </a:t>
              </a:r>
              <a:r>
                <a:rPr lang="en-US" altLang="pt-BR" sz="1800" i="1"/>
                <a:t>W </a:t>
              </a:r>
              <a:r>
                <a:rPr lang="en-US" altLang="pt-BR" sz="1800"/>
                <a:t>em relação a </a:t>
              </a:r>
              <a:r>
                <a:rPr lang="en-US" altLang="pt-BR" sz="1800" i="1"/>
                <a:t>B</a:t>
              </a:r>
              <a:r>
                <a:rPr lang="en-US" altLang="pt-BR" sz="1800"/>
                <a:t>.</a:t>
              </a:r>
              <a:br>
                <a:rPr lang="en-US" altLang="pt-BR" sz="1800"/>
              </a:br>
              <a:br>
                <a:rPr lang="en-US" altLang="pt-BR" sz="1800"/>
              </a:br>
              <a:r>
                <a:rPr lang="en-US" altLang="pt-BR" sz="1800" i="1"/>
                <a:t>Pr</a:t>
              </a:r>
              <a:r>
                <a:rPr lang="en-US" altLang="pt-BR" sz="1800"/>
                <a:t> = </a:t>
              </a:r>
              <a:r>
                <a:rPr lang="en-US" altLang="pt-BR" sz="1800" i="1"/>
                <a:t>Wb</a:t>
              </a:r>
              <a:br>
                <a:rPr lang="en-US" altLang="pt-BR" sz="1800"/>
              </a:br>
              <a:r>
                <a:rPr lang="en-US" altLang="pt-BR" sz="1800" i="1"/>
                <a:t>b</a:t>
              </a:r>
              <a:r>
                <a:rPr lang="en-US" altLang="pt-BR" sz="1800"/>
                <a:t> = coeficiente de resistência ao rolamento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8.6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0A887B5E-E3CA-44F7-88C0-F1CBF12B26D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07975" y="1103313"/>
            <a:ext cx="36671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900"/>
              <a:t>Uma roldana de 10 cm de diâmetro pode girar em torno de um eixo fi-xo de 5 cm de diâmetro. O coefici-ente de atrito estático entre e a rol-dana e o eixo é 0,20.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sz="1900"/>
              <a:t>Determine: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98450" y="3149600"/>
            <a:ext cx="34401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en-US" altLang="pt-BR" sz="1900"/>
              <a:t>a menor força vertical </a:t>
            </a:r>
            <a:r>
              <a:rPr lang="en-US" altLang="pt-BR" sz="1900" i="1"/>
              <a:t>P</a:t>
            </a:r>
            <a:r>
              <a:rPr lang="en-US" altLang="pt-BR" sz="1900"/>
              <a:t> necessária para se começar a erguer uma carga de 2.250 N,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en-US" altLang="pt-BR" sz="1900"/>
              <a:t>a menor força vertical </a:t>
            </a:r>
            <a:r>
              <a:rPr lang="en-US" altLang="pt-BR" sz="1900" i="1"/>
              <a:t>P</a:t>
            </a:r>
            <a:r>
              <a:rPr lang="en-US" altLang="pt-BR" sz="1900"/>
              <a:t> necessária para se manter a carga, 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en-US" altLang="pt-BR" sz="1900"/>
              <a:t>a menor força horizontal P necessária para se começar a erguer a mesma carga.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54450" y="912813"/>
            <a:ext cx="5372100" cy="2300287"/>
            <a:chOff x="2428" y="599"/>
            <a:chExt cx="3384" cy="1449"/>
          </a:xfrm>
        </p:grpSpPr>
        <p:pic>
          <p:nvPicPr>
            <p:cNvPr id="266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909"/>
              <a:ext cx="921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>
              <a:off x="3299" y="599"/>
              <a:ext cx="2513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u="sng"/>
                <a:t>SOLUÇÃO</a:t>
              </a:r>
              <a:r>
                <a:rPr lang="en-US" altLang="pt-BR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Com a carga aplicada à esquerda e a força </a:t>
              </a:r>
              <a:r>
                <a:rPr lang="en-US" altLang="pt-BR" sz="1900" i="1"/>
                <a:t>P</a:t>
              </a:r>
              <a:r>
                <a:rPr lang="en-US" altLang="pt-BR" sz="1900"/>
                <a:t> à direita, o movimento imi-nente para se erguer a carga é no sentido horário. Somamos, então, os momentos em relação ao ponto de contato deslocado </a:t>
              </a:r>
              <a:r>
                <a:rPr lang="en-US" altLang="pt-BR" sz="1900" i="1"/>
                <a:t>B</a:t>
              </a:r>
              <a:r>
                <a:rPr lang="en-US" altLang="pt-BR" sz="1900"/>
                <a:t> para obter </a:t>
              </a:r>
              <a:r>
                <a:rPr lang="en-US" altLang="pt-BR" sz="1900" i="1"/>
                <a:t>P</a:t>
              </a:r>
              <a:r>
                <a:rPr lang="en-US" altLang="pt-BR" sz="1900"/>
                <a:t>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49675" y="2997200"/>
            <a:ext cx="5394325" cy="1831975"/>
            <a:chOff x="2362" y="1665"/>
            <a:chExt cx="3398" cy="1154"/>
          </a:xfrm>
        </p:grpSpPr>
        <p:pic>
          <p:nvPicPr>
            <p:cNvPr id="2663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665"/>
              <a:ext cx="952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7"/>
            <p:cNvSpPr txBox="1">
              <a:spLocks noChangeArrowheads="1"/>
            </p:cNvSpPr>
            <p:nvPr/>
          </p:nvSpPr>
          <p:spPr bwMode="auto">
            <a:xfrm>
              <a:off x="3306" y="1840"/>
              <a:ext cx="2454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O movimento iminente é anti-horário quando a carga é mantida estacionária com a menor força </a:t>
              </a:r>
              <a:r>
                <a:rPr lang="en-US" altLang="pt-BR" sz="1900" i="1"/>
                <a:t>P</a:t>
              </a:r>
              <a:r>
                <a:rPr lang="en-US" altLang="pt-BR" sz="1900"/>
                <a:t>.  Somamos os momentos em relação a </a:t>
              </a:r>
              <a:r>
                <a:rPr lang="en-US" altLang="pt-BR" sz="1900" i="1"/>
                <a:t>C</a:t>
              </a:r>
              <a:r>
                <a:rPr lang="en-US" altLang="pt-BR" sz="1900"/>
                <a:t> para obter </a:t>
              </a:r>
              <a:r>
                <a:rPr lang="en-US" altLang="pt-BR" sz="1900" i="1"/>
                <a:t>P</a:t>
              </a:r>
              <a:r>
                <a:rPr lang="en-US" altLang="pt-BR" sz="1900"/>
                <a:t>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786188" y="4606925"/>
            <a:ext cx="5357812" cy="2139950"/>
            <a:chOff x="2385" y="2666"/>
            <a:chExt cx="3375" cy="1348"/>
          </a:xfrm>
        </p:grpSpPr>
        <p:pic>
          <p:nvPicPr>
            <p:cNvPr id="2663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2666"/>
              <a:ext cx="927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299" y="2851"/>
              <a:ext cx="24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Com a carga à esquerda da roldana e a força </a:t>
              </a:r>
              <a:r>
                <a:rPr lang="en-US" altLang="pt-BR" sz="1900" i="1"/>
                <a:t>P</a:t>
              </a:r>
              <a:r>
                <a:rPr lang="en-US" altLang="pt-BR" sz="1900"/>
                <a:t> atuando horizontalmente para a direita, o movimento iminente para se erguer a carga é horário. Utilizamos um triângulo de forças para obter </a:t>
              </a:r>
              <a:r>
                <a:rPr lang="en-US" altLang="pt-BR" sz="1900" i="1"/>
                <a:t>P</a:t>
              </a:r>
              <a:r>
                <a:rPr lang="en-US" altLang="pt-BR" sz="1900"/>
                <a:t>.</a:t>
              </a:r>
              <a:endParaRPr lang="en-US" altLang="pt-BR" sz="19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8.6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AF20C714-E0D2-4787-84C2-FBB6DC16472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03363"/>
            <a:ext cx="29178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148013" y="950913"/>
            <a:ext cx="59959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Com a carga aplicada à esquerda e a força </a:t>
            </a:r>
            <a:r>
              <a:rPr lang="en-US" altLang="pt-BR" i="1"/>
              <a:t>P</a:t>
            </a:r>
            <a:r>
              <a:rPr lang="en-US" altLang="pt-BR"/>
              <a:t> à direita, o movimento iminente para se erguer a carga é no sentido horário. Somamos, então, os momentos em relação ao ponto de contato deslocado </a:t>
            </a:r>
            <a:r>
              <a:rPr lang="en-US" altLang="pt-BR" i="1"/>
              <a:t>B</a:t>
            </a:r>
            <a:r>
              <a:rPr lang="en-US" altLang="pt-BR"/>
              <a:t> para obter </a:t>
            </a:r>
            <a:r>
              <a:rPr lang="en-US" altLang="pt-BR" i="1"/>
              <a:t>P</a:t>
            </a:r>
            <a:r>
              <a:rPr lang="en-US" altLang="pt-BR"/>
              <a:t>.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3148013" y="2847975"/>
            <a:ext cx="5818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	A distância perpendicular do centro </a:t>
            </a:r>
            <a:r>
              <a:rPr lang="en-US" altLang="pt-BR" i="1"/>
              <a:t>O</a:t>
            </a:r>
            <a:r>
              <a:rPr lang="en-US" altLang="pt-BR"/>
              <a:t> da roldana à linha de ação de </a:t>
            </a:r>
            <a:r>
              <a:rPr lang="en-US" altLang="pt-BR" i="1"/>
              <a:t>R</a:t>
            </a:r>
            <a:r>
              <a:rPr lang="en-US" altLang="pt-BR"/>
              <a:t> é</a:t>
            </a:r>
          </a:p>
        </p:txBody>
      </p:sp>
      <p:graphicFrame>
        <p:nvGraphicFramePr>
          <p:cNvPr id="27655" name="Object 2"/>
          <p:cNvGraphicFramePr>
            <a:graphicFrameLocks noChangeAspect="1"/>
          </p:cNvGraphicFramePr>
          <p:nvPr/>
        </p:nvGraphicFramePr>
        <p:xfrm>
          <a:off x="3557588" y="3621088"/>
          <a:ext cx="536733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ção" r:id="rId4" imgW="3048000" imgH="241300" progId="Equation.3">
                  <p:embed/>
                </p:oleObj>
              </mc:Choice>
              <mc:Fallback>
                <p:oleObj name="Equação" r:id="rId4" imgW="30480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621088"/>
                        <a:ext cx="536733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3148013" y="4144963"/>
            <a:ext cx="540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	Somando os  momentos em relação a </a:t>
            </a:r>
            <a:r>
              <a:rPr lang="en-US" altLang="pt-BR" i="1"/>
              <a:t>B </a:t>
            </a:r>
            <a:r>
              <a:rPr lang="en-US" altLang="pt-BR"/>
              <a:t>temos</a:t>
            </a:r>
            <a:r>
              <a:rPr lang="en-US" altLang="pt-BR" i="1"/>
              <a:t>,</a:t>
            </a:r>
          </a:p>
        </p:txBody>
      </p:sp>
      <p:graphicFrame>
        <p:nvGraphicFramePr>
          <p:cNvPr id="27657" name="Object 3"/>
          <p:cNvGraphicFramePr>
            <a:graphicFrameLocks noChangeAspect="1"/>
          </p:cNvGraphicFramePr>
          <p:nvPr/>
        </p:nvGraphicFramePr>
        <p:xfrm>
          <a:off x="3429000" y="4662488"/>
          <a:ext cx="5102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ção" r:id="rId6" imgW="3060700" imgH="254000" progId="Equation.3">
                  <p:embed/>
                </p:oleObj>
              </mc:Choice>
              <mc:Fallback>
                <p:oleObj name="Equação" r:id="rId6" imgW="3060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2488"/>
                        <a:ext cx="51022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4"/>
          <p:cNvGraphicFramePr>
            <a:graphicFrameLocks noChangeAspect="1"/>
          </p:cNvGraphicFramePr>
          <p:nvPr/>
        </p:nvGraphicFramePr>
        <p:xfrm>
          <a:off x="7446963" y="5294313"/>
          <a:ext cx="13319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ção" r:id="rId8" imgW="774364" imgH="203112" progId="Equation.3">
                  <p:embed/>
                </p:oleObj>
              </mc:Choice>
              <mc:Fallback>
                <p:oleObj name="Equação" r:id="rId8" imgW="774364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5294313"/>
                        <a:ext cx="1331912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8.6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D2A766FF-D4DE-4AE1-A48B-0E20053AF1F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157538" y="2636838"/>
            <a:ext cx="592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	 A distância perpendicular do centro </a:t>
            </a:r>
            <a:r>
              <a:rPr lang="en-US" altLang="pt-BR" i="1"/>
              <a:t>O</a:t>
            </a:r>
            <a:r>
              <a:rPr lang="en-US" altLang="pt-BR"/>
              <a:t> da roldana à linha de ação de </a:t>
            </a:r>
            <a:r>
              <a:rPr lang="en-US" altLang="pt-BR" i="1"/>
              <a:t>R</a:t>
            </a:r>
            <a:r>
              <a:rPr lang="en-US" altLang="pt-BR"/>
              <a:t> é, novamente, 0,5 cm. Somando os momentos em relação a C temos,</a:t>
            </a: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3609975" y="3768725"/>
          <a:ext cx="47275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ção" r:id="rId3" imgW="3022600" imgH="254000" progId="Equation.3">
                  <p:embed/>
                </p:oleObj>
              </mc:Choice>
              <mc:Fallback>
                <p:oleObj name="Equação" r:id="rId3" imgW="30226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3768725"/>
                        <a:ext cx="47275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7253288" y="4368800"/>
          <a:ext cx="12938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ção" r:id="rId5" imgW="748975" imgH="203112" progId="Equation.3">
                  <p:embed/>
                </p:oleObj>
              </mc:Choice>
              <mc:Fallback>
                <p:oleObj name="Equação" r:id="rId5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4368800"/>
                        <a:ext cx="1293812" cy="350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70038"/>
            <a:ext cx="28463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3157538" y="1354138"/>
            <a:ext cx="59864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movimento iminente é anti-horário quando a carga é mantida estacionária com a menor força </a:t>
            </a:r>
            <a:r>
              <a:rPr lang="en-US" altLang="pt-BR" i="1"/>
              <a:t>P</a:t>
            </a:r>
            <a:r>
              <a:rPr lang="en-US" altLang="pt-BR"/>
              <a:t>.  Somamos os momentos em relação a </a:t>
            </a:r>
            <a:r>
              <a:rPr lang="en-US" altLang="pt-BR" i="1"/>
              <a:t>C</a:t>
            </a:r>
            <a:r>
              <a:rPr lang="en-US" altLang="pt-BR"/>
              <a:t> para obter </a:t>
            </a:r>
            <a:r>
              <a:rPr lang="en-US" altLang="pt-BR" i="1"/>
              <a:t>P</a:t>
            </a:r>
            <a:r>
              <a:rPr lang="en-US" altLang="pt-BR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8.6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1575795E-BE66-4A55-BB85-E40E6BF52BB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27125"/>
            <a:ext cx="29908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62350" y="949325"/>
            <a:ext cx="55324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Com a carga à esquerda da roldana e a força </a:t>
            </a:r>
            <a:r>
              <a:rPr lang="en-US" altLang="pt-BR" sz="1900" i="1"/>
              <a:t>P</a:t>
            </a:r>
            <a:r>
              <a:rPr lang="en-US" altLang="pt-BR" sz="1900"/>
              <a:t> atuando horizontalmente para a direita, o movimento iminente para se erguer a carga é horário. Utilizamos um triângulo de forças para obter </a:t>
            </a:r>
            <a:r>
              <a:rPr lang="en-US" altLang="pt-BR" sz="1900" i="1"/>
              <a:t>P</a:t>
            </a:r>
            <a:r>
              <a:rPr lang="en-US" altLang="pt-BR" sz="1900"/>
              <a:t>.</a:t>
            </a:r>
            <a:endParaRPr lang="en-US" altLang="pt-BR" sz="1900" i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62350" y="2392363"/>
            <a:ext cx="55816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900"/>
              <a:t>	Como as forças </a:t>
            </a:r>
            <a:r>
              <a:rPr lang="en-US" altLang="pt-BR" sz="1900" i="1"/>
              <a:t>W</a:t>
            </a:r>
            <a:r>
              <a:rPr lang="en-US" altLang="pt-BR" sz="1900"/>
              <a:t>, </a:t>
            </a:r>
            <a:r>
              <a:rPr lang="en-US" altLang="pt-BR" sz="1900" i="1"/>
              <a:t>P</a:t>
            </a:r>
            <a:r>
              <a:rPr lang="en-US" altLang="pt-BR" sz="1900"/>
              <a:t> e </a:t>
            </a:r>
            <a:r>
              <a:rPr lang="en-US" altLang="pt-BR" sz="1900" i="1"/>
              <a:t>R</a:t>
            </a:r>
            <a:r>
              <a:rPr lang="en-US" altLang="pt-BR" sz="1900"/>
              <a:t> não são paralelas, elas devem ser concorrentes. Logo, a linha de ação de </a:t>
            </a:r>
            <a:r>
              <a:rPr lang="en-US" altLang="pt-BR" sz="1900" i="1"/>
              <a:t>R</a:t>
            </a:r>
            <a:r>
              <a:rPr lang="en-US" altLang="pt-BR" sz="1900"/>
              <a:t> deve passar pela intercessão de </a:t>
            </a:r>
            <a:r>
              <a:rPr lang="en-US" altLang="pt-BR" sz="1900" i="1"/>
              <a:t>W</a:t>
            </a:r>
            <a:r>
              <a:rPr lang="en-US" altLang="pt-BR" sz="1900"/>
              <a:t> e </a:t>
            </a:r>
            <a:r>
              <a:rPr lang="en-US" altLang="pt-BR" sz="1900" i="1"/>
              <a:t>P</a:t>
            </a:r>
            <a:r>
              <a:rPr lang="en-US" altLang="pt-BR" sz="1900"/>
              <a:t> e deve ser tangente ao círculo de atrito cujo raio é </a:t>
            </a:r>
            <a:r>
              <a:rPr lang="en-US" altLang="pt-BR" sz="1900" i="1"/>
              <a:t>r</a:t>
            </a:r>
            <a:r>
              <a:rPr lang="en-US" altLang="pt-BR" sz="1900" i="1" baseline="-25000"/>
              <a:t>f</a:t>
            </a:r>
            <a:r>
              <a:rPr lang="en-US" altLang="pt-BR" sz="1900"/>
              <a:t> = 0,5 cm.</a:t>
            </a:r>
          </a:p>
        </p:txBody>
      </p:sp>
      <p:graphicFrame>
        <p:nvGraphicFramePr>
          <p:cNvPr id="29703" name="Object 2"/>
          <p:cNvGraphicFramePr>
            <a:graphicFrameLocks noChangeAspect="1"/>
          </p:cNvGraphicFramePr>
          <p:nvPr/>
        </p:nvGraphicFramePr>
        <p:xfrm>
          <a:off x="4054475" y="3860800"/>
          <a:ext cx="32623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ção" r:id="rId4" imgW="2070100" imgH="660400" progId="Equation.3">
                  <p:embed/>
                </p:oleObj>
              </mc:Choice>
              <mc:Fallback>
                <p:oleObj name="Equação" r:id="rId4" imgW="2070100" imgH="660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3860800"/>
                        <a:ext cx="3262313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62350" y="5011738"/>
            <a:ext cx="5692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900"/>
              <a:t>	A partir do triângulo de forças ao lado obtemos,</a:t>
            </a:r>
          </a:p>
        </p:txBody>
      </p:sp>
      <p:graphicFrame>
        <p:nvGraphicFramePr>
          <p:cNvPr id="29705" name="Object 3"/>
          <p:cNvGraphicFramePr>
            <a:graphicFrameLocks noChangeAspect="1"/>
          </p:cNvGraphicFramePr>
          <p:nvPr/>
        </p:nvGraphicFramePr>
        <p:xfrm>
          <a:off x="3870325" y="5703888"/>
          <a:ext cx="40878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ção" r:id="rId6" imgW="2616200" imgH="215900" progId="Equation.3">
                  <p:embed/>
                </p:oleObj>
              </mc:Choice>
              <mc:Fallback>
                <p:oleObj name="Equação" r:id="rId6" imgW="26162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5703888"/>
                        <a:ext cx="40878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4"/>
          <p:cNvGraphicFramePr>
            <a:graphicFrameLocks noChangeAspect="1"/>
          </p:cNvGraphicFramePr>
          <p:nvPr/>
        </p:nvGraphicFramePr>
        <p:xfrm>
          <a:off x="7429500" y="6224588"/>
          <a:ext cx="12874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ção" r:id="rId8" imgW="787058" imgH="203112" progId="Equation.3">
                  <p:embed/>
                </p:oleObj>
              </mc:Choice>
              <mc:Fallback>
                <p:oleObj name="Equação" r:id="rId8" imgW="787058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224588"/>
                        <a:ext cx="1287463" cy="333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Atrito em Correia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175F0389-E088-40AF-B43B-173D4F26424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2988"/>
            <a:ext cx="29067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382963" y="939800"/>
            <a:ext cx="5748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800"/>
              <a:t>Para a figura ao lado, relacionamos, </a:t>
            </a:r>
            <a:r>
              <a:rPr lang="en-US" altLang="pt-BR" sz="1800" i="1"/>
              <a:t>T</a:t>
            </a:r>
            <a:r>
              <a:rPr lang="en-US" altLang="pt-BR" sz="1800" i="1" baseline="-25000"/>
              <a:t>1</a:t>
            </a:r>
            <a:r>
              <a:rPr lang="en-US" altLang="pt-BR" sz="1800"/>
              <a:t> e </a:t>
            </a:r>
            <a:r>
              <a:rPr lang="en-US" altLang="pt-BR" sz="1800" i="1"/>
              <a:t>T</a:t>
            </a:r>
            <a:r>
              <a:rPr lang="en-US" altLang="pt-BR" sz="1800" i="1" baseline="-25000"/>
              <a:t>2</a:t>
            </a:r>
            <a:r>
              <a:rPr lang="en-US" altLang="pt-BR" sz="1800"/>
              <a:t> quando a correia está prestes a deslizar para a direita.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9750" y="1533525"/>
            <a:ext cx="8604250" cy="4724400"/>
            <a:chOff x="340" y="861"/>
            <a:chExt cx="5420" cy="2976"/>
          </a:xfrm>
        </p:grpSpPr>
        <p:pic>
          <p:nvPicPr>
            <p:cNvPr id="30738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91"/>
              <a:ext cx="1767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9" name="Group 20"/>
            <p:cNvGrpSpPr>
              <a:grpSpLocks/>
            </p:cNvGrpSpPr>
            <p:nvPr/>
          </p:nvGrpSpPr>
          <p:grpSpPr bwMode="auto">
            <a:xfrm>
              <a:off x="2131" y="861"/>
              <a:ext cx="3629" cy="1181"/>
              <a:chOff x="2131" y="852"/>
              <a:chExt cx="3629" cy="1181"/>
            </a:xfrm>
          </p:grpSpPr>
          <p:sp>
            <p:nvSpPr>
              <p:cNvPr id="30740" name="Text Box 8"/>
              <p:cNvSpPr txBox="1">
                <a:spLocks noChangeArrowheads="1"/>
              </p:cNvSpPr>
              <p:nvPr/>
            </p:nvSpPr>
            <p:spPr bwMode="auto">
              <a:xfrm>
                <a:off x="2131" y="852"/>
                <a:ext cx="362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Traçamos um diagrama de corpo livre do elemento da correia mostrado abaixo, parar o qual temos:</a:t>
                </a:r>
              </a:p>
            </p:txBody>
          </p:sp>
          <p:graphicFrame>
            <p:nvGraphicFramePr>
              <p:cNvPr id="30741" name="Object 6"/>
              <p:cNvGraphicFramePr>
                <a:graphicFrameLocks noChangeAspect="1"/>
              </p:cNvGraphicFramePr>
              <p:nvPr/>
            </p:nvGraphicFramePr>
            <p:xfrm>
              <a:off x="2319" y="1287"/>
              <a:ext cx="3162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3" name="Equation" r:id="rId5" imgW="5308600" imgH="609600" progId="Equation.3">
                      <p:embed/>
                    </p:oleObj>
                  </mc:Choice>
                  <mc:Fallback>
                    <p:oleObj name="Equation" r:id="rId5" imgW="5308600" imgH="609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9" y="1287"/>
                            <a:ext cx="3162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2" name="Object 7"/>
              <p:cNvGraphicFramePr>
                <a:graphicFrameLocks noChangeAspect="1"/>
              </p:cNvGraphicFramePr>
              <p:nvPr/>
            </p:nvGraphicFramePr>
            <p:xfrm>
              <a:off x="2299" y="1665"/>
              <a:ext cx="2891" cy="3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4" name="Equação" r:id="rId7" imgW="3086100" imgH="393700" progId="Equation.3">
                      <p:embed/>
                    </p:oleObj>
                  </mc:Choice>
                  <mc:Fallback>
                    <p:oleObj name="Equação" r:id="rId7" imgW="3086100" imgH="3937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9" y="1665"/>
                            <a:ext cx="2891" cy="3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382963" y="3340100"/>
            <a:ext cx="5761037" cy="1346200"/>
            <a:chOff x="2131" y="1968"/>
            <a:chExt cx="3629" cy="848"/>
          </a:xfrm>
        </p:grpSpPr>
        <p:sp>
          <p:nvSpPr>
            <p:cNvPr id="30736" name="Text Box 11"/>
            <p:cNvSpPr txBox="1">
              <a:spLocks noChangeArrowheads="1"/>
            </p:cNvSpPr>
            <p:nvPr/>
          </p:nvSpPr>
          <p:spPr bwMode="auto">
            <a:xfrm>
              <a:off x="2131" y="1968"/>
              <a:ext cx="362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Resolvemos a segunda equação para </a:t>
              </a:r>
              <a:r>
                <a:rPr lang="en-US" altLang="pt-BR" sz="1800">
                  <a:latin typeface="Symbol" panose="05050102010706020507" pitchFamily="18" charset="2"/>
                </a:rPr>
                <a:t>D</a:t>
              </a:r>
              <a:r>
                <a:rPr lang="en-US" altLang="pt-BR" sz="1800" i="1"/>
                <a:t>N, </a:t>
              </a:r>
              <a:r>
                <a:rPr lang="en-US" altLang="pt-BR" sz="1800"/>
                <a:t>substituímos na primeira equação, simplificamos e obtemos,</a:t>
              </a:r>
            </a:p>
          </p:txBody>
        </p:sp>
        <p:graphicFrame>
          <p:nvGraphicFramePr>
            <p:cNvPr id="30737" name="Object 5"/>
            <p:cNvGraphicFramePr>
              <a:graphicFrameLocks noChangeAspect="1"/>
            </p:cNvGraphicFramePr>
            <p:nvPr/>
          </p:nvGraphicFramePr>
          <p:xfrm>
            <a:off x="2335" y="2392"/>
            <a:ext cx="2203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5" name="Equação" r:id="rId9" imgW="2311400" imgH="444500" progId="Equation.3">
                    <p:embed/>
                  </p:oleObj>
                </mc:Choice>
                <mc:Fallback>
                  <p:oleObj name="Equação" r:id="rId9" imgW="2311400" imgH="4445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" y="2392"/>
                          <a:ext cx="2203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382963" y="4592638"/>
            <a:ext cx="5761037" cy="995362"/>
            <a:chOff x="2131" y="2707"/>
            <a:chExt cx="3629" cy="627"/>
          </a:xfrm>
        </p:grpSpPr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2131" y="2707"/>
              <a:ext cx="36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Se fizermos </a:t>
              </a:r>
              <a:r>
                <a:rPr lang="en-US" altLang="pt-BR" sz="1800">
                  <a:latin typeface="Symbol" panose="05050102010706020507" pitchFamily="18" charset="2"/>
                </a:rPr>
                <a:t>D</a:t>
              </a:r>
              <a:r>
                <a:rPr lang="en-US" altLang="pt-BR" sz="1800" i="1">
                  <a:latin typeface="Symbol" panose="05050102010706020507" pitchFamily="18" charset="2"/>
                </a:rPr>
                <a:t>q</a:t>
              </a:r>
              <a:r>
                <a:rPr lang="en-US" altLang="pt-BR" sz="1800"/>
                <a:t>  tender a 0 teremos,</a:t>
              </a:r>
            </a:p>
          </p:txBody>
        </p:sp>
        <p:graphicFrame>
          <p:nvGraphicFramePr>
            <p:cNvPr id="30735" name="Object 4"/>
            <p:cNvGraphicFramePr>
              <a:graphicFrameLocks noChangeAspect="1"/>
            </p:cNvGraphicFramePr>
            <p:nvPr/>
          </p:nvGraphicFramePr>
          <p:xfrm>
            <a:off x="2319" y="2971"/>
            <a:ext cx="839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6" name="Equation" r:id="rId11" imgW="1409700" imgH="609600" progId="Equation.3">
                    <p:embed/>
                  </p:oleObj>
                </mc:Choice>
                <mc:Fallback>
                  <p:oleObj name="Equation" r:id="rId11" imgW="1409700" imgH="609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2971"/>
                          <a:ext cx="839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382963" y="5595938"/>
            <a:ext cx="5761037" cy="1174750"/>
            <a:chOff x="2124" y="3381"/>
            <a:chExt cx="3629" cy="740"/>
          </a:xfrm>
        </p:grpSpPr>
        <p:grpSp>
          <p:nvGrpSpPr>
            <p:cNvPr id="30730" name="Group 18"/>
            <p:cNvGrpSpPr>
              <a:grpSpLocks/>
            </p:cNvGrpSpPr>
            <p:nvPr/>
          </p:nvGrpSpPr>
          <p:grpSpPr bwMode="auto">
            <a:xfrm>
              <a:off x="2124" y="3381"/>
              <a:ext cx="3629" cy="238"/>
              <a:chOff x="2131" y="3434"/>
              <a:chExt cx="3629" cy="238"/>
            </a:xfrm>
          </p:grpSpPr>
          <p:sp>
            <p:nvSpPr>
              <p:cNvPr id="30732" name="Text Box 16"/>
              <p:cNvSpPr txBox="1">
                <a:spLocks noChangeArrowheads="1"/>
              </p:cNvSpPr>
              <p:nvPr/>
            </p:nvSpPr>
            <p:spPr bwMode="auto">
              <a:xfrm>
                <a:off x="2131" y="3434"/>
                <a:ext cx="36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800"/>
                  <a:t>Separando as variáveis e integrando de                           :</a:t>
                </a:r>
              </a:p>
            </p:txBody>
          </p:sp>
          <p:graphicFrame>
            <p:nvGraphicFramePr>
              <p:cNvPr id="30733" name="Object 3"/>
              <p:cNvGraphicFramePr>
                <a:graphicFrameLocks noChangeAspect="1"/>
              </p:cNvGraphicFramePr>
              <p:nvPr/>
            </p:nvGraphicFramePr>
            <p:xfrm>
              <a:off x="4629" y="3469"/>
              <a:ext cx="937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7" name="Equação" r:id="rId13" imgW="939392" imgH="203112" progId="Equation.3">
                      <p:embed/>
                    </p:oleObj>
                  </mc:Choice>
                  <mc:Fallback>
                    <p:oleObj name="Equação" r:id="rId13" imgW="939392" imgH="203112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9" y="3469"/>
                            <a:ext cx="937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31" name="Object 2"/>
            <p:cNvGraphicFramePr>
              <a:graphicFrameLocks noChangeAspect="1"/>
            </p:cNvGraphicFramePr>
            <p:nvPr/>
          </p:nvGraphicFramePr>
          <p:xfrm>
            <a:off x="2924" y="3667"/>
            <a:ext cx="1810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8" name="Equação" r:id="rId15" imgW="1727200" imgH="431800" progId="Equation.3">
                    <p:embed/>
                  </p:oleObj>
                </mc:Choice>
                <mc:Fallback>
                  <p:oleObj name="Equação" r:id="rId15" imgW="1727200" imgH="431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4" y="3667"/>
                          <a:ext cx="1810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8.8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5158E73C-E9C8-4096-9F68-753159AEAEF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71563"/>
            <a:ext cx="28559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71463" y="3609975"/>
            <a:ext cx="4440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Uma correia plana liga a polia </a:t>
            </a:r>
            <a:r>
              <a:rPr lang="en-US" altLang="pt-BR" i="1"/>
              <a:t>A</a:t>
            </a:r>
            <a:r>
              <a:rPr lang="en-US" altLang="pt-BR"/>
              <a:t> à polia </a:t>
            </a:r>
            <a:r>
              <a:rPr lang="en-US" altLang="pt-BR" i="1"/>
              <a:t>B</a:t>
            </a:r>
            <a:r>
              <a:rPr lang="en-US" altLang="pt-BR"/>
              <a:t>. Os coeficientes de atrito são </a:t>
            </a:r>
            <a:r>
              <a:rPr lang="en-US" altLang="pt-BR" i="1">
                <a:latin typeface="Symbol" panose="05050102010706020507" pitchFamily="18" charset="2"/>
              </a:rPr>
              <a:t>m</a:t>
            </a:r>
            <a:r>
              <a:rPr lang="en-US" altLang="pt-BR" i="1" baseline="-25000"/>
              <a:t>s</a:t>
            </a:r>
            <a:r>
              <a:rPr lang="en-US" altLang="pt-BR" baseline="-25000"/>
              <a:t> </a:t>
            </a:r>
            <a:r>
              <a:rPr lang="en-US" altLang="pt-BR"/>
              <a:t>= 0,25 e </a:t>
            </a:r>
            <a:r>
              <a:rPr lang="en-US" altLang="pt-BR" i="1">
                <a:latin typeface="Symbol" panose="05050102010706020507" pitchFamily="18" charset="2"/>
              </a:rPr>
              <a:t>m</a:t>
            </a:r>
            <a:r>
              <a:rPr lang="en-US" altLang="pt-BR" i="1" baseline="-25000"/>
              <a:t>k</a:t>
            </a:r>
            <a:r>
              <a:rPr lang="en-US" altLang="pt-BR" baseline="-25000"/>
              <a:t> </a:t>
            </a:r>
            <a:r>
              <a:rPr lang="en-US" altLang="pt-BR"/>
              <a:t>= 0,20 entre ambas as polias e a correia.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/>
              <a:t>Sabendo que a máxima tração admissível na correia é 2.700 N, determine o maior torque que pode ser exercido pela correia sobre a polia </a:t>
            </a:r>
            <a:r>
              <a:rPr lang="en-US" altLang="pt-BR" i="1"/>
              <a:t>A</a:t>
            </a:r>
            <a:r>
              <a:rPr lang="en-US" altLang="pt-BR"/>
              <a:t>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18038" y="1104900"/>
            <a:ext cx="42878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u="sng"/>
              <a:t>SOLUÇÃO</a:t>
            </a:r>
            <a:r>
              <a:rPr lang="en-US" altLang="pt-BR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 escorregamento ocorrerá primei-ramente na polia </a:t>
            </a:r>
            <a:r>
              <a:rPr lang="en-US" altLang="pt-BR" i="1"/>
              <a:t>B </a:t>
            </a:r>
            <a:r>
              <a:rPr lang="en-US" altLang="pt-BR"/>
              <a:t>uma vez que para ela o ângulo de contato é menor. Então, determinamos as trações na correia com base na polia </a:t>
            </a:r>
            <a:r>
              <a:rPr lang="en-US" altLang="pt-BR" i="1"/>
              <a:t>B</a:t>
            </a:r>
            <a:r>
              <a:rPr lang="en-US" altLang="pt-BR"/>
              <a:t>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24388" y="3354388"/>
            <a:ext cx="4519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Tomando a polia A como um corpo livre, somamos os momentos em relação ao centro da polia para obter o torque.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Introdução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AA77258-6835-430B-AD8C-5077DB4DACA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069975" y="938213"/>
            <a:ext cx="730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Nos capítulos anteriores, considerou-se que as superfícies em contato eram </a:t>
            </a:r>
            <a:r>
              <a:rPr lang="en-US" altLang="pt-BR" i="1"/>
              <a:t>sem atrito</a:t>
            </a:r>
            <a:r>
              <a:rPr lang="en-US" altLang="pt-BR"/>
              <a:t> (as superfícies podiam se mover livremente uma em relação à outra) ou </a:t>
            </a:r>
            <a:r>
              <a:rPr lang="en-US" altLang="pt-BR" i="1"/>
              <a:t>rugosas</a:t>
            </a:r>
            <a:r>
              <a:rPr lang="en-US" altLang="pt-BR"/>
              <a:t> (forças tangenciais impediam o movimento relativo entre as superfícies).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69975" y="2301875"/>
            <a:ext cx="7339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Na verdade, não existe uma superfície perfeitamente sem atrito. Quando duas superfícies estão em contato, forças tangenciais, chamadas </a:t>
            </a:r>
            <a:r>
              <a:rPr lang="en-US" altLang="pt-BR" i="1"/>
              <a:t>forças de atrito</a:t>
            </a:r>
            <a:r>
              <a:rPr lang="en-US" altLang="pt-BR"/>
              <a:t>, sempre aparecerão se tentarmos mover uma superfície em relação à outra.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9975" y="3619500"/>
            <a:ext cx="7621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Entretanto, as forças de atrito têm intensidade limitada e não impedirão o movimento caso sejam aplicadas forças suficientemente grandes.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9975" y="4613275"/>
            <a:ext cx="749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 distinção entre superfícies  sem atrito e superfícies rugosas é, portanto, mera questão de gradação.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69975" y="5459413"/>
            <a:ext cx="76215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Existem dois tipos de atrito: </a:t>
            </a:r>
            <a:r>
              <a:rPr lang="en-US" altLang="pt-BR" i="1"/>
              <a:t>atrito</a:t>
            </a:r>
            <a:r>
              <a:rPr lang="en-US" altLang="pt-BR"/>
              <a:t> </a:t>
            </a:r>
            <a:r>
              <a:rPr lang="en-US" altLang="pt-BR" i="1"/>
              <a:t>seco</a:t>
            </a:r>
            <a:r>
              <a:rPr lang="en-US" altLang="pt-BR"/>
              <a:t> ou </a:t>
            </a:r>
            <a:r>
              <a:rPr lang="en-US" altLang="pt-BR" i="1"/>
              <a:t>atrito de Coulomb</a:t>
            </a:r>
            <a:r>
              <a:rPr lang="en-US" altLang="pt-BR"/>
              <a:t> e </a:t>
            </a:r>
            <a:r>
              <a:rPr lang="en-US" altLang="pt-BR" i="1"/>
              <a:t>atrito fluido</a:t>
            </a:r>
            <a:r>
              <a:rPr lang="en-US" altLang="pt-BR"/>
              <a:t>. O atrito fluido se aplica a mecanismos lubrificados. A presente discussão é limitada ao atrito seco entre superfícies não-lubrificadas.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173" grpId="0" autoUpdateAnimBg="0"/>
      <p:bldP spid="7174" grpId="0" autoUpdateAnimBg="0"/>
      <p:bldP spid="71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8.8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886867A2-2BA5-4F8A-ADFB-C17B2C06D71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32772" name="Group 13"/>
          <p:cNvGrpSpPr>
            <a:grpSpLocks/>
          </p:cNvGrpSpPr>
          <p:nvPr/>
        </p:nvGrpSpPr>
        <p:grpSpPr bwMode="auto">
          <a:xfrm>
            <a:off x="298450" y="1071563"/>
            <a:ext cx="8555038" cy="3613150"/>
            <a:chOff x="188" y="675"/>
            <a:chExt cx="5389" cy="2276"/>
          </a:xfrm>
        </p:grpSpPr>
        <p:pic>
          <p:nvPicPr>
            <p:cNvPr id="32778" name="Picture 4" descr="msotw9_temp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675"/>
              <a:ext cx="2059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" y="2164"/>
              <a:ext cx="1101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2165" y="696"/>
              <a:ext cx="3412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u="sng"/>
                <a:t>SOLUÇÃO</a:t>
              </a:r>
              <a:r>
                <a:rPr lang="en-US" altLang="pt-BR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escorregamento ocorrerá primeiramente na polia </a:t>
              </a:r>
              <a:r>
                <a:rPr lang="en-US" altLang="pt-BR" i="1"/>
                <a:t>B </a:t>
              </a:r>
              <a:r>
                <a:rPr lang="en-US" altLang="pt-BR"/>
                <a:t>uma vez que para ela o ângulo de contato é menor. Então, determinamos as trações na correia com base na polia </a:t>
              </a:r>
              <a:r>
                <a:rPr lang="en-US" altLang="pt-BR" i="1"/>
                <a:t>B</a:t>
              </a:r>
              <a:r>
                <a:rPr lang="en-US" altLang="pt-BR"/>
                <a:t>.</a:t>
              </a:r>
            </a:p>
          </p:txBody>
        </p:sp>
        <p:graphicFrame>
          <p:nvGraphicFramePr>
            <p:cNvPr id="32781" name="Object 4"/>
            <p:cNvGraphicFramePr>
              <a:graphicFrameLocks noChangeAspect="1"/>
            </p:cNvGraphicFramePr>
            <p:nvPr/>
          </p:nvGraphicFramePr>
          <p:xfrm>
            <a:off x="2511" y="1871"/>
            <a:ext cx="2464" cy="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2" name="Equação" r:id="rId5" imgW="2387600" imgH="863600" progId="Equation.3">
                    <p:embed/>
                  </p:oleObj>
                </mc:Choice>
                <mc:Fallback>
                  <p:oleObj name="Equação" r:id="rId5" imgW="2387600" imgH="863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1871"/>
                          <a:ext cx="2464" cy="8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27063" y="4356100"/>
            <a:ext cx="8526462" cy="2111375"/>
            <a:chOff x="389" y="2581"/>
            <a:chExt cx="5371" cy="1330"/>
          </a:xfrm>
        </p:grpSpPr>
        <p:pic>
          <p:nvPicPr>
            <p:cNvPr id="3277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3010"/>
              <a:ext cx="1682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10"/>
            <p:cNvSpPr txBox="1">
              <a:spLocks noChangeArrowheads="1"/>
            </p:cNvSpPr>
            <p:nvPr/>
          </p:nvSpPr>
          <p:spPr bwMode="auto">
            <a:xfrm>
              <a:off x="2165" y="2581"/>
              <a:ext cx="359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Tomando a polia A como um corpo livre, somamos os momentos em relação ao centro da polia para obter o torque.</a:t>
              </a:r>
            </a:p>
          </p:txBody>
        </p:sp>
        <p:graphicFrame>
          <p:nvGraphicFramePr>
            <p:cNvPr id="32776" name="Object 2"/>
            <p:cNvGraphicFramePr>
              <a:graphicFrameLocks noChangeAspect="1"/>
            </p:cNvGraphicFramePr>
            <p:nvPr/>
          </p:nvGraphicFramePr>
          <p:xfrm>
            <a:off x="2485" y="3281"/>
            <a:ext cx="314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3" name="Equação" r:id="rId8" imgW="3340100" imgH="254000" progId="Equation.3">
                    <p:embed/>
                  </p:oleObj>
                </mc:Choice>
                <mc:Fallback>
                  <p:oleObj name="Equação" r:id="rId8" imgW="3340100" imgH="254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5" y="3281"/>
                          <a:ext cx="3143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3"/>
            <p:cNvGraphicFramePr>
              <a:graphicFrameLocks noChangeAspect="1"/>
            </p:cNvGraphicFramePr>
            <p:nvPr/>
          </p:nvGraphicFramePr>
          <p:xfrm>
            <a:off x="4404" y="3640"/>
            <a:ext cx="116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4" name="Equação" r:id="rId10" imgW="1066337" imgH="215806" progId="Equation.3">
                    <p:embed/>
                  </p:oleObj>
                </mc:Choice>
                <mc:Fallback>
                  <p:oleObj name="Equação" r:id="rId10" imgW="1066337" imgH="21580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3640"/>
                          <a:ext cx="1167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As Leis de Atrito Seco. Coeficientes de Atrito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71E566AD-3C8E-4A6D-B02E-EB09A59C70E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6148" name="Group 15"/>
          <p:cNvGrpSpPr>
            <a:grpSpLocks/>
          </p:cNvGrpSpPr>
          <p:nvPr/>
        </p:nvGrpSpPr>
        <p:grpSpPr bwMode="auto">
          <a:xfrm>
            <a:off x="311150" y="1009650"/>
            <a:ext cx="8783638" cy="2244725"/>
            <a:chOff x="196" y="636"/>
            <a:chExt cx="5533" cy="1414"/>
          </a:xfrm>
        </p:grpSpPr>
        <p:pic>
          <p:nvPicPr>
            <p:cNvPr id="6160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"/>
            <a:stretch>
              <a:fillRect/>
            </a:stretch>
          </p:blipFill>
          <p:spPr bwMode="auto">
            <a:xfrm>
              <a:off x="196" y="754"/>
              <a:ext cx="110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377" y="636"/>
              <a:ext cx="3352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Considemos um bloco de peso </a:t>
              </a:r>
              <a:r>
                <a:rPr lang="en-US" altLang="pt-BR" sz="1900" i="1"/>
                <a:t>W </a:t>
              </a:r>
              <a:r>
                <a:rPr lang="en-US" altLang="pt-BR" sz="1900"/>
                <a:t>colocado sobre uma superfície horizontal. As forças que atuam sobre o bloco são o seu peso e a reação normal </a:t>
              </a:r>
              <a:r>
                <a:rPr lang="en-US" altLang="pt-BR" sz="1900" i="1"/>
                <a:t>N</a:t>
              </a:r>
              <a:r>
                <a:rPr lang="en-US" altLang="pt-BR" sz="1900"/>
                <a:t> da superfície.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58963" y="1247775"/>
            <a:ext cx="7272337" cy="2565400"/>
            <a:chOff x="1171" y="786"/>
            <a:chExt cx="4581" cy="1616"/>
          </a:xfrm>
        </p:grpSpPr>
        <p:pic>
          <p:nvPicPr>
            <p:cNvPr id="6158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786"/>
              <a:ext cx="114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8"/>
            <p:cNvSpPr txBox="1">
              <a:spLocks noChangeArrowheads="1"/>
            </p:cNvSpPr>
            <p:nvPr/>
          </p:nvSpPr>
          <p:spPr bwMode="auto">
            <a:xfrm>
              <a:off x="2377" y="1423"/>
              <a:ext cx="3375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Uma pequena força horizontal </a:t>
              </a:r>
              <a:r>
                <a:rPr lang="en-US" altLang="pt-BR" sz="1900" i="1"/>
                <a:t>P</a:t>
              </a:r>
              <a:r>
                <a:rPr lang="en-US" altLang="pt-BR" sz="1900"/>
                <a:t> é aplicada ao bloco. Para que o bloco permaneça estacionário, um componente de força horizontal </a:t>
              </a:r>
              <a:r>
                <a:rPr lang="en-US" altLang="pt-BR" sz="1900" i="1"/>
                <a:t>F</a:t>
              </a:r>
              <a:r>
                <a:rPr lang="en-US" altLang="pt-BR" sz="1900"/>
                <a:t> de reação da superfície é necessário. </a:t>
              </a:r>
              <a:r>
                <a:rPr lang="en-US" altLang="pt-BR" sz="1900" i="1"/>
                <a:t>F </a:t>
              </a:r>
              <a:r>
                <a:rPr lang="en-US" altLang="pt-BR" sz="1900"/>
                <a:t>é uma </a:t>
              </a:r>
              <a:r>
                <a:rPr lang="en-US" altLang="pt-BR" sz="1900" i="1"/>
                <a:t>força de atrito estático</a:t>
              </a:r>
              <a:r>
                <a:rPr lang="en-US" altLang="pt-BR" sz="1900"/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27038" y="3635375"/>
            <a:ext cx="8716962" cy="2306638"/>
            <a:chOff x="269" y="2290"/>
            <a:chExt cx="5491" cy="1453"/>
          </a:xfrm>
        </p:grpSpPr>
        <p:pic>
          <p:nvPicPr>
            <p:cNvPr id="615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290"/>
              <a:ext cx="1837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5" name="Group 13"/>
            <p:cNvGrpSpPr>
              <a:grpSpLocks/>
            </p:cNvGrpSpPr>
            <p:nvPr/>
          </p:nvGrpSpPr>
          <p:grpSpPr bwMode="auto">
            <a:xfrm>
              <a:off x="2377" y="2439"/>
              <a:ext cx="3383" cy="851"/>
              <a:chOff x="2377" y="2270"/>
              <a:chExt cx="3383" cy="851"/>
            </a:xfrm>
          </p:grpSpPr>
          <p:sp>
            <p:nvSpPr>
              <p:cNvPr id="6156" name="Text Box 9"/>
              <p:cNvSpPr txBox="1">
                <a:spLocks noChangeArrowheads="1"/>
              </p:cNvSpPr>
              <p:nvPr/>
            </p:nvSpPr>
            <p:spPr bwMode="auto">
              <a:xfrm>
                <a:off x="2377" y="2270"/>
                <a:ext cx="3383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À medida em que </a:t>
                </a:r>
                <a:r>
                  <a:rPr lang="en-US" altLang="pt-BR" sz="1900" i="1"/>
                  <a:t>P</a:t>
                </a:r>
                <a:r>
                  <a:rPr lang="en-US" altLang="pt-BR" sz="1900"/>
                  <a:t> aumenta, a força de atrito estático </a:t>
                </a:r>
                <a:r>
                  <a:rPr lang="en-US" altLang="pt-BR" sz="1900" i="1"/>
                  <a:t>F</a:t>
                </a:r>
                <a:r>
                  <a:rPr lang="en-US" altLang="pt-BR" sz="1900"/>
                  <a:t> também aumenta até sua intensidade atingir um valor máximo </a:t>
                </a:r>
                <a:r>
                  <a:rPr lang="en-US" altLang="pt-BR" sz="1900" i="1"/>
                  <a:t>F</a:t>
                </a:r>
                <a:r>
                  <a:rPr lang="en-US" altLang="pt-BR" sz="1900" i="1" baseline="-25000"/>
                  <a:t>m</a:t>
                </a:r>
                <a:r>
                  <a:rPr lang="en-US" altLang="pt-BR" sz="1900"/>
                  <a:t>.</a:t>
                </a:r>
              </a:p>
            </p:txBody>
          </p:sp>
          <p:graphicFrame>
            <p:nvGraphicFramePr>
              <p:cNvPr id="6157" name="Object 3"/>
              <p:cNvGraphicFramePr>
                <a:graphicFrameLocks noChangeAspect="1"/>
              </p:cNvGraphicFramePr>
              <p:nvPr/>
            </p:nvGraphicFramePr>
            <p:xfrm>
              <a:off x="3501" y="2913"/>
              <a:ext cx="70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2" name="Equation" r:id="rId6" imgW="1117600" imgH="330200" progId="Equation.3">
                      <p:embed/>
                    </p:oleObj>
                  </mc:Choice>
                  <mc:Fallback>
                    <p:oleObj name="Equation" r:id="rId6" imgW="1117600" imgH="3302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1" y="2913"/>
                            <a:ext cx="70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760788" y="5257800"/>
            <a:ext cx="5465762" cy="1397000"/>
            <a:chOff x="2369" y="3080"/>
            <a:chExt cx="3443" cy="880"/>
          </a:xfrm>
        </p:grpSpPr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2369" y="3080"/>
              <a:ext cx="344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Se </a:t>
              </a:r>
              <a:r>
                <a:rPr lang="en-US" altLang="pt-BR" sz="1900" i="1"/>
                <a:t>P</a:t>
              </a:r>
              <a:r>
                <a:rPr lang="en-US" altLang="pt-BR" sz="1900"/>
                <a:t> aumentar ainda mais, o bloco começará a des-lizar e a intensidade de </a:t>
              </a:r>
              <a:r>
                <a:rPr lang="en-US" altLang="pt-BR" sz="1900" i="1"/>
                <a:t>F</a:t>
              </a:r>
              <a:r>
                <a:rPr lang="en-US" altLang="pt-BR" sz="1900"/>
                <a:t> diminui. Daí em diante, atua sobre o corpo a  </a:t>
              </a:r>
              <a:r>
                <a:rPr lang="en-US" altLang="pt-BR" sz="1900" i="1"/>
                <a:t>força de atrito cinético F</a:t>
              </a:r>
              <a:r>
                <a:rPr lang="en-US" altLang="pt-BR" sz="1900" i="1" baseline="-25000"/>
                <a:t>k</a:t>
              </a:r>
              <a:r>
                <a:rPr lang="en-US" altLang="pt-BR" sz="1900" i="1"/>
                <a:t>.</a:t>
              </a:r>
            </a:p>
          </p:txBody>
        </p:sp>
        <p:graphicFrame>
          <p:nvGraphicFramePr>
            <p:cNvPr id="6153" name="Object 2"/>
            <p:cNvGraphicFramePr>
              <a:graphicFrameLocks noChangeAspect="1"/>
            </p:cNvGraphicFramePr>
            <p:nvPr/>
          </p:nvGraphicFramePr>
          <p:xfrm>
            <a:off x="3501" y="3752"/>
            <a:ext cx="68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8" imgW="1091726" imgH="330057" progId="Equation.3">
                    <p:embed/>
                  </p:oleObj>
                </mc:Choice>
                <mc:Fallback>
                  <p:oleObj name="Equation" r:id="rId8" imgW="1091726" imgH="330057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" y="3752"/>
                          <a:ext cx="68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As Leis de Atrito Seco. Coeficientes de Atrito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3DAA4222-2BCD-4981-ADD4-377B768CEAB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7172" name="Group 1036"/>
          <p:cNvGrpSpPr>
            <a:grpSpLocks/>
          </p:cNvGrpSpPr>
          <p:nvPr/>
        </p:nvGrpSpPr>
        <p:grpSpPr bwMode="auto">
          <a:xfrm>
            <a:off x="4333875" y="1176338"/>
            <a:ext cx="4216400" cy="742950"/>
            <a:chOff x="2618" y="741"/>
            <a:chExt cx="3142" cy="468"/>
          </a:xfrm>
        </p:grpSpPr>
        <p:sp>
          <p:nvSpPr>
            <p:cNvPr id="7178" name="Text Box 1031"/>
            <p:cNvSpPr txBox="1">
              <a:spLocks noChangeArrowheads="1"/>
            </p:cNvSpPr>
            <p:nvPr/>
          </p:nvSpPr>
          <p:spPr bwMode="auto">
            <a:xfrm>
              <a:off x="2618" y="741"/>
              <a:ext cx="31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pt-BR"/>
                <a:t>Força de atrito estático máxima</a:t>
              </a:r>
              <a:r>
                <a:rPr lang="en-US" altLang="pt-BR"/>
                <a:t>:</a:t>
              </a:r>
            </a:p>
          </p:txBody>
        </p:sp>
        <p:graphicFrame>
          <p:nvGraphicFramePr>
            <p:cNvPr id="7179" name="Object 3"/>
            <p:cNvGraphicFramePr>
              <a:graphicFrameLocks noChangeAspect="1"/>
            </p:cNvGraphicFramePr>
            <p:nvPr/>
          </p:nvGraphicFramePr>
          <p:xfrm>
            <a:off x="3248" y="1001"/>
            <a:ext cx="70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3" imgW="1117600" imgH="330200" progId="Equation.3">
                    <p:embed/>
                  </p:oleObj>
                </mc:Choice>
                <mc:Fallback>
                  <p:oleObj name="Equation" r:id="rId3" imgW="1117600" imgH="330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" y="1001"/>
                          <a:ext cx="70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4333875" y="2232025"/>
            <a:ext cx="4286250" cy="1112838"/>
            <a:chOff x="2618" y="1406"/>
            <a:chExt cx="2700" cy="701"/>
          </a:xfrm>
        </p:grpSpPr>
        <p:sp>
          <p:nvSpPr>
            <p:cNvPr id="7176" name="Text Box 1033"/>
            <p:cNvSpPr txBox="1">
              <a:spLocks noChangeArrowheads="1"/>
            </p:cNvSpPr>
            <p:nvPr/>
          </p:nvSpPr>
          <p:spPr bwMode="auto">
            <a:xfrm>
              <a:off x="2618" y="1406"/>
              <a:ext cx="27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Força de atrito cinético:</a:t>
              </a:r>
            </a:p>
          </p:txBody>
        </p:sp>
        <p:graphicFrame>
          <p:nvGraphicFramePr>
            <p:cNvPr id="7177" name="Object 2"/>
            <p:cNvGraphicFramePr>
              <a:graphicFrameLocks noChangeAspect="1"/>
            </p:cNvGraphicFramePr>
            <p:nvPr/>
          </p:nvGraphicFramePr>
          <p:xfrm>
            <a:off x="3164" y="1659"/>
            <a:ext cx="8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5" imgW="1320227" imgH="710891" progId="Equation.3">
                    <p:embed/>
                  </p:oleObj>
                </mc:Choice>
                <mc:Fallback>
                  <p:oleObj name="Equation" r:id="rId5" imgW="1320227" imgH="710891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" y="1659"/>
                          <a:ext cx="8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5" name="Text Box 1035"/>
          <p:cNvSpPr txBox="1">
            <a:spLocks noChangeArrowheads="1"/>
          </p:cNvSpPr>
          <p:nvPr/>
        </p:nvSpPr>
        <p:spPr bwMode="auto">
          <a:xfrm>
            <a:off x="4333875" y="3633788"/>
            <a:ext cx="4808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31825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/>
              <a:t>A força de atrito estático máxima</a:t>
            </a:r>
            <a:r>
              <a:rPr lang="en-US" altLang="pt-BR"/>
              <a:t> e a força de atrito cinético são: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altLang="pt-BR"/>
              <a:t>proporcionais à força normal;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altLang="pt-BR"/>
              <a:t>dependentes do tipo e das condições de contato entre as superfícies;</a:t>
            </a:r>
          </a:p>
          <a:p>
            <a:pPr lvl="1" eaLnBrk="1" hangingPunct="1">
              <a:spcBef>
                <a:spcPct val="20000"/>
              </a:spcBef>
              <a:buFontTx/>
              <a:buChar char="-"/>
            </a:pPr>
            <a:r>
              <a:rPr lang="en-US" altLang="pt-BR"/>
              <a:t>independentes da área de contato.</a:t>
            </a:r>
          </a:p>
        </p:txBody>
      </p:sp>
      <p:pic>
        <p:nvPicPr>
          <p:cNvPr id="7175" name="Imagem 11" descr="Slide_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81075"/>
            <a:ext cx="303688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As Leis de Atrito Seco. Coeficientes de Atrito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5C50A26-1AC1-4D36-9D68-B95619B8977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65163" y="998538"/>
            <a:ext cx="674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Quatro situações podem ocorrer quando um corpo rígido está em contato com uma superfície horizontal: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8925" y="2024063"/>
            <a:ext cx="1885950" cy="3316287"/>
            <a:chOff x="182" y="938"/>
            <a:chExt cx="1188" cy="2089"/>
          </a:xfrm>
        </p:grpSpPr>
        <p:pic>
          <p:nvPicPr>
            <p:cNvPr id="8207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38"/>
              <a:ext cx="117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9"/>
            <p:cNvSpPr txBox="1">
              <a:spLocks noChangeArrowheads="1"/>
            </p:cNvSpPr>
            <p:nvPr/>
          </p:nvSpPr>
          <p:spPr bwMode="auto">
            <a:xfrm>
              <a:off x="182" y="2581"/>
              <a:ext cx="11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atrito</a:t>
              </a:r>
              <a:br>
                <a:rPr lang="en-US" altLang="pt-BR"/>
              </a:br>
              <a:r>
                <a:rPr lang="en-US" altLang="pt-BR"/>
                <a:t>(</a:t>
              </a:r>
              <a:r>
                <a:rPr lang="en-US" altLang="pt-BR" i="1"/>
                <a:t>P</a:t>
              </a:r>
              <a:r>
                <a:rPr lang="en-US" altLang="pt-BR" i="1" baseline="-25000"/>
                <a:t>x</a:t>
              </a:r>
              <a:r>
                <a:rPr lang="en-US" altLang="pt-BR"/>
                <a:t> = 0)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74875" y="2344738"/>
            <a:ext cx="2249488" cy="2995612"/>
            <a:chOff x="1464" y="1140"/>
            <a:chExt cx="1417" cy="1887"/>
          </a:xfrm>
        </p:grpSpPr>
        <p:pic>
          <p:nvPicPr>
            <p:cNvPr id="8205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11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464" y="2581"/>
              <a:ext cx="141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movimento</a:t>
              </a:r>
              <a:br>
                <a:rPr lang="en-US" altLang="pt-BR"/>
              </a:br>
              <a:r>
                <a:rPr lang="en-US" altLang="pt-BR"/>
                <a:t>(</a:t>
              </a:r>
              <a:r>
                <a:rPr lang="en-US" altLang="pt-BR" i="1"/>
                <a:t>P</a:t>
              </a:r>
              <a:r>
                <a:rPr lang="en-US" altLang="pt-BR" i="1" baseline="-25000"/>
                <a:t>x</a:t>
              </a:r>
              <a:r>
                <a:rPr lang="en-US" altLang="pt-BR"/>
                <a:t> &lt; </a:t>
              </a:r>
              <a:r>
                <a:rPr lang="en-US" altLang="pt-BR" i="1"/>
                <a:t>F</a:t>
              </a:r>
              <a:r>
                <a:rPr lang="en-US" altLang="pt-BR" i="1" baseline="-25000"/>
                <a:t>m</a:t>
              </a:r>
              <a:r>
                <a:rPr lang="en-US" altLang="pt-BR"/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0700" y="2373313"/>
            <a:ext cx="2457450" cy="3275012"/>
            <a:chOff x="2861" y="1158"/>
            <a:chExt cx="1548" cy="2063"/>
          </a:xfrm>
        </p:grpSpPr>
        <p:pic>
          <p:nvPicPr>
            <p:cNvPr id="8203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158"/>
              <a:ext cx="1387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2906" y="2581"/>
              <a:ext cx="150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Movimento iminente</a:t>
              </a:r>
              <a:br>
                <a:rPr lang="en-US" altLang="pt-BR"/>
              </a:br>
              <a:r>
                <a:rPr lang="en-US" altLang="pt-BR"/>
                <a:t>(</a:t>
              </a:r>
              <a:r>
                <a:rPr lang="en-US" altLang="pt-BR" i="1"/>
                <a:t>P</a:t>
              </a:r>
              <a:r>
                <a:rPr lang="en-US" altLang="pt-BR" i="1" baseline="-25000"/>
                <a:t>x</a:t>
              </a:r>
              <a:r>
                <a:rPr lang="en-US" altLang="pt-BR"/>
                <a:t> = </a:t>
              </a:r>
              <a:r>
                <a:rPr lang="en-US" altLang="pt-BR" i="1"/>
                <a:t>F</a:t>
              </a:r>
              <a:r>
                <a:rPr lang="en-US" altLang="pt-BR" i="1" baseline="-25000"/>
                <a:t>m</a:t>
              </a:r>
              <a:r>
                <a:rPr lang="en-US" altLang="pt-BR"/>
                <a:t>)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630988" y="2333625"/>
            <a:ext cx="2513012" cy="3006725"/>
            <a:chOff x="4177" y="1133"/>
            <a:chExt cx="1583" cy="1894"/>
          </a:xfrm>
        </p:grpSpPr>
        <p:pic>
          <p:nvPicPr>
            <p:cNvPr id="8201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1133"/>
              <a:ext cx="1583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2"/>
            <p:cNvSpPr txBox="1">
              <a:spLocks noChangeArrowheads="1"/>
            </p:cNvSpPr>
            <p:nvPr/>
          </p:nvSpPr>
          <p:spPr bwMode="auto">
            <a:xfrm>
              <a:off x="4516" y="2581"/>
              <a:ext cx="106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Movimento</a:t>
              </a:r>
              <a:br>
                <a:rPr lang="en-US" altLang="pt-BR"/>
              </a:br>
              <a:r>
                <a:rPr lang="en-US" altLang="pt-BR"/>
                <a:t>(</a:t>
              </a:r>
              <a:r>
                <a:rPr lang="en-US" altLang="pt-BR" i="1"/>
                <a:t>P</a:t>
              </a:r>
              <a:r>
                <a:rPr lang="en-US" altLang="pt-BR" i="1" baseline="-25000"/>
                <a:t>x</a:t>
              </a:r>
              <a:r>
                <a:rPr lang="en-US" altLang="pt-BR"/>
                <a:t> &gt; </a:t>
              </a:r>
              <a:r>
                <a:rPr lang="en-US" altLang="pt-BR" i="1"/>
                <a:t>F</a:t>
              </a:r>
              <a:r>
                <a:rPr lang="en-US" altLang="pt-BR" i="1" baseline="-25000"/>
                <a:t>m</a:t>
              </a:r>
              <a:r>
                <a:rPr lang="en-US" altLang="pt-BR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Ângulos de Atrito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EB91ADBF-AAAF-45A3-84FB-F32794AA042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031875" y="1104900"/>
            <a:ext cx="697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Às vezes é conveniente substituir a força normal </a:t>
            </a:r>
            <a:r>
              <a:rPr lang="en-US" altLang="pt-BR" i="1"/>
              <a:t>N</a:t>
            </a:r>
            <a:r>
              <a:rPr lang="en-US" altLang="pt-BR"/>
              <a:t> e a força de atrito </a:t>
            </a:r>
            <a:r>
              <a:rPr lang="en-US" altLang="pt-BR" i="1"/>
              <a:t>F</a:t>
            </a:r>
            <a:r>
              <a:rPr lang="en-US" altLang="pt-BR"/>
              <a:t> por sua resultante </a:t>
            </a:r>
            <a:r>
              <a:rPr lang="en-US" altLang="pt-BR" b="1" i="1"/>
              <a:t>R</a:t>
            </a:r>
            <a:r>
              <a:rPr lang="en-US" altLang="pt-BR"/>
              <a:t>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98450" y="1798638"/>
            <a:ext cx="2206625" cy="3579812"/>
            <a:chOff x="188" y="1207"/>
            <a:chExt cx="1390" cy="2255"/>
          </a:xfrm>
        </p:grpSpPr>
        <p:pic>
          <p:nvPicPr>
            <p:cNvPr id="9235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1207"/>
              <a:ext cx="1390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8"/>
            <p:cNvSpPr txBox="1">
              <a:spLocks noChangeArrowheads="1"/>
            </p:cNvSpPr>
            <p:nvPr/>
          </p:nvSpPr>
          <p:spPr bwMode="auto">
            <a:xfrm>
              <a:off x="294" y="3016"/>
              <a:ext cx="11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atrito</a:t>
              </a:r>
              <a:br>
                <a:rPr lang="en-US" altLang="pt-BR"/>
              </a:br>
              <a:endParaRPr lang="en-US" alt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76475" y="2360613"/>
            <a:ext cx="2570163" cy="2795587"/>
            <a:chOff x="2891" y="1535"/>
            <a:chExt cx="1619" cy="1761"/>
          </a:xfrm>
        </p:grpSpPr>
        <p:pic>
          <p:nvPicPr>
            <p:cNvPr id="9233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104"/>
            <a:stretch>
              <a:fillRect/>
            </a:stretch>
          </p:blipFill>
          <p:spPr bwMode="auto">
            <a:xfrm>
              <a:off x="3030" y="1535"/>
              <a:ext cx="1480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0"/>
            <p:cNvSpPr txBox="1">
              <a:spLocks noChangeArrowheads="1"/>
            </p:cNvSpPr>
            <p:nvPr/>
          </p:nvSpPr>
          <p:spPr bwMode="auto">
            <a:xfrm>
              <a:off x="2891" y="3044"/>
              <a:ext cx="14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movimento.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92638" y="2260600"/>
            <a:ext cx="2428875" cy="4286250"/>
            <a:chOff x="1603" y="1467"/>
            <a:chExt cx="1313" cy="2700"/>
          </a:xfrm>
        </p:grpSpPr>
        <p:grpSp>
          <p:nvGrpSpPr>
            <p:cNvPr id="9229" name="Group 13"/>
            <p:cNvGrpSpPr>
              <a:grpSpLocks/>
            </p:cNvGrpSpPr>
            <p:nvPr/>
          </p:nvGrpSpPr>
          <p:grpSpPr bwMode="auto">
            <a:xfrm>
              <a:off x="1616" y="1467"/>
              <a:ext cx="1300" cy="1949"/>
              <a:chOff x="1618" y="1541"/>
              <a:chExt cx="1300" cy="1949"/>
            </a:xfrm>
          </p:grpSpPr>
          <p:pic>
            <p:nvPicPr>
              <p:cNvPr id="9231" name="Picture 3" descr="C:\DOCUME~1\WALTOL~1\LOCALS~1\Temp\\msotw9_temp0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79"/>
              <a:stretch>
                <a:fillRect/>
              </a:stretch>
            </p:blipFill>
            <p:spPr bwMode="auto">
              <a:xfrm>
                <a:off x="1667" y="1541"/>
                <a:ext cx="1251" cy="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2" name="Text Box 9"/>
              <p:cNvSpPr txBox="1">
                <a:spLocks noChangeArrowheads="1"/>
              </p:cNvSpPr>
              <p:nvPr/>
            </p:nvSpPr>
            <p:spPr bwMode="auto">
              <a:xfrm>
                <a:off x="1618" y="3044"/>
                <a:ext cx="127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Movimento iminente.</a:t>
                </a:r>
              </a:p>
            </p:txBody>
          </p:sp>
        </p:grpSp>
        <p:graphicFrame>
          <p:nvGraphicFramePr>
            <p:cNvPr id="9230" name="Object 3"/>
            <p:cNvGraphicFramePr>
              <a:graphicFrameLocks noChangeAspect="1"/>
            </p:cNvGraphicFramePr>
            <p:nvPr/>
          </p:nvGraphicFramePr>
          <p:xfrm>
            <a:off x="1603" y="3458"/>
            <a:ext cx="1248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Equação" r:id="rId7" imgW="1117115" imgH="634725" progId="Equation.3">
                    <p:embed/>
                  </p:oleObj>
                </mc:Choice>
                <mc:Fallback>
                  <p:oleObj name="Equação" r:id="rId7" imgW="1117115" imgH="634725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" y="3458"/>
                          <a:ext cx="1248" cy="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870700" y="2435225"/>
            <a:ext cx="2273300" cy="4086225"/>
            <a:chOff x="4328" y="1534"/>
            <a:chExt cx="1432" cy="2574"/>
          </a:xfrm>
        </p:grpSpPr>
        <p:grpSp>
          <p:nvGrpSpPr>
            <p:cNvPr id="9225" name="Group 15"/>
            <p:cNvGrpSpPr>
              <a:grpSpLocks/>
            </p:cNvGrpSpPr>
            <p:nvPr/>
          </p:nvGrpSpPr>
          <p:grpSpPr bwMode="auto">
            <a:xfrm>
              <a:off x="4328" y="1534"/>
              <a:ext cx="1432" cy="1687"/>
              <a:chOff x="4179" y="1609"/>
              <a:chExt cx="1432" cy="1687"/>
            </a:xfrm>
          </p:grpSpPr>
          <p:pic>
            <p:nvPicPr>
              <p:cNvPr id="9227" name="Picture 5" descr="C:\DOCUME~1\WALTOL~1\LOCALS~1\Temp\\msotw9_temp0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" y="1609"/>
                <a:ext cx="1432" cy="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8" name="Text Box 11"/>
              <p:cNvSpPr txBox="1">
                <a:spLocks noChangeArrowheads="1"/>
              </p:cNvSpPr>
              <p:nvPr/>
            </p:nvSpPr>
            <p:spPr bwMode="auto">
              <a:xfrm>
                <a:off x="4447" y="3044"/>
                <a:ext cx="10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Movimento</a:t>
                </a:r>
              </a:p>
            </p:txBody>
          </p:sp>
        </p:grpSp>
        <p:graphicFrame>
          <p:nvGraphicFramePr>
            <p:cNvPr id="9226" name="Object 2"/>
            <p:cNvGraphicFramePr>
              <a:graphicFrameLocks noChangeAspect="1"/>
            </p:cNvGraphicFramePr>
            <p:nvPr/>
          </p:nvGraphicFramePr>
          <p:xfrm>
            <a:off x="4492" y="3462"/>
            <a:ext cx="1137" cy="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ção" r:id="rId10" imgW="1117115" imgH="634725" progId="Equation.3">
                    <p:embed/>
                  </p:oleObj>
                </mc:Choice>
                <mc:Fallback>
                  <p:oleObj name="Equação" r:id="rId10" imgW="1117115" imgH="63472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2" y="3462"/>
                          <a:ext cx="1137" cy="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Ângulos de Atrito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C6298AE0-4581-41C7-A4A8-A2F83D0E36D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63550" y="1046163"/>
            <a:ext cx="705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Consideremos um bloco de peso </a:t>
            </a:r>
            <a:r>
              <a:rPr lang="en-US" altLang="pt-BR" i="1"/>
              <a:t>W</a:t>
            </a:r>
            <a:r>
              <a:rPr lang="en-US" altLang="pt-BR"/>
              <a:t> em repouso sobre uma prancha com ângulo de inclinação </a:t>
            </a:r>
            <a:r>
              <a:rPr lang="en-US" altLang="pt-BR" i="1">
                <a:latin typeface="Symbol" panose="05050102010706020507" pitchFamily="18" charset="2"/>
              </a:rPr>
              <a:t>q  </a:t>
            </a:r>
            <a:r>
              <a:rPr lang="en-US" altLang="pt-BR"/>
              <a:t>variável.</a:t>
            </a:r>
            <a:endParaRPr lang="en-US" altLang="pt-BR" i="1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70113" y="2008188"/>
            <a:ext cx="2425700" cy="2690812"/>
            <a:chOff x="1367" y="1288"/>
            <a:chExt cx="1528" cy="1695"/>
          </a:xfrm>
        </p:grpSpPr>
        <p:pic>
          <p:nvPicPr>
            <p:cNvPr id="102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288"/>
              <a:ext cx="1528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1445" y="2731"/>
              <a:ext cx="13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movimento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4325" y="2144713"/>
            <a:ext cx="1674813" cy="2551112"/>
            <a:chOff x="198" y="1374"/>
            <a:chExt cx="1055" cy="1607"/>
          </a:xfrm>
        </p:grpSpPr>
        <p:graphicFrame>
          <p:nvGraphicFramePr>
            <p:cNvPr id="10253" name="Object 3"/>
            <p:cNvGraphicFramePr>
              <a:graphicFrameLocks noChangeAspect="1"/>
            </p:cNvGraphicFramePr>
            <p:nvPr/>
          </p:nvGraphicFramePr>
          <p:xfrm>
            <a:off x="198" y="1374"/>
            <a:ext cx="1055" cy="1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Bitmap Image" r:id="rId4" imgW="2123810" imgH="2495238" progId="Paint.Picture">
                    <p:embed/>
                  </p:oleObj>
                </mc:Choice>
                <mc:Fallback>
                  <p:oleObj name="Bitmap Image" r:id="rId4" imgW="2123810" imgH="2495238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1374"/>
                          <a:ext cx="1055" cy="1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Text Box 10"/>
            <p:cNvSpPr txBox="1">
              <a:spLocks noChangeArrowheads="1"/>
            </p:cNvSpPr>
            <p:nvPr/>
          </p:nvSpPr>
          <p:spPr bwMode="auto">
            <a:xfrm>
              <a:off x="243" y="2731"/>
              <a:ext cx="9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Sem atrito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95813" y="1893888"/>
            <a:ext cx="2305050" cy="3113087"/>
            <a:chOff x="2895" y="1216"/>
            <a:chExt cx="1452" cy="1961"/>
          </a:xfrm>
        </p:grpSpPr>
        <p:graphicFrame>
          <p:nvGraphicFramePr>
            <p:cNvPr id="10251" name="Object 2"/>
            <p:cNvGraphicFramePr>
              <a:graphicFrameLocks noChangeAspect="1"/>
            </p:cNvGraphicFramePr>
            <p:nvPr/>
          </p:nvGraphicFramePr>
          <p:xfrm>
            <a:off x="2947" y="1216"/>
            <a:ext cx="1348" cy="1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Imagem de Bitmap" r:id="rId6" imgW="0" imgH="0" progId="Paint.Picture">
                    <p:embed/>
                  </p:oleObj>
                </mc:Choice>
                <mc:Fallback>
                  <p:oleObj name="Imagem de Bitmap" r:id="rId6" imgW="0" imgH="0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" y="1216"/>
                          <a:ext cx="1348" cy="1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895" y="2731"/>
              <a:ext cx="14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Movimento iminente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937375" y="1997075"/>
            <a:ext cx="2025650" cy="2701925"/>
            <a:chOff x="4370" y="1281"/>
            <a:chExt cx="1276" cy="1702"/>
          </a:xfrm>
        </p:grpSpPr>
        <p:pic>
          <p:nvPicPr>
            <p:cNvPr id="1024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281"/>
              <a:ext cx="1276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4488" y="2731"/>
              <a:ext cx="10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Movimento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Problemas que Envolvem Atrito Seco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8 - </a:t>
            </a:r>
            <a:fld id="{3591D38E-01C3-4D48-AAEB-8CFE23EEAA43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grpSp>
        <p:nvGrpSpPr>
          <p:cNvPr id="11268" name="Group 1034"/>
          <p:cNvGrpSpPr>
            <a:grpSpLocks/>
          </p:cNvGrpSpPr>
          <p:nvPr/>
        </p:nvGrpSpPr>
        <p:grpSpPr bwMode="auto">
          <a:xfrm>
            <a:off x="279400" y="1270000"/>
            <a:ext cx="3017838" cy="5041900"/>
            <a:chOff x="176" y="800"/>
            <a:chExt cx="1901" cy="3176"/>
          </a:xfrm>
        </p:grpSpPr>
        <p:pic>
          <p:nvPicPr>
            <p:cNvPr id="11275" name="Picture 10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800"/>
              <a:ext cx="1771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1031"/>
            <p:cNvSpPr txBox="1">
              <a:spLocks noChangeArrowheads="1"/>
            </p:cNvSpPr>
            <p:nvPr/>
          </p:nvSpPr>
          <p:spPr bwMode="auto">
            <a:xfrm>
              <a:off x="176" y="2522"/>
              <a:ext cx="1901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Todas as forças aplicadas são conhecidas.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coeficiente de atrito estático é conhecido.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Determinamos se o corpo permanecerá em repouso ou deslizará.</a:t>
              </a:r>
            </a:p>
          </p:txBody>
        </p:sp>
      </p:grp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3276600" y="1349375"/>
            <a:ext cx="3208338" cy="4419600"/>
            <a:chOff x="2064" y="850"/>
            <a:chExt cx="2021" cy="2784"/>
          </a:xfrm>
        </p:grpSpPr>
        <p:pic>
          <p:nvPicPr>
            <p:cNvPr id="11273" name="Picture 102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850"/>
              <a:ext cx="189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1032"/>
            <p:cNvSpPr txBox="1">
              <a:spLocks noChangeArrowheads="1"/>
            </p:cNvSpPr>
            <p:nvPr/>
          </p:nvSpPr>
          <p:spPr bwMode="auto">
            <a:xfrm>
              <a:off x="2064" y="2529"/>
              <a:ext cx="202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Todas as forças aplicadas são conhecidas.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movimento é iminente.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Determinamos o valor do coeficiente de atrito estático.</a:t>
              </a:r>
            </a:p>
          </p:txBody>
        </p:sp>
      </p:grp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6257925" y="1076325"/>
            <a:ext cx="2811463" cy="4948238"/>
            <a:chOff x="3942" y="678"/>
            <a:chExt cx="1771" cy="3117"/>
          </a:xfrm>
        </p:grpSpPr>
        <p:pic>
          <p:nvPicPr>
            <p:cNvPr id="11271" name="Picture 10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678"/>
              <a:ext cx="1565" cy="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1033"/>
            <p:cNvSpPr txBox="1">
              <a:spLocks noChangeArrowheads="1"/>
            </p:cNvSpPr>
            <p:nvPr/>
          </p:nvSpPr>
          <p:spPr bwMode="auto">
            <a:xfrm>
              <a:off x="3942" y="2515"/>
              <a:ext cx="1771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coeficiente de atrito estático é conhecido.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movimento é iminente.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Determinamos a inten-sidade ou a direção de uma das forças aplicadas.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eer">
  <a:themeElements>
    <a:clrScheme name="">
      <a:dk1>
        <a:srgbClr val="000000"/>
      </a:dk1>
      <a:lt1>
        <a:srgbClr val="38486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EB1B9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e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8486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EB1B9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D:\consulting\McGraw-Hill\Statics &amp; Dynamics\beer.pot</Template>
  <TotalTime>1897</TotalTime>
  <Words>2468</Words>
  <Application>Microsoft Office PowerPoint</Application>
  <PresentationFormat>Apresentação na tela (4:3)</PresentationFormat>
  <Paragraphs>203</Paragraphs>
  <Slides>30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Times New Roman</vt:lpstr>
      <vt:lpstr>ＭＳ Ｐゴシック</vt:lpstr>
      <vt:lpstr>Arial</vt:lpstr>
      <vt:lpstr>Book Antiqua</vt:lpstr>
      <vt:lpstr>Helvetica</vt:lpstr>
      <vt:lpstr>Arial Narrow</vt:lpstr>
      <vt:lpstr>Symbol</vt:lpstr>
      <vt:lpstr>1_beer</vt:lpstr>
      <vt:lpstr>Microsoft Equation 3.0</vt:lpstr>
      <vt:lpstr>Imagem do Paintbrush</vt:lpstr>
      <vt:lpstr>Bitmap Image</vt:lpstr>
      <vt:lpstr>Apresentação do PowerPoint</vt:lpstr>
      <vt:lpstr>Conteúdo</vt:lpstr>
      <vt:lpstr>Introdução</vt:lpstr>
      <vt:lpstr>As Leis de Atrito Seco. Coeficientes de Atrito</vt:lpstr>
      <vt:lpstr>As Leis de Atrito Seco. Coeficientes de Atrito</vt:lpstr>
      <vt:lpstr>As Leis de Atrito Seco. Coeficientes de Atrito</vt:lpstr>
      <vt:lpstr>Ângulos de Atrito</vt:lpstr>
      <vt:lpstr>Ângulos de Atrito</vt:lpstr>
      <vt:lpstr>Problemas que Envolvem Atrito Seco</vt:lpstr>
      <vt:lpstr>Problema Resolvido 8.1</vt:lpstr>
      <vt:lpstr>Problema Resolvido 8.1</vt:lpstr>
      <vt:lpstr>Problema Resolvido 8.1</vt:lpstr>
      <vt:lpstr>Problema Resolvido 8.3</vt:lpstr>
      <vt:lpstr>Problema Resolvido 8.3</vt:lpstr>
      <vt:lpstr>Cunhas</vt:lpstr>
      <vt:lpstr>Parafusos de Rosca Quadrada</vt:lpstr>
      <vt:lpstr>Problema Resolvido 8.5</vt:lpstr>
      <vt:lpstr>Problema Resolvido 8.5</vt:lpstr>
      <vt:lpstr>Problema Resolvido 8.5</vt:lpstr>
      <vt:lpstr>Mancais de Deslizamento. Atrito em Eixo</vt:lpstr>
      <vt:lpstr>Mancais de Deslizamento. Atrito em Eixo</vt:lpstr>
      <vt:lpstr>Mancais de Escora. Atrito em Disco</vt:lpstr>
      <vt:lpstr>Atrito em Roda. Resistência ao Rolamento</vt:lpstr>
      <vt:lpstr>Problema Resolvido 8.6</vt:lpstr>
      <vt:lpstr>Problema Resolvido 8.6</vt:lpstr>
      <vt:lpstr>Problema Resolvido 8.6</vt:lpstr>
      <vt:lpstr>Problema Resolvido 8.6</vt:lpstr>
      <vt:lpstr>Atrito em Correia</vt:lpstr>
      <vt:lpstr>Problema Resolvido 8.8</vt:lpstr>
      <vt:lpstr>Problema Resolvido 8.8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Oler</dc:creator>
  <cp:lastModifiedBy>Walter Kapp</cp:lastModifiedBy>
  <cp:revision>92</cp:revision>
  <dcterms:created xsi:type="dcterms:W3CDTF">2003-07-21T21:38:25Z</dcterms:created>
  <dcterms:modified xsi:type="dcterms:W3CDTF">2017-01-24T20:10:34Z</dcterms:modified>
</cp:coreProperties>
</file>