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78" r:id="rId4"/>
    <p:sldId id="306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4" r:id="rId15"/>
    <p:sldId id="274" r:id="rId16"/>
    <p:sldId id="283" r:id="rId17"/>
    <p:sldId id="275" r:id="rId18"/>
    <p:sldId id="277" r:id="rId19"/>
    <p:sldId id="294" r:id="rId20"/>
    <p:sldId id="29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Rodrigues dos Santos" initials="KR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12" autoAdjust="0"/>
  </p:normalViewPr>
  <p:slideViewPr>
    <p:cSldViewPr snapToGrid="0">
      <p:cViewPr>
        <p:scale>
          <a:sx n="75" d="100"/>
          <a:sy n="75" d="100"/>
        </p:scale>
        <p:origin x="869" y="173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2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09-02T11:18:52.817" idx="1">
    <p:pos x="10" y="10"/>
    <p:text>Verificar as alterações já feitas: Elipsoide e Paraboloide ainda parecem que tem acentos, acho que foram mal apagadas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94C255-D5ED-47D2-8A55-951B6A58A9A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4C255-D5ED-47D2-8A55-951B6A58A9AB}" type="slidenum">
              <a:rPr lang="en-US" altLang="pt-BR" smtClean="0"/>
              <a:pPr>
                <a:defRPr/>
              </a:pPr>
              <a:t>11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241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4C255-D5ED-47D2-8A55-951B6A58A9AB}" type="slidenum">
              <a:rPr lang="en-US" altLang="pt-BR" smtClean="0"/>
              <a:pPr>
                <a:defRPr/>
              </a:pPr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1029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4C255-D5ED-47D2-8A55-951B6A58A9AB}" type="slidenum">
              <a:rPr lang="en-US" altLang="pt-BR" smtClean="0"/>
              <a:pPr>
                <a:defRPr/>
              </a:pPr>
              <a:t>13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0207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4C255-D5ED-47D2-8A55-951B6A58A9AB}" type="slidenum">
              <a:rPr lang="en-US" altLang="pt-BR" smtClean="0"/>
              <a:pPr>
                <a:defRPr/>
              </a:pPr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3485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1">
          <a:gsLst>
            <a:gs pos="0">
              <a:srgbClr val="7181AA"/>
            </a:gs>
            <a:gs pos="2000">
              <a:srgbClr val="7181AA"/>
            </a:gs>
            <a:gs pos="100000">
              <a:srgbClr val="0E214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19050" y="-9525"/>
            <a:ext cx="1390650" cy="6867525"/>
          </a:xfrm>
          <a:prstGeom prst="rect">
            <a:avLst/>
          </a:prstGeom>
          <a:solidFill>
            <a:srgbClr val="D3C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pt-BR" altLang="pt-BR" sz="240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191000" y="2667000"/>
            <a:ext cx="4895850" cy="3905250"/>
          </a:xfrm>
          <a:prstGeom prst="rect">
            <a:avLst/>
          </a:prstGeom>
          <a:solidFill>
            <a:srgbClr val="D2C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2075" y="677863"/>
            <a:ext cx="7781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800" i="1" dirty="0">
                <a:solidFill>
                  <a:srgbClr val="FFFFFF"/>
                </a:solidFill>
                <a:latin typeface="Arial" charset="0"/>
                <a:cs typeface="Arial" charset="0"/>
              </a:rPr>
              <a:t>MECÂNICA VETORIAL PARA ENGENHEIROS: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ESTÁTICA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05650" y="234950"/>
            <a:ext cx="16383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Nona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Edição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57313" y="2289175"/>
            <a:ext cx="28384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Ferdinand P. Beer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E. Russell  Johnston, Jr.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Notas</a:t>
            </a: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 Aula: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J. Walt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Oler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Texas Tech University</a:t>
            </a:r>
          </a:p>
        </p:txBody>
      </p:sp>
      <p:pic>
        <p:nvPicPr>
          <p:cNvPr id="8" name="Picture 8" descr="M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2460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25400" y="1101725"/>
            <a:ext cx="1408113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rgbClr val="FFFFFF"/>
                </a:solidFill>
                <a:latin typeface="Arial" charset="0"/>
              </a:rPr>
              <a:t>CAPÍTULO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78375" y="6581775"/>
            <a:ext cx="4365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200" i="1">
                <a:solidFill>
                  <a:srgbClr val="ADADEB"/>
                </a:solidFill>
                <a:latin typeface="Helvetica" charset="0"/>
                <a:cs typeface="Helvetica" charset="0"/>
              </a:rPr>
              <a:t>© 2010 The McGraw-Hill Companies, Inc. All rights reserved.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1466850"/>
            <a:ext cx="1371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16000" b="1">
                <a:solidFill>
                  <a:srgbClr val="0B0068"/>
                </a:solidFill>
                <a:latin typeface="Arial Narrow" pitchFamily="34" charset="0"/>
              </a:rPr>
              <a:t>5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4432300"/>
            <a:ext cx="278288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60863" y="2825750"/>
            <a:ext cx="4495800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0B0068"/>
                </a:solidFill>
                <a:latin typeface="Arial" pitchFamily="-65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35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t-BR"/>
              <a:t>2 - </a:t>
            </a:r>
            <a:fld id="{D4715BEA-055F-43C5-98F9-4E1305DE9A34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2675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A9111-C7BD-483E-8381-ECD98617D74B}" type="datetimeFigureOut">
              <a:rPr lang="pt-BR"/>
              <a:pPr>
                <a:defRPr/>
              </a:pPr>
              <a:t>26/11/2016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C45E-4C90-4D7C-B345-56E06D8B42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44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778BB5"/>
            </a:gs>
            <a:gs pos="56000">
              <a:srgbClr val="778BB5"/>
            </a:gs>
            <a:gs pos="100000">
              <a:srgbClr val="0E2148"/>
            </a:gs>
          </a:gsLst>
          <a:lin ang="11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6225" y="757238"/>
            <a:ext cx="8867775" cy="6100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19050" y="-9525"/>
            <a:ext cx="304800" cy="6867525"/>
          </a:xfrm>
          <a:prstGeom prst="rect">
            <a:avLst/>
          </a:prstGeom>
          <a:solidFill>
            <a:srgbClr val="082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498475"/>
            <a:ext cx="8863013" cy="457200"/>
          </a:xfrm>
          <a:prstGeom prst="rect">
            <a:avLst/>
          </a:prstGeom>
          <a:solidFill>
            <a:srgbClr val="6B8954"/>
          </a:solidFill>
          <a:ln w="9525">
            <a:solidFill>
              <a:srgbClr val="618A5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6599238"/>
            <a:ext cx="47180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300" i="1">
                <a:solidFill>
                  <a:srgbClr val="CCFFCC"/>
                </a:solidFill>
                <a:latin typeface="Book Antiqua" pitchFamily="18" charset="0"/>
              </a:rPr>
              <a:t>© 2010The McGraw-Hill Companies, Inc. All rights reserved.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0513" y="-50800"/>
            <a:ext cx="885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1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Mecânica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Vetorial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Engenheiros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Estática</a:t>
            </a:r>
            <a:endParaRPr lang="en-US" sz="3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109538" y="-47625"/>
            <a:ext cx="4619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200" b="1" dirty="0">
                <a:solidFill>
                  <a:srgbClr val="95BC61"/>
                </a:solidFill>
                <a:latin typeface="Arial" charset="0"/>
              </a:rPr>
              <a:t>Nona</a:t>
            </a:r>
            <a:br>
              <a:rPr lang="en-US" sz="1200" b="1" dirty="0">
                <a:solidFill>
                  <a:srgbClr val="95BC61"/>
                </a:solidFill>
                <a:latin typeface="Arial" charset="0"/>
              </a:rPr>
            </a:br>
            <a:r>
              <a:rPr lang="en-US" sz="1200" b="1" dirty="0" err="1">
                <a:solidFill>
                  <a:srgbClr val="95BC61"/>
                </a:solidFill>
                <a:latin typeface="Arial" charset="0"/>
              </a:rPr>
              <a:t>Edição</a:t>
            </a:r>
            <a:endParaRPr lang="en-US" sz="1200" b="1" dirty="0">
              <a:solidFill>
                <a:srgbClr val="95BC61"/>
              </a:solidFill>
              <a:latin typeface="Arial" charset="0"/>
            </a:endParaRPr>
          </a:p>
        </p:txBody>
      </p:sp>
      <p:pic>
        <p:nvPicPr>
          <p:cNvPr id="1032" name="Picture 9" descr="M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618A5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pt-BR"/>
              <a:t>2 - </a:t>
            </a:r>
            <a:fld id="{9164A2B3-D93C-419D-9E62-6D9BFA39E4C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pic>
        <p:nvPicPr>
          <p:cNvPr id="1034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561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1498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545138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499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327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6263" indent="-2381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017588" indent="-2222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435100" indent="-2349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8118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3383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7955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2527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7099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wmf"/><Relationship Id="rId3" Type="http://schemas.openxmlformats.org/officeDocument/2006/relationships/image" Target="../media/image29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0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3550" indent="-463550"/>
            <a:r>
              <a:rPr lang="en-US" altLang="pt-BR" sz="2800">
                <a:latin typeface="Arial" panose="020B0604020202020204" pitchFamily="34" charset="0"/>
                <a:ea typeface="ＭＳ Ｐゴシック" panose="020B0600070205080204" pitchFamily="34" charset="-128"/>
              </a:rPr>
              <a:t>Forças Distribuídas:  Centroides e Centros de Gravidade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sobre superfícies Submersas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1C45E-4C90-4D7C-B345-56E06D8B42D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552449" y="1428750"/>
                <a:ext cx="3941763" cy="454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=10,2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=510 </m:t>
                      </m:r>
                      <m:f>
                        <m:fPr>
                          <m:type m:val="lin"/>
                          <m:ctrlPr>
                            <a:rPr lang="pt-BR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=6,8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=0∴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=340</m:t>
                      </m:r>
                      <m:f>
                        <m:fPr>
                          <m:type m:val="li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=170</m:t>
                      </m:r>
                      <m:f>
                        <m:fPr>
                          <m:type m:val="li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9" y="1428750"/>
                <a:ext cx="3941763" cy="4542718"/>
              </a:xfrm>
              <a:prstGeom prst="rect">
                <a:avLst/>
              </a:prstGeom>
              <a:blipFill>
                <a:blip r:embed="rId2"/>
                <a:stretch>
                  <a:fillRect r="-2167" b="-148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8958" t="11152" r="13959" b="7133"/>
          <a:stretch/>
        </p:blipFill>
        <p:spPr>
          <a:xfrm>
            <a:off x="4494213" y="1533525"/>
            <a:ext cx="4305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6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sobre superfícies Submersas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1C45E-4C90-4D7C-B345-56E06D8B42D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52450" y="1154112"/>
            <a:ext cx="4010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caso de uma comporta inclinada sujeita a pressão, sua estrutura deverá suportar além da pressão da coluna d’água também o peso da coluna sobre sua face submersa.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552450" y="2983766"/>
                <a:ext cx="6497279" cy="3610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h𝑐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=2,04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=30°</m:t>
                    </m:r>
                  </m:oMath>
                </a14:m>
                <a:endParaRPr lang="pt-BR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pt-BR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h𝑐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𝐵𝐹𝑆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=510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𝐵𝐷𝐸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=20.4 </m:t>
                      </m:r>
                      <m:f>
                        <m:fPr>
                          <m:ctrlPr>
                            <a:rPr lang="pt-BR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𝐵𝐹𝑆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𝐷𝐸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𝐵𝐹𝑆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𝐵𝐷𝐸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=7,03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2983766"/>
                <a:ext cx="6497279" cy="3610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10285" r="14301" b="6053"/>
          <a:stretch/>
        </p:blipFill>
        <p:spPr>
          <a:xfrm>
            <a:off x="3963988" y="1032262"/>
            <a:ext cx="5181600" cy="47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3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sobre superfícies Submersas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1C45E-4C90-4D7C-B345-56E06D8B42D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34463" y="1110418"/>
            <a:ext cx="4491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determinar a carga vertical precisamos determinar o centro de massa da coluna d’água sobre a comporta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434463" y="3226292"/>
                <a:ext cx="5184017" cy="336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=8,16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=4,71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𝐶𝐴𝐷𝐵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=9,61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h𝑐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h𝑐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=3,51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88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3" y="3226292"/>
                <a:ext cx="5184017" cy="3363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10285" r="14301" b="6053"/>
          <a:stretch/>
        </p:blipFill>
        <p:spPr>
          <a:xfrm>
            <a:off x="4399280" y="955675"/>
            <a:ext cx="4744720" cy="43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1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sobre superfícies Submersas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1C45E-4C90-4D7C-B345-56E06D8B42D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34463" y="1110418"/>
            <a:ext cx="4491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determinar a carga vertical precisamos determinar o centro de massa da coluna d’água sobre a comporta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434463" y="2358631"/>
                <a:ext cx="6768977" cy="4134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=283</m:t>
                      </m:r>
                      <m:r>
                        <a:rPr lang="pt-BR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pt-BR" sz="18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pt-BR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pt-BR" sz="18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𝑚𝑒𝑑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𝐷𝑆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=490 </m:t>
                    </m:r>
                    <m:f>
                      <m:f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</a:rPr>
                          <m:t>kN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pt-BR" sz="1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𝑝𝑒</m:t>
                              </m:r>
                            </m:sub>
                            <m:sup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=565 </m:t>
                      </m:r>
                      <m:f>
                        <m:fPr>
                          <m:type m:val="lin"/>
                          <m:ctrlPr>
                            <a:rPr lang="pt-BR" sz="18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pt-BR" sz="18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𝑝𝑒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</m:t>
                      </m:r>
                    </m:oMath>
                  </m:oMathPara>
                </a14:m>
                <a:endParaRPr lang="pt-BR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 </m:t>
                          </m:r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𝐵𝑎</m:t>
                                      </m:r>
                                    </m:sub>
                                    <m:sup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𝐶𝐵</m:t>
                                      </m:r>
                                    </m:e>
                                    <m:sup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𝐷𝑆</m:t>
                                      </m:r>
                                    </m:e>
                                    <m:sup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=345,6</m:t>
                          </m:r>
                          <m:f>
                            <m:fPr>
                              <m:type m:val="lin"/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kN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=0∴</m:t>
                          </m:r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=219,9</m:t>
                          </m:r>
                          <m:f>
                            <m:fPr>
                              <m:type m:val="lin"/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kN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t-BR" sz="18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3" y="2358631"/>
                <a:ext cx="6768977" cy="4134915"/>
              </a:xfrm>
              <a:prstGeom prst="rect">
                <a:avLst/>
              </a:prstGeom>
              <a:blipFill>
                <a:blip r:embed="rId3"/>
                <a:stretch>
                  <a:fillRect t="-103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10285" r="14301" b="6053"/>
          <a:stretch/>
        </p:blipFill>
        <p:spPr>
          <a:xfrm>
            <a:off x="4561520" y="955675"/>
            <a:ext cx="4551840" cy="41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5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sobre superfícies Submersas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1C45E-4C90-4D7C-B345-56E06D8B42D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34462" y="1110418"/>
            <a:ext cx="5224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Caso a comporta seja curva o procedimento é semelhante, devido a forma o peso da coluna d’água sobre a comporta muda e a direção não pode mais ser definida pela normal a comporta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393822" y="2656072"/>
                <a:ext cx="5458337" cy="393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=8,16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𝐶𝐴𝐷𝐵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=16,65 </m:t>
                      </m:r>
                      <m:sSup>
                        <m:sSup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52,3 </m:t>
                      </m:r>
                      <m:sSup>
                        <m:sSup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𝐵𝑎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h𝑐</m:t>
                              </m:r>
                            </m:num>
                            <m:den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h𝑐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4,42 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𝐵𝑎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den>
                      </m:f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1800" b="0" i="0" smtClean="0">
                          <a:latin typeface="Cambria Math" panose="02040503050406030204" pitchFamily="18" charset="0"/>
                        </a:rPr>
                        <m:t>55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𝑝𝑒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𝐶𝐴𝐷𝐵</m:t>
                              </m:r>
                            </m:sub>
                          </m:s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𝐴𝑆𝐷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=676</m:t>
                      </m:r>
                      <m:r>
                        <a:rPr lang="pt-BR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pt-BR" sz="18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pt-BR" sz="1800" dirty="0"/>
              </a:p>
              <a:p>
                <a:pPr/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𝑝𝑒</m:t>
                            </m:r>
                          </m:sub>
                          <m:sup>
                            <m: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=835 </m:t>
                    </m:r>
                    <m:f>
                      <m:fPr>
                        <m:type m:val="lin"/>
                        <m:ctrlPr>
                          <a:rPr lang="pt-BR" sz="18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pt-BR" sz="1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𝑎𝑡𝑎𝑛</m:t>
                    </m:r>
                    <m:d>
                      <m:d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=54,1°</m:t>
                    </m:r>
                  </m:oMath>
                </a14:m>
                <a:endParaRPr lang="pt-BR" sz="1800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=490</m:t>
                    </m:r>
                    <m:f>
                      <m:fPr>
                        <m:type m:val="lin"/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pt-BR" sz="1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676</m:t>
                    </m:r>
                    <m:f>
                      <m:fPr>
                        <m:type m:val="lin"/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endParaRPr lang="pt-BR" sz="18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22" y="2656072"/>
                <a:ext cx="5458337" cy="3933641"/>
              </a:xfrm>
              <a:prstGeom prst="rect">
                <a:avLst/>
              </a:prstGeom>
              <a:blipFill>
                <a:blip r:embed="rId3"/>
                <a:stretch>
                  <a:fillRect b="-159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89" t="9239" r="8556" b="6865"/>
          <a:stretch/>
        </p:blipFill>
        <p:spPr>
          <a:xfrm>
            <a:off x="4573602" y="1177890"/>
            <a:ext cx="4570398" cy="40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000">
                <a:ea typeface="ＭＳ Ｐゴシック" panose="020B0600070205080204" pitchFamily="34" charset="-128"/>
              </a:rPr>
              <a:t>Centro de Gravidade de um Corpo Tridimensional: Centroide de um Sólido</a:t>
            </a:r>
            <a:endParaRPr lang="en-US" altLang="pt-BR" sz="2000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5 - </a:t>
            </a:r>
            <a:fld id="{3AF2F27B-1C52-42D3-B799-B6E57149CA9F}" type="slidenum">
              <a:rPr lang="en-US" altLang="pt-BR" sz="1200" smtClean="0">
                <a:solidFill>
                  <a:srgbClr val="618A53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11238"/>
            <a:ext cx="61182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13"/>
          <p:cNvGrpSpPr>
            <a:grpSpLocks/>
          </p:cNvGrpSpPr>
          <p:nvPr/>
        </p:nvGrpSpPr>
        <p:grpSpPr bwMode="auto">
          <a:xfrm>
            <a:off x="307975" y="3900488"/>
            <a:ext cx="3297238" cy="2581275"/>
            <a:chOff x="194" y="2230"/>
            <a:chExt cx="2077" cy="1626"/>
          </a:xfrm>
        </p:grpSpPr>
        <p:sp>
          <p:nvSpPr>
            <p:cNvPr id="33805" name="Text Box 4"/>
            <p:cNvSpPr txBox="1">
              <a:spLocks noChangeArrowheads="1"/>
            </p:cNvSpPr>
            <p:nvPr/>
          </p:nvSpPr>
          <p:spPr bwMode="auto">
            <a:xfrm>
              <a:off x="194" y="2230"/>
              <a:ext cx="18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Centro de gravidade </a:t>
              </a:r>
              <a:r>
                <a:rPr lang="en-US" altLang="pt-BR" i="1"/>
                <a:t>G:</a:t>
              </a:r>
              <a:endParaRPr lang="en-US" altLang="pt-BR"/>
            </a:p>
          </p:txBody>
        </p:sp>
        <p:graphicFrame>
          <p:nvGraphicFramePr>
            <p:cNvPr id="33806" name="Object 5"/>
            <p:cNvGraphicFramePr>
              <a:graphicFrameLocks noChangeAspect="1"/>
            </p:cNvGraphicFramePr>
            <p:nvPr/>
          </p:nvGraphicFramePr>
          <p:xfrm>
            <a:off x="722" y="2542"/>
            <a:ext cx="1280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9" name="Equation" r:id="rId4" imgW="2032000" imgH="330200" progId="Equation.3">
                    <p:embed/>
                  </p:oleObj>
                </mc:Choice>
                <mc:Fallback>
                  <p:oleObj name="Equation" r:id="rId4" imgW="2032000" imgH="330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" y="2542"/>
                          <a:ext cx="1280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7" name="Object 6"/>
            <p:cNvGraphicFramePr>
              <a:graphicFrameLocks noChangeAspect="1"/>
            </p:cNvGraphicFramePr>
            <p:nvPr/>
          </p:nvGraphicFramePr>
          <p:xfrm>
            <a:off x="359" y="2965"/>
            <a:ext cx="191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0" name="Equation" r:id="rId6" imgW="3035300" imgH="762000" progId="Equation.3">
                    <p:embed/>
                  </p:oleObj>
                </mc:Choice>
                <mc:Fallback>
                  <p:oleObj name="Equation" r:id="rId6" imgW="3035300" imgH="7620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" y="2965"/>
                          <a:ext cx="191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7"/>
            <p:cNvGraphicFramePr>
              <a:graphicFrameLocks noChangeAspect="1"/>
            </p:cNvGraphicFramePr>
            <p:nvPr/>
          </p:nvGraphicFramePr>
          <p:xfrm>
            <a:off x="395" y="3632"/>
            <a:ext cx="182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1" name="Equation" r:id="rId8" imgW="2895600" imgH="355600" progId="Equation.3">
                    <p:embed/>
                  </p:oleObj>
                </mc:Choice>
                <mc:Fallback>
                  <p:oleObj name="Equation" r:id="rId8" imgW="2895600" imgH="355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" y="3632"/>
                          <a:ext cx="182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197350" y="3900488"/>
            <a:ext cx="4946650" cy="1066800"/>
            <a:chOff x="2644" y="2457"/>
            <a:chExt cx="3116" cy="672"/>
          </a:xfrm>
        </p:grpSpPr>
        <p:sp>
          <p:nvSpPr>
            <p:cNvPr id="33803" name="Text Box 9"/>
            <p:cNvSpPr txBox="1">
              <a:spLocks noChangeArrowheads="1"/>
            </p:cNvSpPr>
            <p:nvPr/>
          </p:nvSpPr>
          <p:spPr bwMode="auto">
            <a:xfrm>
              <a:off x="2644" y="2457"/>
              <a:ext cx="311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As relações obtidas são independentes da orientação do corpo,</a:t>
              </a:r>
            </a:p>
          </p:txBody>
        </p:sp>
        <p:graphicFrame>
          <p:nvGraphicFramePr>
            <p:cNvPr id="33804" name="Object 4"/>
            <p:cNvGraphicFramePr>
              <a:graphicFrameLocks noChangeAspect="1"/>
            </p:cNvGraphicFramePr>
            <p:nvPr/>
          </p:nvGraphicFramePr>
          <p:xfrm>
            <a:off x="2880" y="2905"/>
            <a:ext cx="27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2" name="Equation" r:id="rId10" imgW="4343400" imgH="355600" progId="Equation.3">
                    <p:embed/>
                  </p:oleObj>
                </mc:Choice>
                <mc:Fallback>
                  <p:oleObj name="Equation" r:id="rId10" imgW="4343400" imgH="355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05"/>
                          <a:ext cx="273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262438" y="5048250"/>
            <a:ext cx="4611687" cy="1311275"/>
            <a:chOff x="2685" y="3075"/>
            <a:chExt cx="2905" cy="826"/>
          </a:xfrm>
        </p:grpSpPr>
        <p:graphicFrame>
          <p:nvGraphicFramePr>
            <p:cNvPr id="33800" name="Object 2"/>
            <p:cNvGraphicFramePr>
              <a:graphicFrameLocks noChangeAspect="1"/>
            </p:cNvGraphicFramePr>
            <p:nvPr/>
          </p:nvGraphicFramePr>
          <p:xfrm>
            <a:off x="2880" y="3669"/>
            <a:ext cx="2621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3" name="Equation" r:id="rId12" imgW="4013200" imgH="355600" progId="Equation.3">
                    <p:embed/>
                  </p:oleObj>
                </mc:Choice>
                <mc:Fallback>
                  <p:oleObj name="Equation" r:id="rId12" imgW="4013200" imgH="355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669"/>
                          <a:ext cx="2621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3"/>
            <p:cNvGraphicFramePr>
              <a:graphicFrameLocks noChangeAspect="1"/>
            </p:cNvGraphicFramePr>
            <p:nvPr/>
          </p:nvGraphicFramePr>
          <p:xfrm>
            <a:off x="2871" y="3394"/>
            <a:ext cx="1504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4" name="Equação" r:id="rId14" imgW="1422400" imgH="203200" progId="Equation.3">
                    <p:embed/>
                  </p:oleObj>
                </mc:Choice>
                <mc:Fallback>
                  <p:oleObj name="Equação" r:id="rId14" imgW="1422400" imgH="203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1" y="3394"/>
                          <a:ext cx="1504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2" name="Text Box 15"/>
            <p:cNvSpPr txBox="1">
              <a:spLocks noChangeArrowheads="1"/>
            </p:cNvSpPr>
            <p:nvPr/>
          </p:nvSpPr>
          <p:spPr bwMode="auto">
            <a:xfrm>
              <a:off x="2685" y="3075"/>
              <a:ext cx="29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Para corpos homogêneos,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Centroides de Sólidos de Formatos Usuais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5 - </a:t>
            </a:r>
            <a:fld id="{798C66FF-54AA-49E6-8DC0-7CB1E9052EF4}" type="slidenum">
              <a:rPr lang="en-US" altLang="pt-BR" sz="1200" smtClean="0">
                <a:solidFill>
                  <a:srgbClr val="618A53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447800"/>
            <a:ext cx="43973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m 5" descr="Slide_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35100"/>
            <a:ext cx="442912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Corpos Tridimensionais Compostos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5 - </a:t>
            </a:r>
            <a:fld id="{1C19646D-F057-4ED0-A0D3-73CC2C279295}" type="slidenum">
              <a:rPr lang="en-US" altLang="pt-BR" sz="1200" smtClean="0">
                <a:solidFill>
                  <a:srgbClr val="618A53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214438"/>
            <a:ext cx="28765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989388"/>
            <a:ext cx="32956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056063" y="1327150"/>
            <a:ext cx="472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grpSp>
        <p:nvGrpSpPr>
          <p:cNvPr id="35847" name="Group 13"/>
          <p:cNvGrpSpPr>
            <a:grpSpLocks/>
          </p:cNvGrpSpPr>
          <p:nvPr/>
        </p:nvGrpSpPr>
        <p:grpSpPr bwMode="auto">
          <a:xfrm>
            <a:off x="3413125" y="1119188"/>
            <a:ext cx="5730875" cy="1831975"/>
            <a:chOff x="2150" y="705"/>
            <a:chExt cx="3610" cy="1154"/>
          </a:xfrm>
        </p:grpSpPr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2150" y="705"/>
              <a:ext cx="361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O momento gerado pelo peso total de um corpo concentrado em seu centro de gravidade G é igual à soma dos momentos dos pesos das partes que compõem o corpo,</a:t>
              </a:r>
            </a:p>
          </p:txBody>
        </p:sp>
        <p:graphicFrame>
          <p:nvGraphicFramePr>
            <p:cNvPr id="35852" name="Object 3"/>
            <p:cNvGraphicFramePr>
              <a:graphicFrameLocks noChangeAspect="1"/>
            </p:cNvGraphicFramePr>
            <p:nvPr/>
          </p:nvGraphicFramePr>
          <p:xfrm>
            <a:off x="2351" y="1659"/>
            <a:ext cx="330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3" name="Equation" r:id="rId5" imgW="5245100" imgH="317500" progId="Equation.3">
                    <p:embed/>
                  </p:oleObj>
                </mc:Choice>
                <mc:Fallback>
                  <p:oleObj name="Equation" r:id="rId5" imgW="5245100" imgH="3175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1" y="1659"/>
                          <a:ext cx="330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413125" y="3141663"/>
            <a:ext cx="5499100" cy="820737"/>
            <a:chOff x="2150" y="1898"/>
            <a:chExt cx="3464" cy="517"/>
          </a:xfrm>
        </p:grpSpPr>
        <p:sp>
          <p:nvSpPr>
            <p:cNvPr id="35849" name="Text Box 11"/>
            <p:cNvSpPr txBox="1">
              <a:spLocks noChangeArrowheads="1"/>
            </p:cNvSpPr>
            <p:nvPr/>
          </p:nvSpPr>
          <p:spPr bwMode="auto">
            <a:xfrm>
              <a:off x="2150" y="1898"/>
              <a:ext cx="3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Para corpos homogêneos,</a:t>
              </a:r>
            </a:p>
          </p:txBody>
        </p:sp>
        <p:graphicFrame>
          <p:nvGraphicFramePr>
            <p:cNvPr id="35850" name="Object 2"/>
            <p:cNvGraphicFramePr>
              <a:graphicFrameLocks noChangeAspect="1"/>
            </p:cNvGraphicFramePr>
            <p:nvPr/>
          </p:nvGraphicFramePr>
          <p:xfrm>
            <a:off x="2390" y="2215"/>
            <a:ext cx="3096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4" name="Equação" r:id="rId7" imgW="4914900" imgH="317500" progId="Equation.3">
                    <p:embed/>
                  </p:oleObj>
                </mc:Choice>
                <mc:Fallback>
                  <p:oleObj name="Equação" r:id="rId7" imgW="4914900" imgH="3175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0" y="2215"/>
                          <a:ext cx="3096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30288"/>
            <a:ext cx="37306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5.12</a:t>
            </a:r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5 - </a:t>
            </a:r>
            <a:fld id="{2DA654FE-BE14-4BBC-8CA3-99A5D294EAF3}" type="slidenum">
              <a:rPr lang="en-US" altLang="pt-BR" sz="1200" smtClean="0">
                <a:solidFill>
                  <a:srgbClr val="618A53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476250" y="4649788"/>
            <a:ext cx="3836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Determine o centro de gravidade do elemento de máquina de aço. O diâmetro de cada furo é de 2,5 cm.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94200" y="1060450"/>
            <a:ext cx="4611688" cy="4819650"/>
            <a:chOff x="2832" y="662"/>
            <a:chExt cx="2905" cy="3036"/>
          </a:xfrm>
        </p:grpSpPr>
        <p:pic>
          <p:nvPicPr>
            <p:cNvPr id="3687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2165"/>
              <a:ext cx="2441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2" name="Text Box 9"/>
            <p:cNvSpPr txBox="1">
              <a:spLocks noChangeArrowheads="1"/>
            </p:cNvSpPr>
            <p:nvPr/>
          </p:nvSpPr>
          <p:spPr bwMode="auto">
            <a:xfrm>
              <a:off x="2832" y="662"/>
              <a:ext cx="2905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u="sng"/>
                <a:t>SOLUÇÃO</a:t>
              </a:r>
              <a:r>
                <a:rPr lang="en-US" altLang="pt-BR"/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O elemento de máquina pode ser obtido somando-se um paralelepípedo retangular a um quarto de círculo e então subtraindo-se dois cilindros de diâmetro igual a 2,5 cm.</a:t>
              </a:r>
              <a:endParaRPr lang="en-US" alt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5.12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5 - </a:t>
            </a:r>
            <a:fld id="{22794C1F-4AC6-4262-A80A-FD5C5F08AF3C}" type="slidenum">
              <a:rPr lang="en-US" altLang="pt-BR" sz="1200" smtClean="0">
                <a:solidFill>
                  <a:srgbClr val="618A53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041400"/>
            <a:ext cx="255111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049588"/>
            <a:ext cx="31178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069975"/>
            <a:ext cx="565785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873625"/>
            <a:ext cx="82280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Conteúdo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5 - </a:t>
            </a:r>
            <a:fld id="{5215BA32-9ECF-4A0A-A3CC-5914A78B04B1}" type="slidenum">
              <a:rPr lang="en-US" altLang="pt-BR" sz="1200" smtClean="0">
                <a:solidFill>
                  <a:srgbClr val="618A53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73723" y="1042988"/>
            <a:ext cx="3810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Problema 5.82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Forças sobre superfícies submersas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  <a:hlinkClick r:id="rId2" action="ppaction://hlinksldjump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Centro de Gravidade de um Corpo Tridimensional: Centroide de um Sólido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Centroides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de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Sólidos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de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Formatos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Usuais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Corpos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Tridimensionais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Compostos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Problema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Resolvido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5.12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5.12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5 - </a:t>
            </a:r>
            <a:fld id="{B682AC3D-E819-4F3F-8168-765835989FF1}" type="slidenum">
              <a:rPr lang="en-US" altLang="pt-BR" sz="1200" smtClean="0">
                <a:solidFill>
                  <a:srgbClr val="618A53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29247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985838"/>
            <a:ext cx="860583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8" name="Object 2"/>
          <p:cNvGraphicFramePr>
            <a:graphicFrameLocks noChangeAspect="1"/>
          </p:cNvGraphicFramePr>
          <p:nvPr/>
        </p:nvGraphicFramePr>
        <p:xfrm>
          <a:off x="3844925" y="3124200"/>
          <a:ext cx="46386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Equação" r:id="rId5" imgW="2743200" imgH="254000" progId="Equation.3">
                  <p:embed/>
                </p:oleObj>
              </mc:Choice>
              <mc:Fallback>
                <p:oleObj name="Equação" r:id="rId5" imgW="27432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3124200"/>
                        <a:ext cx="46386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3"/>
          <p:cNvGraphicFramePr>
            <a:graphicFrameLocks noChangeAspect="1"/>
          </p:cNvGraphicFramePr>
          <p:nvPr/>
        </p:nvGraphicFramePr>
        <p:xfrm>
          <a:off x="3876675" y="4368800"/>
          <a:ext cx="46164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5" name="Equação" r:id="rId7" imgW="2832100" imgH="254000" progId="Equation.3">
                  <p:embed/>
                </p:oleObj>
              </mc:Choice>
              <mc:Fallback>
                <p:oleObj name="Equação" r:id="rId7" imgW="28321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4368800"/>
                        <a:ext cx="46164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4"/>
          <p:cNvGraphicFramePr>
            <a:graphicFrameLocks noChangeAspect="1"/>
          </p:cNvGraphicFramePr>
          <p:nvPr/>
        </p:nvGraphicFramePr>
        <p:xfrm>
          <a:off x="3857625" y="5564188"/>
          <a:ext cx="4630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Equação" r:id="rId9" imgW="2743200" imgH="254000" progId="Equation.3">
                  <p:embed/>
                </p:oleObj>
              </mc:Choice>
              <mc:Fallback>
                <p:oleObj name="Equação" r:id="rId9" imgW="27432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5564188"/>
                        <a:ext cx="46307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5"/>
          <p:cNvGraphicFramePr>
            <a:graphicFrameLocks noChangeAspect="1"/>
          </p:cNvGraphicFramePr>
          <p:nvPr/>
        </p:nvGraphicFramePr>
        <p:xfrm>
          <a:off x="7366000" y="3676650"/>
          <a:ext cx="14001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7" name="Equação" r:id="rId11" imgW="787400" imgH="228600" progId="Equation.3">
                  <p:embed/>
                </p:oleObj>
              </mc:Choice>
              <mc:Fallback>
                <p:oleObj name="Equação" r:id="rId11" imgW="787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3676650"/>
                        <a:ext cx="1400175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6"/>
          <p:cNvGraphicFramePr>
            <a:graphicFrameLocks noChangeAspect="1"/>
          </p:cNvGraphicFramePr>
          <p:nvPr/>
        </p:nvGraphicFramePr>
        <p:xfrm>
          <a:off x="7256463" y="4913313"/>
          <a:ext cx="15351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8" name="Equação" r:id="rId13" imgW="863225" imgH="228501" progId="Equation.3">
                  <p:embed/>
                </p:oleObj>
              </mc:Choice>
              <mc:Fallback>
                <p:oleObj name="Equação" r:id="rId13" imgW="863225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913313"/>
                        <a:ext cx="1535112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7"/>
          <p:cNvGraphicFramePr>
            <a:graphicFrameLocks noChangeAspect="1"/>
          </p:cNvGraphicFramePr>
          <p:nvPr/>
        </p:nvGraphicFramePr>
        <p:xfrm>
          <a:off x="7318375" y="6115050"/>
          <a:ext cx="14636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9" name="Equação" r:id="rId15" imgW="787400" imgH="228600" progId="Equation.3">
                  <p:embed/>
                </p:oleObj>
              </mc:Choice>
              <mc:Fallback>
                <p:oleObj name="Equação" r:id="rId15" imgW="787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6115050"/>
                        <a:ext cx="1463675" cy="423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Centroides de Superfícies Planas de Formatos Usuais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5 - </a:t>
            </a:r>
            <a:fld id="{4B49A9B2-46F9-4989-8CDA-B808279B9B1F}" type="slidenum">
              <a:rPr lang="en-US" altLang="pt-BR" sz="1200" smtClean="0">
                <a:solidFill>
                  <a:srgbClr val="618A53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pt-BR" sz="1200">
              <a:solidFill>
                <a:srgbClr val="618A53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20" y="1203960"/>
            <a:ext cx="51498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5.82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1C45E-4C90-4D7C-B345-56E06D8B42D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68960" y="1402080"/>
            <a:ext cx="8297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viga AB está submetida a duas cargas concentradas e apoiada no solo, o qual exerce uma carga distribuída, linear, como mostra a figura.</a:t>
            </a:r>
          </a:p>
          <a:p>
            <a:pPr defTabSz="538163"/>
            <a:r>
              <a:rPr lang="pt-BR" dirty="0"/>
              <a:t>	a)Determine os valores de </a:t>
            </a:r>
            <a:r>
              <a:rPr lang="pt-BR" dirty="0" err="1"/>
              <a:t>w</a:t>
            </a:r>
            <a:r>
              <a:rPr lang="pt-BR" baseline="-25000" dirty="0" err="1"/>
              <a:t>A</a:t>
            </a:r>
            <a:r>
              <a:rPr lang="pt-BR" dirty="0"/>
              <a:t> e </a:t>
            </a:r>
            <a:r>
              <a:rPr lang="pt-BR" dirty="0" err="1"/>
              <a:t>w</a:t>
            </a:r>
            <a:r>
              <a:rPr lang="pt-BR" baseline="-25000" dirty="0" err="1"/>
              <a:t>B</a:t>
            </a:r>
            <a:r>
              <a:rPr lang="pt-BR" dirty="0"/>
              <a:t> correspondentes ao equilíbrio;</a:t>
            </a:r>
          </a:p>
          <a:p>
            <a:pPr defTabSz="538163"/>
            <a:r>
              <a:rPr lang="pt-BR" dirty="0"/>
              <a:t>	b)Determine a distância </a:t>
            </a:r>
            <a:r>
              <a:rPr lang="pt-BR" i="1" dirty="0"/>
              <a:t>a</a:t>
            </a:r>
            <a:r>
              <a:rPr lang="pt-BR" dirty="0"/>
              <a:t> para a qual </a:t>
            </a:r>
            <a:r>
              <a:rPr lang="pt-BR" dirty="0" err="1"/>
              <a:t>w</a:t>
            </a:r>
            <a:r>
              <a:rPr lang="pt-BR" baseline="-25000" dirty="0" err="1"/>
              <a:t>A</a:t>
            </a:r>
            <a:r>
              <a:rPr lang="pt-BR" dirty="0"/>
              <a:t>= 20 </a:t>
            </a:r>
            <a:r>
              <a:rPr lang="pt-BR" dirty="0" err="1"/>
              <a:t>kN</a:t>
            </a:r>
            <a:r>
              <a:rPr lang="pt-BR" dirty="0"/>
              <a:t>/m;</a:t>
            </a:r>
          </a:p>
          <a:p>
            <a:pPr defTabSz="538163"/>
            <a:r>
              <a:rPr lang="pt-BR" dirty="0"/>
              <a:t>	c)Determine o valor correspondente de </a:t>
            </a:r>
            <a:r>
              <a:rPr lang="pt-BR" dirty="0" err="1"/>
              <a:t>w</a:t>
            </a:r>
            <a:r>
              <a:rPr lang="pt-BR" baseline="-25000" dirty="0" err="1"/>
              <a:t>B</a:t>
            </a:r>
            <a:r>
              <a:rPr lang="pt-BR" dirty="0"/>
              <a:t> para o </a:t>
            </a:r>
            <a:r>
              <a:rPr lang="pt-BR" dirty="0" err="1"/>
              <a:t>w</a:t>
            </a:r>
            <a:r>
              <a:rPr lang="pt-BR" baseline="-25000" dirty="0" err="1"/>
              <a:t>A</a:t>
            </a:r>
            <a:r>
              <a:rPr lang="pt-BR" dirty="0"/>
              <a:t> definido no item B.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9202" t="26124" r="33886" b="22983"/>
          <a:stretch/>
        </p:blipFill>
        <p:spPr>
          <a:xfrm>
            <a:off x="2418080" y="3060118"/>
            <a:ext cx="4612640" cy="35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1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sobre superfícies submersas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2 - </a:t>
            </a:r>
            <a:fld id="{D4715BEA-055F-43C5-98F9-4E1305DE9A34}" type="slidenum">
              <a:rPr lang="en-US" altLang="pt-BR" smtClean="0"/>
              <a:pPr>
                <a:defRPr/>
              </a:pPr>
              <a:t>5</a:t>
            </a:fld>
            <a:endParaRPr lang="en-US" alt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781050" y="1666875"/>
                <a:ext cx="7534275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Todos vivemos imersos em fluídos, e nossos principais problemas de engenharia estarão sujeitos a esta condição.</a:t>
                </a:r>
              </a:p>
              <a:p>
                <a:endParaRPr lang="pt-BR" dirty="0"/>
              </a:p>
              <a:p>
                <a:r>
                  <a:rPr lang="pt-BR" dirty="0"/>
                  <a:t>O ar é o fluido onde estamos imersos, que tem uma densidade (</a:t>
                </a:r>
                <a:r>
                  <a:rPr lang="el-GR" i="1" dirty="0">
                    <a:latin typeface="Mathcad UniMath" panose="02000503020000020003" pitchFamily="50" charset="0"/>
                  </a:rPr>
                  <a:t>ρ</a:t>
                </a:r>
                <a:r>
                  <a:rPr lang="pt-BR" dirty="0">
                    <a:latin typeface="Mathcad UniMath" panose="02000503020000020003" pitchFamily="50" charset="0"/>
                  </a:rPr>
                  <a:t>)</a:t>
                </a:r>
                <a:r>
                  <a:rPr lang="pt-BR" dirty="0"/>
                  <a:t> de ~1 kg/m</a:t>
                </a:r>
                <a:r>
                  <a:rPr lang="pt-BR" baseline="30000" dirty="0"/>
                  <a:t>3</a:t>
                </a:r>
                <a:r>
                  <a:rPr lang="pt-BR" dirty="0"/>
                  <a:t>, que se traduz em peso específico </a:t>
                </a:r>
                <a:r>
                  <a:rPr lang="pt-BR" dirty="0">
                    <a:latin typeface="Mathcad UniMath" panose="02000503020000020003" pitchFamily="50" charset="0"/>
                  </a:rPr>
                  <a:t>(</a:t>
                </a:r>
                <a:r>
                  <a:rPr lang="el-GR" i="1" dirty="0">
                    <a:latin typeface="Mathcad UniMath" panose="02000503020000020003" pitchFamily="50" charset="0"/>
                  </a:rPr>
                  <a:t>γ</a:t>
                </a:r>
                <a:r>
                  <a:rPr lang="pt-BR" dirty="0"/>
                  <a:t>) determinado por</a:t>
                </a:r>
                <a:r>
                  <a:rPr lang="pt-BR" dirty="0"/>
                  <a:t> 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dirty="0"/>
                  <a:t> 9,81 N/m</a:t>
                </a:r>
                <a:r>
                  <a:rPr lang="pt-BR" baseline="30000" dirty="0"/>
                  <a:t>3</a:t>
                </a:r>
                <a:r>
                  <a:rPr lang="pt-BR" dirty="0"/>
                  <a:t>. (latitude 45°N, 0 </a:t>
                </a:r>
                <a:r>
                  <a:rPr lang="pt-BR" dirty="0" err="1"/>
                  <a:t>msnm</a:t>
                </a:r>
                <a:r>
                  <a:rPr lang="pt-BR" dirty="0"/>
                  <a:t>).</a:t>
                </a:r>
              </a:p>
              <a:p>
                <a:endParaRPr lang="pt-BR" dirty="0"/>
              </a:p>
              <a:p>
                <a:r>
                  <a:rPr lang="pt-BR" dirty="0"/>
                  <a:t>A pressão hidrostática gerada pela coluna de fluido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dirty="0"/>
                  <a:t>, onde h é a profundidade de imersão.</a:t>
                </a:r>
              </a:p>
              <a:p>
                <a:endParaRPr lang="pt-BR" dirty="0"/>
              </a:p>
              <a:p>
                <a:r>
                  <a:rPr lang="pt-BR" dirty="0"/>
                  <a:t>A unidade do SI para pressão é 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Pa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pt-BR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sSup>
                          <m:sSupPr>
                            <m:ctrlPr>
                              <a:rPr lang="pt-BR" b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, mas esta é uma pressão muito baixa, então admite-se também o uso 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bar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kPA</m:t>
                    </m:r>
                  </m:oMath>
                </a14:m>
                <a:r>
                  <a:rPr lang="pt-BR" dirty="0"/>
                  <a:t> porque é aproximadamente igual 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atm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=101.325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kPa</m:t>
                    </m:r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666875"/>
                <a:ext cx="7534275" cy="4093428"/>
              </a:xfrm>
              <a:prstGeom prst="rect">
                <a:avLst/>
              </a:prstGeom>
              <a:blipFill>
                <a:blip r:embed="rId2"/>
                <a:stretch>
                  <a:fillRect l="-809" t="-744" r="-1780" b="-1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84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sobre superfícies Submersas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2 - </a:t>
            </a:r>
            <a:fld id="{D4715BEA-055F-43C5-98F9-4E1305DE9A34}" type="slidenum">
              <a:rPr lang="en-US" altLang="pt-BR" smtClean="0"/>
              <a:pPr>
                <a:defRPr/>
              </a:pPr>
              <a:t>6</a:t>
            </a:fld>
            <a:endParaRPr lang="en-US" alt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785018" y="1071702"/>
                <a:ext cx="7858125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Logo se a pressão ao nível do mar é 1atm, estamos então imersos em uma atmosfera na profundidade de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atm</m:t>
                        </m:r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=10,33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</a:p>
              <a:p>
                <a:endParaRPr lang="pt-BR" dirty="0"/>
              </a:p>
              <a:p>
                <a:r>
                  <a:rPr lang="pt-BR" dirty="0"/>
                  <a:t>O que é um modelo simplista porque o ar é um fluido compressível ,então sua densidade diminui com a queda de pressão, a gravidade reduz com a altitude e com a latitude, a composição também varia, já que nas altitudes mais elevadas a concentração é maior de gases mais leves. 80% da massa de ar está na camada denominada troposfera que varia entre 7 e 17 km de altitude, justamente no valor médio de nossa profundidade calculada pela pressão de 1 atm. Nesta camada voam aviões com propulsão a hélice.</a:t>
                </a:r>
              </a:p>
              <a:p>
                <a:endParaRPr lang="pt-BR" dirty="0"/>
              </a:p>
              <a:p>
                <a:r>
                  <a:rPr lang="pt-BR" dirty="0"/>
                  <a:t>Porém, aviões com propulsão jato tem sustentação na estratosfera e ainda encontram oxigênio suficiente para utilizar com comburente em seus motores a reação, até uma altitude de 26 km (</a:t>
                </a:r>
                <a:r>
                  <a:rPr lang="pt-BR" dirty="0" err="1"/>
                  <a:t>Lockheed</a:t>
                </a:r>
                <a:r>
                  <a:rPr lang="pt-BR" dirty="0"/>
                  <a:t> SR-71 </a:t>
                </a:r>
                <a:r>
                  <a:rPr lang="pt-BR" dirty="0" err="1"/>
                  <a:t>Blackbird</a:t>
                </a:r>
                <a:r>
                  <a:rPr lang="pt-BR" dirty="0"/>
                  <a:t>).</a:t>
                </a:r>
              </a:p>
              <a:p>
                <a:endParaRPr lang="pt-BR" dirty="0"/>
              </a:p>
              <a:p>
                <a:r>
                  <a:rPr lang="pt-BR" dirty="0"/>
                  <a:t>A atmosfera começa a ser sentida mecanicamente pelos veículos que reentram em nossa atmosfera retornando do espaço a 120 km de altitude e se torna intenso a 100 km, no limite conhecido como linha de </a:t>
                </a:r>
                <a:r>
                  <a:rPr lang="pt-BR" dirty="0" err="1"/>
                  <a:t>Kármán</a:t>
                </a:r>
                <a:r>
                  <a:rPr lang="pt-BR" dirty="0"/>
                  <a:t>.</a:t>
                </a: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" y="1071702"/>
                <a:ext cx="7858125" cy="5632311"/>
              </a:xfrm>
              <a:prstGeom prst="rect">
                <a:avLst/>
              </a:prstGeom>
              <a:blipFill>
                <a:blip r:embed="rId2"/>
                <a:stretch>
                  <a:fillRect l="-853" t="-2814" b="-9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1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sobre superfícies Submersas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2 - </a:t>
            </a:r>
            <a:fld id="{D4715BEA-055F-43C5-98F9-4E1305DE9A34}" type="slidenum">
              <a:rPr lang="en-US" altLang="pt-BR" smtClean="0"/>
              <a:pPr>
                <a:defRPr/>
              </a:pPr>
              <a:t>7</a:t>
            </a:fld>
            <a:endParaRPr lang="en-US" alt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785018" y="1071702"/>
                <a:ext cx="7858125" cy="546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t-BR" dirty="0"/>
                  <a:t>Mesmo assim, se tivermos que projetar a porta de uma câmara de vácuo de vácuo de 1m*1m ela terá de suportar uma reação de: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∗1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=101,3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b="0" dirty="0"/>
              </a:p>
              <a:p>
                <a:pPr>
                  <a:spcAft>
                    <a:spcPts val="600"/>
                  </a:spcAft>
                </a:pPr>
                <a:r>
                  <a:rPr lang="pt-BR" dirty="0"/>
                  <a:t>Só que devida a baixa densidade do ar em nosso projetos de engenharia a pressão não varia significativamente.</a:t>
                </a:r>
              </a:p>
              <a:p>
                <a:pPr>
                  <a:spcAft>
                    <a:spcPts val="600"/>
                  </a:spcAft>
                </a:pPr>
                <a:r>
                  <a:rPr lang="pt-BR" dirty="0"/>
                  <a:t>Quando precisamos projetar artefatos submersos, como uma barragem, seus complementos mecânicos como compartas de adução e vertedouro, o casco de um navio, um tanque de grande porte, a variação da pressão deve ser considerada porque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𝑔𝑢𝑎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1000 </m:t>
                    </m:r>
                    <m:f>
                      <m:fPr>
                        <m:type m:val="skw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 é 1000x maior que o do ar.</a:t>
                </a:r>
              </a:p>
              <a:p>
                <a:pPr>
                  <a:spcAft>
                    <a:spcPts val="600"/>
                  </a:spcAft>
                </a:pPr>
                <a:r>
                  <a:rPr lang="pt-BR" dirty="0"/>
                  <a:t>Então uma barragem de água com 10,2 m de altura tem pressão manométrica de 0 </a:t>
                </a:r>
                <a:r>
                  <a:rPr lang="pt-BR" dirty="0" err="1"/>
                  <a:t>Pa</a:t>
                </a:r>
                <a:r>
                  <a:rPr lang="pt-BR" dirty="0"/>
                  <a:t> na superfície da água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kPa</m:t>
                    </m:r>
                  </m:oMath>
                </a14:m>
                <a:r>
                  <a:rPr lang="pt-BR" dirty="0"/>
                  <a:t> ou 1 bar. Neste caso se a barragem tiver 10 de largura, os primeiros 0,1 de profundidade da coluna d'água exercerão 981 N de força na crista da barragem e os últimos 0,1 m de profundidade exercerão uma força de 100 </a:t>
                </a:r>
                <a:r>
                  <a:rPr lang="pt-BR" dirty="0" err="1"/>
                  <a:t>kN</a:t>
                </a:r>
                <a:r>
                  <a:rPr lang="pt-BR" dirty="0"/>
                  <a:t> na soleira da barragem.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+101,3 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" y="1071702"/>
                <a:ext cx="7858125" cy="5463483"/>
              </a:xfrm>
              <a:prstGeom prst="rect">
                <a:avLst/>
              </a:prstGeom>
              <a:blipFill>
                <a:blip r:embed="rId2"/>
                <a:stretch>
                  <a:fillRect l="-853" t="-670" r="-6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08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pt-BR"/>
              <a:t>2 - </a:t>
            </a:r>
            <a:fld id="{D4715BEA-055F-43C5-98F9-4E1305DE9A34}" type="slidenum">
              <a:rPr lang="en-US" altLang="pt-BR" smtClean="0"/>
              <a:pPr>
                <a:defRPr/>
              </a:pPr>
              <a:t>8</a:t>
            </a:fld>
            <a:endParaRPr lang="en-US" alt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14375" y="1266825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Do ponto de engenharia o projeto de máquinas submarinas é um desafio maior que o projeto de máquinas para o vácuo.</a:t>
            </a:r>
          </a:p>
          <a:p>
            <a:r>
              <a:rPr lang="pt-BR" dirty="0"/>
              <a:t>Houveram 6 missões Apolo, entre julho de 1969 e dezembro de 1972, até a superfície da Lua que fica a 384.400 km sobre o nível do mar, mas apenas uma missão tripulada ao fundo da fossa das Marinas em janeiro de 1960  bordo do batiscafo Trieste, que fica a penas 11 km sob o nível do mar.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40243"/>
            <a:ext cx="4133850" cy="32780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637347"/>
            <a:ext cx="3893518" cy="31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Forças sobre superfícies Submersas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1C45E-4C90-4D7C-B345-56E06D8B42D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52449" y="1428750"/>
            <a:ext cx="39417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pressão nas superfície submersa da barragem é uma carga distribuída, que varia linearmente de acordo com a profundidade. Considerando que esta barragem oferece uma face vertical de lados verticais paralelos, então podemos prever a carga distribuída por unidade de comprimento. Se considerarmos a pressão média e multiplicarmos pela altura, termos uma força por unidade4 comprimento horizontal da barragem.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8958" t="11152" r="13959" b="7133"/>
          <a:stretch/>
        </p:blipFill>
        <p:spPr>
          <a:xfrm>
            <a:off x="4494213" y="1533525"/>
            <a:ext cx="4305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42516"/>
      </p:ext>
    </p:extLst>
  </p:cSld>
  <p:clrMapOvr>
    <a:masterClrMapping/>
  </p:clrMapOvr>
</p:sld>
</file>

<file path=ppt/theme/theme1.xml><?xml version="1.0" encoding="utf-8"?>
<a:theme xmlns:a="http://schemas.openxmlformats.org/drawingml/2006/main" name="1_beer">
  <a:themeElements>
    <a:clrScheme name="">
      <a:dk1>
        <a:srgbClr val="000000"/>
      </a:dk1>
      <a:lt1>
        <a:srgbClr val="384868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EB1B9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ee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8486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EB1B9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D:\consulting\McGraw-Hill\Statics &amp; Dynamics\beer.pot</Template>
  <TotalTime>3602</TotalTime>
  <Words>1848</Words>
  <Application>Microsoft Office PowerPoint</Application>
  <PresentationFormat>Apresentação na tela (4:3)</PresentationFormat>
  <Paragraphs>124</Paragraphs>
  <Slides>20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Times New Roman</vt:lpstr>
      <vt:lpstr>ＭＳ Ｐゴシック</vt:lpstr>
      <vt:lpstr>Arial</vt:lpstr>
      <vt:lpstr>Book Antiqua</vt:lpstr>
      <vt:lpstr>Helvetica</vt:lpstr>
      <vt:lpstr>Arial Narrow</vt:lpstr>
      <vt:lpstr>1_beer</vt:lpstr>
      <vt:lpstr>Microsoft Equation 3.0</vt:lpstr>
      <vt:lpstr>Apresentação do PowerPoint</vt:lpstr>
      <vt:lpstr>Conteúdo</vt:lpstr>
      <vt:lpstr>Centroides de Superfícies Planas de Formatos Usuais</vt:lpstr>
      <vt:lpstr>Exercício 5.82</vt:lpstr>
      <vt:lpstr>Forças sobre superfícies submersas</vt:lpstr>
      <vt:lpstr>Forças sobre superfícies Submersas</vt:lpstr>
      <vt:lpstr>Forças sobre superfícies Submersas</vt:lpstr>
      <vt:lpstr>Apresentação do PowerPoint</vt:lpstr>
      <vt:lpstr>Forças sobre superfícies Submersas</vt:lpstr>
      <vt:lpstr>Forças sobre superfícies Submersas</vt:lpstr>
      <vt:lpstr>Forças sobre superfícies Submersas</vt:lpstr>
      <vt:lpstr>Forças sobre superfícies Submersas</vt:lpstr>
      <vt:lpstr>Forças sobre superfícies Submersas</vt:lpstr>
      <vt:lpstr>Forças sobre superfícies Submersas</vt:lpstr>
      <vt:lpstr>Centro de Gravidade de um Corpo Tridimensional: Centroide de um Sólido</vt:lpstr>
      <vt:lpstr>Centroides de Sólidos de Formatos Usuais</vt:lpstr>
      <vt:lpstr>Corpos Tridimensionais Compostos</vt:lpstr>
      <vt:lpstr>Problema Resolvido 5.12</vt:lpstr>
      <vt:lpstr>Problema Resolvido 5.12</vt:lpstr>
      <vt:lpstr>Problema Resolvido 5.12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Oler</dc:creator>
  <cp:lastModifiedBy>Walter Kapp</cp:lastModifiedBy>
  <cp:revision>111</cp:revision>
  <dcterms:created xsi:type="dcterms:W3CDTF">2003-05-22T14:30:23Z</dcterms:created>
  <dcterms:modified xsi:type="dcterms:W3CDTF">2016-11-27T17:55:28Z</dcterms:modified>
</cp:coreProperties>
</file>