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2BDD-8858-414C-B023-DB803F2564BE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2518-DBF0-4F52-950B-C1CA06877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12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2BDD-8858-414C-B023-DB803F2564BE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2518-DBF0-4F52-950B-C1CA06877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88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2BDD-8858-414C-B023-DB803F2564BE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2518-DBF0-4F52-950B-C1CA06877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53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2BDD-8858-414C-B023-DB803F2564BE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2518-DBF0-4F52-950B-C1CA06877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36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2BDD-8858-414C-B023-DB803F2564BE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2518-DBF0-4F52-950B-C1CA06877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14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2BDD-8858-414C-B023-DB803F2564BE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2518-DBF0-4F52-950B-C1CA06877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34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2BDD-8858-414C-B023-DB803F2564BE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2518-DBF0-4F52-950B-C1CA06877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06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2BDD-8858-414C-B023-DB803F2564BE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2518-DBF0-4F52-950B-C1CA06877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57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2BDD-8858-414C-B023-DB803F2564BE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2518-DBF0-4F52-950B-C1CA06877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08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2BDD-8858-414C-B023-DB803F2564BE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2518-DBF0-4F52-950B-C1CA06877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48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2BDD-8858-414C-B023-DB803F2564BE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2518-DBF0-4F52-950B-C1CA06877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7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2BDD-8858-414C-B023-DB803F2564BE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2518-DBF0-4F52-950B-C1CA06877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0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7200" dirty="0"/>
              <a:t>TM331 – Estática 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5270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dirty="0"/>
              <a:t>Professor: Walter Antônio Kapp, Dr. Eng.</a:t>
            </a:r>
          </a:p>
        </p:txBody>
      </p:sp>
    </p:spTree>
    <p:extLst>
      <p:ext uri="{BB962C8B-B14F-4D97-AF65-F5344CB8AC3E}">
        <p14:creationId xmlns:p14="http://schemas.microsoft.com/office/powerpoint/2010/main" val="259792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Vetores</a:t>
            </a:r>
          </a:p>
          <a:p>
            <a:pPr lvl="1"/>
            <a:r>
              <a:rPr lang="pt-BR" dirty="0"/>
              <a:t>Multiplicação de vetores por um escalar.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139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675120" cy="1405515"/>
          </a:xfrm>
        </p:spPr>
        <p:txBody>
          <a:bodyPr/>
          <a:lstStyle/>
          <a:p>
            <a:r>
              <a:rPr lang="pt-BR" dirty="0"/>
              <a:t>Problema 2.1:</a:t>
            </a:r>
          </a:p>
          <a:p>
            <a:pPr lvl="1"/>
            <a:r>
              <a:rPr lang="pt-BR" dirty="0"/>
              <a:t>Solução Gráfica</a:t>
            </a:r>
          </a:p>
          <a:p>
            <a:pPr lvl="1"/>
            <a:r>
              <a:rPr lang="pt-BR" dirty="0"/>
              <a:t>Solução Trigonométrica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25" name="Agrupar 24"/>
          <p:cNvGrpSpPr/>
          <p:nvPr/>
        </p:nvGrpSpPr>
        <p:grpSpPr>
          <a:xfrm>
            <a:off x="4175760" y="3687005"/>
            <a:ext cx="4634753" cy="2185774"/>
            <a:chOff x="2366682" y="2879285"/>
            <a:chExt cx="4634753" cy="2185774"/>
          </a:xfrm>
        </p:grpSpPr>
        <p:sp>
          <p:nvSpPr>
            <p:cNvPr id="4" name="Retângulo 3"/>
            <p:cNvSpPr/>
            <p:nvPr/>
          </p:nvSpPr>
          <p:spPr>
            <a:xfrm>
              <a:off x="2366682" y="4428565"/>
              <a:ext cx="4634753" cy="63649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3406588" y="4221479"/>
              <a:ext cx="87182" cy="2070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3326130" y="4156710"/>
              <a:ext cx="251460" cy="723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" name="Conector reto 9"/>
            <p:cNvCxnSpPr/>
            <p:nvPr/>
          </p:nvCxnSpPr>
          <p:spPr>
            <a:xfrm flipV="1">
              <a:off x="3535680" y="4153852"/>
              <a:ext cx="655320" cy="5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>
              <a:stCxn id="6" idx="0"/>
            </p:cNvCxnSpPr>
            <p:nvPr/>
          </p:nvCxnSpPr>
          <p:spPr>
            <a:xfrm flipV="1">
              <a:off x="3451860" y="3781071"/>
              <a:ext cx="1230677" cy="375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>
              <a:stCxn id="6" idx="0"/>
            </p:cNvCxnSpPr>
            <p:nvPr/>
          </p:nvCxnSpPr>
          <p:spPr>
            <a:xfrm flipV="1">
              <a:off x="3451860" y="3140035"/>
              <a:ext cx="1466850" cy="10166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4185285" y="383785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20°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195716" y="3494130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25°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703399" y="3603368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P</a:t>
              </a:r>
              <a:r>
                <a:rPr lang="pt-BR" dirty="0"/>
                <a:t> = 40 N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4899660" y="2879285"/>
              <a:ext cx="100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Q</a:t>
              </a:r>
              <a:r>
                <a:rPr lang="pt-BR" dirty="0"/>
                <a:t> = 60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626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7147560" cy="1405515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Problema 2.2:</a:t>
            </a:r>
          </a:p>
          <a:p>
            <a:pPr lvl="1"/>
            <a:r>
              <a:rPr lang="pt-BR" dirty="0"/>
              <a:t>Dois rebocadores Resultando em 5 </a:t>
            </a:r>
            <a:r>
              <a:rPr lang="pt-BR" dirty="0" err="1"/>
              <a:t>kN</a:t>
            </a:r>
            <a:endParaRPr lang="pt-BR" dirty="0"/>
          </a:p>
          <a:p>
            <a:pPr lvl="2"/>
            <a:r>
              <a:rPr lang="pt-BR" dirty="0"/>
              <a:t>Tração em cada corda coma a corda 2 em ângulo de 45°</a:t>
            </a:r>
          </a:p>
          <a:p>
            <a:pPr lvl="2"/>
            <a:r>
              <a:rPr lang="pt-BR" dirty="0"/>
              <a:t>Qual o ângulo e as intensidades para tração mínima na corda 2</a:t>
            </a:r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32" name="Agrupar 31"/>
          <p:cNvGrpSpPr/>
          <p:nvPr/>
        </p:nvGrpSpPr>
        <p:grpSpPr>
          <a:xfrm>
            <a:off x="2956560" y="3412965"/>
            <a:ext cx="6339840" cy="2947198"/>
            <a:chOff x="2956560" y="3412965"/>
            <a:chExt cx="6339840" cy="2947198"/>
          </a:xfrm>
        </p:grpSpPr>
        <p:sp>
          <p:nvSpPr>
            <p:cNvPr id="7" name="Retângulo: Cantos Arredondados 6"/>
            <p:cNvSpPr/>
            <p:nvPr/>
          </p:nvSpPr>
          <p:spPr>
            <a:xfrm>
              <a:off x="2956560" y="4206240"/>
              <a:ext cx="2712720" cy="11887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Seta: Pentágono 7"/>
            <p:cNvSpPr/>
            <p:nvPr/>
          </p:nvSpPr>
          <p:spPr>
            <a:xfrm>
              <a:off x="7452360" y="3611880"/>
              <a:ext cx="978408" cy="4846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Seta: Pentágono 17"/>
            <p:cNvSpPr/>
            <p:nvPr/>
          </p:nvSpPr>
          <p:spPr>
            <a:xfrm>
              <a:off x="7452360" y="5775388"/>
              <a:ext cx="978408" cy="4846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" name="Conector reto 10"/>
            <p:cNvCxnSpPr>
              <a:stCxn id="7" idx="3"/>
              <a:endCxn id="8" idx="1"/>
            </p:cNvCxnSpPr>
            <p:nvPr/>
          </p:nvCxnSpPr>
          <p:spPr>
            <a:xfrm flipV="1">
              <a:off x="5669280" y="3854196"/>
              <a:ext cx="1783080" cy="9464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>
              <a:stCxn id="7" idx="3"/>
              <a:endCxn id="18" idx="1"/>
            </p:cNvCxnSpPr>
            <p:nvPr/>
          </p:nvCxnSpPr>
          <p:spPr>
            <a:xfrm>
              <a:off x="5669280" y="4800600"/>
              <a:ext cx="1783080" cy="12171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>
              <a:stCxn id="7" idx="3"/>
            </p:cNvCxnSpPr>
            <p:nvPr/>
          </p:nvCxnSpPr>
          <p:spPr>
            <a:xfrm>
              <a:off x="5669280" y="4800600"/>
              <a:ext cx="3627120" cy="0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/>
            <p:cNvSpPr txBox="1"/>
            <p:nvPr/>
          </p:nvSpPr>
          <p:spPr>
            <a:xfrm>
              <a:off x="6878908" y="4263890"/>
              <a:ext cx="671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/>
                <a:t>30°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6473952" y="37505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1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6409977" y="53949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6873460" y="5010340"/>
              <a:ext cx="4171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/>
                <a:t>α</a:t>
              </a:r>
              <a:endParaRPr lang="pt-BR" sz="3200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983529" y="341296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/>
                <a:t>A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132402" y="4494722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/>
                <a:t>B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868652" y="577538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16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027920" cy="4453255"/>
          </a:xfrm>
        </p:spPr>
        <p:txBody>
          <a:bodyPr>
            <a:normAutofit/>
          </a:bodyPr>
          <a:lstStyle/>
          <a:p>
            <a:r>
              <a:rPr lang="pt-BR" dirty="0"/>
              <a:t>Componentes cartesianas de uma Força</a:t>
            </a:r>
          </a:p>
          <a:p>
            <a:pPr lvl="1"/>
            <a:r>
              <a:rPr lang="pt-BR" dirty="0"/>
              <a:t>Sistema de coordenadas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Vetores </a:t>
            </a:r>
            <a:r>
              <a:rPr lang="pt-BR" dirty="0" err="1"/>
              <a:t>Unitario</a:t>
            </a:r>
            <a:r>
              <a:rPr lang="pt-BR" dirty="0"/>
              <a:t>  i, j.</a:t>
            </a:r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159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027920" cy="4453255"/>
          </a:xfrm>
        </p:spPr>
        <p:txBody>
          <a:bodyPr>
            <a:normAutofit/>
          </a:bodyPr>
          <a:lstStyle/>
          <a:p>
            <a:r>
              <a:rPr lang="pt-BR" dirty="0"/>
              <a:t>Componentes cartesianas de uma Força</a:t>
            </a:r>
          </a:p>
          <a:p>
            <a:pPr lvl="1"/>
            <a:r>
              <a:rPr lang="pt-BR" dirty="0"/>
              <a:t>Adição de forças pela soma dos componentes:</a:t>
            </a:r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247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7071360" cy="1146175"/>
          </a:xfrm>
        </p:spPr>
        <p:txBody>
          <a:bodyPr>
            <a:normAutofit/>
          </a:bodyPr>
          <a:lstStyle/>
          <a:p>
            <a:r>
              <a:rPr lang="pt-BR" dirty="0"/>
              <a:t>Componentes cartesianas de uma Força</a:t>
            </a:r>
          </a:p>
          <a:p>
            <a:pPr lvl="1"/>
            <a:r>
              <a:rPr lang="pt-BR" dirty="0"/>
              <a:t>Problema Resolvido 2.3:</a:t>
            </a:r>
          </a:p>
          <a:p>
            <a:pPr lvl="1"/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  <a14:imgEffect>
                      <a14:brightnessContrast bright="62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1" t="14699" r="44192" b="19686"/>
          <a:stretch/>
        </p:blipFill>
        <p:spPr>
          <a:xfrm>
            <a:off x="724922" y="3106737"/>
            <a:ext cx="3210569" cy="27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3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794094" cy="1577333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Equilíbrio de um ponto material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pt-BR" dirty="0"/>
                  <a:t>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pt-BR" dirty="0"/>
              </a:p>
              <a:p>
                <a:endParaRPr lang="pt-BR" dirty="0"/>
              </a:p>
              <a:p>
                <a:pPr lvl="1"/>
                <a:endParaRPr lang="pt-BR" dirty="0"/>
              </a:p>
              <a:p>
                <a:pPr marL="457200" lvl="1" indent="0">
                  <a:buNone/>
                </a:pPr>
                <a:endParaRPr lang="pt-BR" dirty="0"/>
              </a:p>
              <a:p>
                <a:pPr lvl="1"/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794094" cy="1577333"/>
              </a:xfrm>
              <a:blipFill>
                <a:blip r:embed="rId2"/>
                <a:stretch>
                  <a:fillRect l="-1895" t="-12355" b="-235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8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3" t="43228" r="20421" b="8243"/>
          <a:stretch/>
        </p:blipFill>
        <p:spPr>
          <a:xfrm>
            <a:off x="2643445" y="3090441"/>
            <a:ext cx="6445142" cy="27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9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5203785" cy="1010173"/>
          </a:xfrm>
        </p:spPr>
        <p:txBody>
          <a:bodyPr>
            <a:normAutofit/>
          </a:bodyPr>
          <a:lstStyle/>
          <a:p>
            <a:r>
              <a:rPr lang="pt-BR" dirty="0"/>
              <a:t>Equilíbrio de um ponto material</a:t>
            </a:r>
          </a:p>
          <a:p>
            <a:pPr lvl="1"/>
            <a:r>
              <a:rPr lang="pt-BR" dirty="0"/>
              <a:t>Diagrama de corpo livre</a:t>
            </a:r>
          </a:p>
          <a:p>
            <a:endParaRPr lang="pt-BR" dirty="0"/>
          </a:p>
          <a:p>
            <a:pPr lvl="1"/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6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29184" r="8751" b="22827"/>
          <a:stretch/>
        </p:blipFill>
        <p:spPr>
          <a:xfrm>
            <a:off x="1357323" y="2835797"/>
            <a:ext cx="8639503" cy="3171463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9576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9914681" cy="3521880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Equilíbrio de um ponto material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75 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9,81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=736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(60°)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(40°)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736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(80°)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:r>
                  <a:rPr lang="pt-BR" dirty="0"/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=647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480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pt-BR" dirty="0"/>
              </a:p>
              <a:p>
                <a:pPr marL="457200" lvl="1" indent="0">
                  <a:buNone/>
                </a:pPr>
                <a:endParaRPr lang="pt-BR" dirty="0"/>
              </a:p>
              <a:p>
                <a:pPr lvl="1"/>
                <a:endParaRPr lang="pt-BR" dirty="0"/>
              </a:p>
              <a:p>
                <a:pPr marL="457200" lvl="1" indent="0">
                  <a:buNone/>
                </a:pPr>
                <a:endParaRPr lang="pt-BR" dirty="0"/>
              </a:p>
              <a:p>
                <a:pPr lvl="1"/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9914681" cy="3521880"/>
              </a:xfrm>
              <a:blipFill>
                <a:blip r:embed="rId2"/>
                <a:stretch>
                  <a:fillRect l="-1107" t="-27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70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07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7200" dirty="0"/>
              <a:t>Bibliografia</a:t>
            </a:r>
            <a:r>
              <a:rPr lang="pt-BR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600" dirty="0"/>
              <a:t>Mecânica Vetorial para Engenheiros (estática) 9ª Edição</a:t>
            </a:r>
          </a:p>
          <a:p>
            <a:pPr lvl="1"/>
            <a:r>
              <a:rPr lang="pt-BR" sz="3200" dirty="0"/>
              <a:t>Ferdinand P. </a:t>
            </a:r>
            <a:r>
              <a:rPr lang="pt-BR" sz="3200" dirty="0" err="1"/>
              <a:t>Beer</a:t>
            </a:r>
            <a:r>
              <a:rPr lang="pt-BR" sz="3200" dirty="0"/>
              <a:t>/Johnston / E. Russell Johnston, Jr</a:t>
            </a:r>
          </a:p>
          <a:p>
            <a:pPr lvl="1"/>
            <a:r>
              <a:rPr lang="pt-BR" sz="3200" dirty="0"/>
              <a:t>Neste módulo usaremos os capítulos:</a:t>
            </a:r>
          </a:p>
          <a:p>
            <a:pPr lvl="2"/>
            <a:r>
              <a:rPr lang="pt-BR" sz="2800" dirty="0">
                <a:highlight>
                  <a:srgbClr val="00FFFF"/>
                </a:highlight>
              </a:rPr>
              <a:t>1  introdução</a:t>
            </a:r>
          </a:p>
          <a:p>
            <a:pPr lvl="2"/>
            <a:r>
              <a:rPr lang="pt-BR" sz="2800" dirty="0">
                <a:highlight>
                  <a:srgbClr val="FFFF00"/>
                </a:highlight>
              </a:rPr>
              <a:t>2 Estática de partículas</a:t>
            </a:r>
          </a:p>
          <a:p>
            <a:pPr lvl="3"/>
            <a:r>
              <a:rPr lang="pt-BR" sz="2600" dirty="0">
                <a:highlight>
                  <a:srgbClr val="FFFF00"/>
                </a:highlight>
              </a:rPr>
              <a:t>2D</a:t>
            </a:r>
          </a:p>
          <a:p>
            <a:pPr lvl="3"/>
            <a:r>
              <a:rPr lang="pt-BR" sz="2600" dirty="0"/>
              <a:t>3D</a:t>
            </a:r>
          </a:p>
          <a:p>
            <a:pPr lvl="2"/>
            <a:r>
              <a:rPr lang="pt-BR" sz="2800" dirty="0"/>
              <a:t>3 Corpos rígidos: Sistemas equivalentes de forças</a:t>
            </a:r>
          </a:p>
          <a:p>
            <a:pPr lvl="2"/>
            <a:r>
              <a:rPr lang="pt-BR" sz="2800" dirty="0"/>
              <a:t>4 Equilíbrio de corpos rígidos</a:t>
            </a:r>
          </a:p>
          <a:p>
            <a:pPr lvl="2"/>
            <a:r>
              <a:rPr lang="pt-BR" sz="2800" dirty="0"/>
              <a:t>5 Forças distribuídas: Centroides e centros de gravidade</a:t>
            </a:r>
          </a:p>
          <a:p>
            <a:pPr lvl="2"/>
            <a:r>
              <a:rPr lang="pt-BR" sz="2800" dirty="0"/>
              <a:t>6 Análise de estruturas</a:t>
            </a:r>
          </a:p>
          <a:p>
            <a:pPr lvl="2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201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Estática dos Pontos Materiais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Introdução	</a:t>
            </a:r>
          </a:p>
          <a:p>
            <a:pPr lvl="1"/>
            <a:r>
              <a:rPr lang="pt-BR" dirty="0"/>
              <a:t>Transformar todas as forças em uma única força resultante;</a:t>
            </a:r>
          </a:p>
          <a:p>
            <a:pPr lvl="1"/>
            <a:r>
              <a:rPr lang="pt-BR" dirty="0"/>
              <a:t>Condição de equilíbrio de um ponto;</a:t>
            </a:r>
          </a:p>
          <a:p>
            <a:pPr lvl="1"/>
            <a:r>
              <a:rPr lang="pt-BR" dirty="0"/>
              <a:t>Ponto material não é apenas um corpuscular, mas uma condição onde o problema de engenharia pode ser resolvido aplicando vetores a um ponto apenas;</a:t>
            </a:r>
          </a:p>
          <a:p>
            <a:pPr lvl="1"/>
            <a:r>
              <a:rPr lang="pt-BR" dirty="0"/>
              <a:t>Forças no plano;</a:t>
            </a:r>
          </a:p>
        </p:txBody>
      </p:sp>
    </p:spTree>
    <p:extLst>
      <p:ext uri="{BB962C8B-B14F-4D97-AF65-F5344CB8AC3E}">
        <p14:creationId xmlns:p14="http://schemas.microsoft.com/office/powerpoint/2010/main" val="150979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Forças sobre um ponto material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Resultante de duas Forças</a:t>
            </a:r>
          </a:p>
        </p:txBody>
      </p:sp>
    </p:spTree>
    <p:extLst>
      <p:ext uri="{BB962C8B-B14F-4D97-AF65-F5344CB8AC3E}">
        <p14:creationId xmlns:p14="http://schemas.microsoft.com/office/powerpoint/2010/main" val="205275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Vetores</a:t>
            </a:r>
          </a:p>
          <a:p>
            <a:pPr lvl="1"/>
            <a:r>
              <a:rPr lang="pt-BR" dirty="0"/>
              <a:t>Forças, deslocamentos, velocidades, acelerações e momentos de forças são grandezas vetoriais;</a:t>
            </a:r>
          </a:p>
          <a:p>
            <a:pPr lvl="1"/>
            <a:r>
              <a:rPr lang="pt-BR" dirty="0"/>
              <a:t>Massa, volume, energia não são vetoriais, são ditas escalares.</a:t>
            </a:r>
          </a:p>
          <a:p>
            <a:r>
              <a:rPr lang="pt-BR" dirty="0"/>
              <a:t>Soma de vetores: Vetores de 4N e 3N pode resultar em vetores de 2N a 7 N variando continuamente, e não apenas 7N como seria algebricamente.</a:t>
            </a:r>
          </a:p>
          <a:p>
            <a:pPr lvl="1"/>
            <a:r>
              <a:rPr lang="pt-BR" dirty="0"/>
              <a:t>Intensidade ou módulo;</a:t>
            </a:r>
          </a:p>
          <a:p>
            <a:pPr lvl="1"/>
            <a:r>
              <a:rPr lang="pt-BR" dirty="0"/>
              <a:t>Direção</a:t>
            </a:r>
          </a:p>
          <a:p>
            <a:pPr lvl="1"/>
            <a:r>
              <a:rPr lang="pt-BR" dirty="0"/>
              <a:t>Sentido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28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Vetores</a:t>
            </a:r>
          </a:p>
          <a:p>
            <a:pPr lvl="1"/>
            <a:r>
              <a:rPr lang="pt-BR" dirty="0"/>
              <a:t>São representados no conjunto por </a:t>
            </a:r>
            <a:r>
              <a:rPr lang="pt-BR" b="1" dirty="0"/>
              <a:t>P (Negrito)</a:t>
            </a:r>
            <a:r>
              <a:rPr lang="pt-BR" dirty="0"/>
              <a:t>, P (vetorizado) ou </a:t>
            </a:r>
            <a:r>
              <a:rPr lang="pt-BR" u="sng" dirty="0"/>
              <a:t>P (sublinhado)</a:t>
            </a:r>
            <a:endParaRPr lang="pt-BR" dirty="0"/>
          </a:p>
          <a:p>
            <a:pPr lvl="2"/>
            <a:r>
              <a:rPr lang="pt-BR" dirty="0"/>
              <a:t>Sua intensidade é representada por </a:t>
            </a:r>
            <a:r>
              <a:rPr lang="pt-BR" i="1" dirty="0"/>
              <a:t>P (itálico)</a:t>
            </a:r>
            <a:endParaRPr lang="pt-BR" dirty="0"/>
          </a:p>
          <a:p>
            <a:pPr lvl="2"/>
            <a:r>
              <a:rPr lang="pt-BR" dirty="0"/>
              <a:t>Direção: pelo seu ângulo de aplicação</a:t>
            </a:r>
          </a:p>
          <a:p>
            <a:pPr lvl="2"/>
            <a:r>
              <a:rPr lang="pt-BR" dirty="0"/>
              <a:t>O sentido pode ser indicado com ângulos suplementares, ou apenas </a:t>
            </a:r>
            <a:r>
              <a:rPr lang="pt-BR" dirty="0" err="1"/>
              <a:t>graficaficamente</a:t>
            </a:r>
            <a:r>
              <a:rPr lang="pt-BR" dirty="0"/>
              <a:t> pela posição da seta na linha.</a:t>
            </a:r>
          </a:p>
          <a:p>
            <a:pPr lvl="2"/>
            <a:r>
              <a:rPr lang="pt-BR" dirty="0"/>
              <a:t>Pode ainda ser representado por seu componentes cartesianos (</a:t>
            </a:r>
            <a:r>
              <a:rPr lang="pt-BR" i="1" dirty="0" err="1"/>
              <a:t>i,j,k</a:t>
            </a:r>
            <a:r>
              <a:rPr lang="pt-BR" dirty="0"/>
              <a:t>), normalizados com a intensidade multiplicando, ou não</a:t>
            </a:r>
          </a:p>
          <a:p>
            <a:pPr lvl="2"/>
            <a:r>
              <a:rPr lang="pt-BR" dirty="0"/>
              <a:t>Ou ainda por um vetor algébrico na forma matricial linha ou coluna.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7512423" y="2321859"/>
            <a:ext cx="188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1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Vetores</a:t>
            </a:r>
          </a:p>
          <a:p>
            <a:pPr lvl="1"/>
            <a:r>
              <a:rPr lang="pt-BR" dirty="0"/>
              <a:t>Pode ser fixo ou aplicado, quando não pode ser modificado sem alterar o resultado do problema:</a:t>
            </a:r>
          </a:p>
          <a:p>
            <a:pPr lvl="2"/>
            <a:r>
              <a:rPr lang="pt-BR" dirty="0"/>
              <a:t>Forças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Pode ser livre, quando de ser deslocado mantendo a direção</a:t>
            </a:r>
          </a:p>
          <a:p>
            <a:pPr lvl="2"/>
            <a:r>
              <a:rPr lang="pt-BR" dirty="0"/>
              <a:t>Momentos</a:t>
            </a:r>
          </a:p>
          <a:p>
            <a:pPr lvl="2"/>
            <a:r>
              <a:rPr lang="pt-BR" dirty="0"/>
              <a:t>Deslocamentos angulares de corpos rígidos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5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Vetores</a:t>
            </a:r>
          </a:p>
          <a:p>
            <a:pPr lvl="1"/>
            <a:r>
              <a:rPr lang="pt-BR" dirty="0"/>
              <a:t>Idênticos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Nulos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43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no Plano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Vetores</a:t>
            </a:r>
          </a:p>
          <a:p>
            <a:pPr lvl="1"/>
            <a:r>
              <a:rPr lang="pt-BR" dirty="0"/>
              <a:t>Adição de Vetores:</a:t>
            </a:r>
          </a:p>
          <a:p>
            <a:pPr lvl="2"/>
            <a:r>
              <a:rPr lang="pt-BR" dirty="0"/>
              <a:t>Soma</a:t>
            </a:r>
          </a:p>
          <a:p>
            <a:pPr lvl="2"/>
            <a:endParaRPr lang="pt-BR" dirty="0"/>
          </a:p>
          <a:p>
            <a:pPr lvl="2"/>
            <a:r>
              <a:rPr lang="pt-BR" dirty="0"/>
              <a:t>Subtração</a:t>
            </a:r>
          </a:p>
          <a:p>
            <a:pPr lvl="1"/>
            <a:endParaRPr lang="pt-BR" dirty="0"/>
          </a:p>
          <a:p>
            <a:pPr lvl="2"/>
            <a:r>
              <a:rPr lang="pt-BR" dirty="0"/>
              <a:t>Múltiplos Vetores</a:t>
            </a:r>
          </a:p>
          <a:p>
            <a:pPr lvl="3"/>
            <a:r>
              <a:rPr lang="pt-BR" dirty="0"/>
              <a:t>Ordem Invariante</a:t>
            </a:r>
          </a:p>
          <a:p>
            <a:pPr lvl="3"/>
            <a:endParaRPr lang="pt-BR" dirty="0"/>
          </a:p>
          <a:p>
            <a:pPr lvl="3"/>
            <a:r>
              <a:rPr lang="pt-BR" dirty="0"/>
              <a:t>Resultante de várias forças concorrentes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8870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545</Words>
  <Application>Microsoft Office PowerPoint</Application>
  <PresentationFormat>Widescreen</PresentationFormat>
  <Paragraphs>164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do Office</vt:lpstr>
      <vt:lpstr>TM331 – Estática 1</vt:lpstr>
      <vt:lpstr>Bibliografia:</vt:lpstr>
      <vt:lpstr>Estática dos Pontos Materiais</vt:lpstr>
      <vt:lpstr>Forças no Plano</vt:lpstr>
      <vt:lpstr>Forças no Plano</vt:lpstr>
      <vt:lpstr>Forças no Plano</vt:lpstr>
      <vt:lpstr>Forças no Plano</vt:lpstr>
      <vt:lpstr>Forças no Plano</vt:lpstr>
      <vt:lpstr>Forças no Plano</vt:lpstr>
      <vt:lpstr>Forças no Plano</vt:lpstr>
      <vt:lpstr>Forças no Plano</vt:lpstr>
      <vt:lpstr>Forças no Plano</vt:lpstr>
      <vt:lpstr>Forças no Plano</vt:lpstr>
      <vt:lpstr>Forças no Plano</vt:lpstr>
      <vt:lpstr>Forças no Plano</vt:lpstr>
      <vt:lpstr>Forças no Plano</vt:lpstr>
      <vt:lpstr>Forças no Plano</vt:lpstr>
      <vt:lpstr>Forças no Plano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TM331 – Estática 1</dc:title>
  <dc:creator>Walter Kapp</dc:creator>
  <cp:lastModifiedBy>Walter Kapp</cp:lastModifiedBy>
  <cp:revision>26</cp:revision>
  <dcterms:created xsi:type="dcterms:W3CDTF">2016-10-16T22:34:57Z</dcterms:created>
  <dcterms:modified xsi:type="dcterms:W3CDTF">2016-10-21T20:07:21Z</dcterms:modified>
</cp:coreProperties>
</file>