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5" r:id="rId18"/>
    <p:sldId id="276" r:id="rId19"/>
    <p:sldId id="277" r:id="rId20"/>
    <p:sldId id="261" r:id="rId21"/>
    <p:sldId id="278" r:id="rId22"/>
    <p:sldId id="279" r:id="rId23"/>
    <p:sldId id="280" r:id="rId24"/>
    <p:sldId id="282" r:id="rId25"/>
    <p:sldId id="284" r:id="rId26"/>
    <p:sldId id="281" r:id="rId27"/>
    <p:sldId id="283" r:id="rId28"/>
    <p:sldId id="285" r:id="rId2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F99C-7DEE-4833-97D5-218F98CF99CC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A4DC-CCE3-4E77-98DA-33A616ECD3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98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F99C-7DEE-4833-97D5-218F98CF99CC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A4DC-CCE3-4E77-98DA-33A616ECD3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01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F99C-7DEE-4833-97D5-218F98CF99CC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A4DC-CCE3-4E77-98DA-33A616ECD3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587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F99C-7DEE-4833-97D5-218F98CF99CC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A4DC-CCE3-4E77-98DA-33A616ECD3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542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F99C-7DEE-4833-97D5-218F98CF99CC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A4DC-CCE3-4E77-98DA-33A616ECD3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15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F99C-7DEE-4833-97D5-218F98CF99CC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A4DC-CCE3-4E77-98DA-33A616ECD3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708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F99C-7DEE-4833-97D5-218F98CF99CC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A4DC-CCE3-4E77-98DA-33A616ECD3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8207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F99C-7DEE-4833-97D5-218F98CF99CC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A4DC-CCE3-4E77-98DA-33A616ECD3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11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F99C-7DEE-4833-97D5-218F98CF99CC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A4DC-CCE3-4E77-98DA-33A616ECD3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14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F99C-7DEE-4833-97D5-218F98CF99CC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A4DC-CCE3-4E77-98DA-33A616ECD3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1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3F99C-7DEE-4833-97D5-218F98CF99CC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7A4DC-CCE3-4E77-98DA-33A616ECD3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750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3F99C-7DEE-4833-97D5-218F98CF99CC}" type="datetimeFigureOut">
              <a:rPr lang="pt-BR" smtClean="0"/>
              <a:t>14/10/2016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7A4DC-CCE3-4E77-98DA-33A616ECD3A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474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7200" dirty="0"/>
              <a:t>TM331 – Estática 1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15270"/>
            <a:ext cx="9144000" cy="1655762"/>
          </a:xfrm>
        </p:spPr>
        <p:txBody>
          <a:bodyPr>
            <a:normAutofit/>
          </a:bodyPr>
          <a:lstStyle/>
          <a:p>
            <a:r>
              <a:rPr lang="pt-BR" sz="3600" dirty="0"/>
              <a:t>Professor: Walter Antônio Kapp, Dr. Eng.</a:t>
            </a:r>
          </a:p>
        </p:txBody>
      </p:sp>
    </p:spTree>
    <p:extLst>
      <p:ext uri="{BB962C8B-B14F-4D97-AF65-F5344CB8AC3E}">
        <p14:creationId xmlns:p14="http://schemas.microsoft.com/office/powerpoint/2010/main" val="279266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Princípios e Conceitos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5400" dirty="0"/>
              <a:t>O Conceito de espaço </a:t>
            </a:r>
            <a:r>
              <a:rPr lang="pt-BR" sz="4400" dirty="0"/>
              <a:t>é associado a noção de posição de uma ponto “P”, medida por três comprimentos a partir de um ponto de referencia ou origem</a:t>
            </a:r>
            <a:endParaRPr lang="pt-BR" sz="3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9115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Princípios e Conceitos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5400" dirty="0"/>
              <a:t>Para definir um evento </a:t>
            </a:r>
            <a:r>
              <a:rPr lang="pt-BR" sz="4400" dirty="0"/>
              <a:t>somente a posição no espaço não é suficiente, o tempo ou instante em que ocorre também deve ser definido, dai temos a noção do tempo</a:t>
            </a:r>
            <a:endParaRPr lang="pt-BR" sz="3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4418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Princípios e conceitos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5400" dirty="0"/>
              <a:t>O conceito de massa </a:t>
            </a:r>
            <a:r>
              <a:rPr lang="pt-BR" sz="4400" dirty="0"/>
              <a:t>é usado para comparar corpos, ou seja corpos de mesma massa serão atraídos pela terra da mesma maneira e intensidade e também oferecerão a mesma resistência a uma variação do movimento de translação.</a:t>
            </a:r>
            <a:endParaRPr lang="pt-BR" sz="3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7584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Princípios e Conceitos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5400" dirty="0"/>
              <a:t>A Força representa a ação de um corpo sobre o outro </a:t>
            </a:r>
            <a:r>
              <a:rPr lang="pt-BR" sz="4400" dirty="0"/>
              <a:t>e pode ser exercida por contato ou a distância;</a:t>
            </a:r>
          </a:p>
          <a:p>
            <a:r>
              <a:rPr lang="pt-BR" sz="4400" dirty="0"/>
              <a:t>A força é caracterizada pelo seu ponto de aplicação, pela intensidade, direção e sentido;</a:t>
            </a:r>
          </a:p>
          <a:p>
            <a:r>
              <a:rPr lang="pt-BR" sz="4400" dirty="0"/>
              <a:t>Uma força é representada por um vetor.</a:t>
            </a:r>
            <a:endParaRPr lang="pt-BR" sz="32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6735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Princípios e Conceitos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Na mecânica Newtoniana: </a:t>
            </a:r>
            <a:r>
              <a:rPr lang="pt-BR" sz="4400" dirty="0"/>
              <a:t>espaço, tempo e massa são independentes;</a:t>
            </a:r>
          </a:p>
          <a:p>
            <a:pPr lvl="1"/>
            <a:r>
              <a:rPr lang="pt-BR" sz="3200" dirty="0"/>
              <a:t>Na mecânica relativista isto não é verdade, já que o tempo de um evento depende do observador, e o onde a massa de um corpo varia com usa velocidade.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94011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Princípios e Conceitos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Na mecânica Newtoniana: </a:t>
            </a:r>
            <a:r>
              <a:rPr lang="pt-BR" sz="4400" dirty="0"/>
              <a:t>a força não é independente dos outros três conceitos.</a:t>
            </a:r>
          </a:p>
          <a:p>
            <a:pPr lvl="1"/>
            <a:r>
              <a:rPr lang="pt-BR" sz="3200" dirty="0"/>
              <a:t>A força depende da massa do corpo e da variação da velocidade deste com o tempo.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0085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Princípios e Conceitos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4800" dirty="0"/>
              <a:t>Na mecânica </a:t>
            </a:r>
            <a:r>
              <a:rPr lang="pt-BR" sz="4000" dirty="0"/>
              <a:t>estudaremos as condições de repouso ou de movimento de pontos materiais ou corpos rígidos sob os quatro conceitos fundamentais:</a:t>
            </a:r>
          </a:p>
          <a:p>
            <a:pPr lvl="1"/>
            <a:r>
              <a:rPr lang="pt-BR" sz="3200" dirty="0"/>
              <a:t>Ponto material: é um ponto que representa de maneira simplificada um corpo rígido, sem volume no espaço e com toda a massa concentrada em um ponto;</a:t>
            </a:r>
          </a:p>
          <a:p>
            <a:pPr lvl="1"/>
            <a:r>
              <a:rPr lang="pt-BR" sz="3200" dirty="0"/>
              <a:t>Corpo rígido: é um conjunto de pontos materiais fixos um em relação aos outros definindo um volume corporal no espaço.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4876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Princípios e Conceitos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O estudo da mecânica elementar </a:t>
            </a:r>
            <a:r>
              <a:rPr lang="pt-BR" sz="4000" dirty="0"/>
              <a:t>baseia-se em 6 princípios fundamentais: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sz="3200" dirty="0"/>
              <a:t>Lei do Paralelogramo para adição de forças;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sz="3200" dirty="0"/>
              <a:t>Principio da transmissibilidade;</a:t>
            </a:r>
          </a:p>
          <a:p>
            <a:pPr marL="971550" lvl="1" indent="-514350">
              <a:buFont typeface="+mj-lt"/>
              <a:buAutoNum type="arabicPeriod"/>
            </a:pPr>
            <a:r>
              <a:rPr lang="pt-BR" sz="3200" dirty="0"/>
              <a:t>Primeira Lei de Newton: Se a intensidade da força resultante é nula, então o corpo permanece no seu estado original, se estiver me movimento continuara com a mesmo velocidade, direção e sentido.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81711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5973"/>
            <a:ext cx="10515600" cy="1325563"/>
          </a:xfrm>
        </p:spPr>
        <p:txBody>
          <a:bodyPr>
            <a:normAutofit/>
          </a:bodyPr>
          <a:lstStyle/>
          <a:p>
            <a:r>
              <a:rPr lang="pt-BR" sz="5400" dirty="0"/>
              <a:t>Princípios e Conceitos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61536"/>
            <a:ext cx="10515600" cy="5058534"/>
          </a:xfrm>
        </p:spPr>
        <p:txBody>
          <a:bodyPr>
            <a:normAutofit lnSpcReduction="10000"/>
          </a:bodyPr>
          <a:lstStyle/>
          <a:p>
            <a:r>
              <a:rPr lang="pt-BR" sz="4800" dirty="0"/>
              <a:t>O estudo </a:t>
            </a:r>
            <a:r>
              <a:rPr lang="pt-BR" sz="4800" dirty="0" err="1"/>
              <a:t>damecânica</a:t>
            </a:r>
            <a:r>
              <a:rPr lang="pt-BR" sz="4800" dirty="0"/>
              <a:t> elementar </a:t>
            </a:r>
            <a:r>
              <a:rPr lang="pt-BR" sz="4000" dirty="0"/>
              <a:t> baseia-se em 6 princípios fundamentais:</a:t>
            </a:r>
          </a:p>
          <a:p>
            <a:endParaRPr lang="pt-BR" sz="4000" dirty="0"/>
          </a:p>
          <a:p>
            <a:pPr marL="971550" lvl="1" indent="-514350">
              <a:buFont typeface="+mj-lt"/>
              <a:buAutoNum type="arabicPeriod" startAt="4"/>
            </a:pPr>
            <a:r>
              <a:rPr lang="pt-BR" sz="3200" dirty="0"/>
              <a:t>Segunda Lei de Newton: Se a intensidade da força resultante não é nula, então o corpo terá aceleração proporcional a força, na mesma direção e sentido:</a:t>
            </a:r>
            <a:br>
              <a:rPr lang="pt-BR" sz="3200" dirty="0"/>
            </a:br>
            <a:r>
              <a:rPr lang="pt-BR" sz="3200" dirty="0"/>
              <a:t> 			</a:t>
            </a:r>
            <a:r>
              <a:rPr lang="pt-BR" sz="2800" dirty="0"/>
              <a:t>Força=massa*aceleração;</a:t>
            </a:r>
          </a:p>
          <a:p>
            <a:pPr marL="971550" lvl="1" indent="-514350">
              <a:buFont typeface="+mj-lt"/>
              <a:buAutoNum type="arabicPeriod" startAt="4"/>
            </a:pPr>
            <a:endParaRPr lang="pt-BR" sz="2800" dirty="0"/>
          </a:p>
          <a:p>
            <a:pPr marL="971550" lvl="1" indent="-514350">
              <a:buFont typeface="+mj-lt"/>
              <a:buAutoNum type="arabicPeriod" startAt="4"/>
            </a:pPr>
            <a:r>
              <a:rPr lang="pt-BR" sz="3200" dirty="0"/>
              <a:t>Terceira Lei de Newton: As força de ação e reação entre corpos em contato tem a mesma intensidade, mesma direção na mesma linha de atuação e sentidos oposto;</a:t>
            </a:r>
          </a:p>
        </p:txBody>
      </p:sp>
    </p:spTree>
    <p:extLst>
      <p:ext uri="{BB962C8B-B14F-4D97-AF65-F5344CB8AC3E}">
        <p14:creationId xmlns:p14="http://schemas.microsoft.com/office/powerpoint/2010/main" val="4000434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5973"/>
            <a:ext cx="10515600" cy="1325563"/>
          </a:xfrm>
        </p:spPr>
        <p:txBody>
          <a:bodyPr>
            <a:normAutofit/>
          </a:bodyPr>
          <a:lstStyle/>
          <a:p>
            <a:r>
              <a:rPr lang="pt-BR" sz="5400" dirty="0"/>
              <a:t>Princípios e Conceitos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61536"/>
            <a:ext cx="10515600" cy="5058534"/>
          </a:xfrm>
        </p:spPr>
        <p:txBody>
          <a:bodyPr>
            <a:normAutofit fontScale="92500" lnSpcReduction="10000"/>
          </a:bodyPr>
          <a:lstStyle/>
          <a:p>
            <a:r>
              <a:rPr lang="pt-BR" sz="4800" dirty="0"/>
              <a:t>O estudo da mecânica elementar </a:t>
            </a:r>
            <a:r>
              <a:rPr lang="pt-BR" sz="4000" dirty="0"/>
              <a:t> baseia-se em 6 princípios fundamentais:</a:t>
            </a:r>
          </a:p>
          <a:p>
            <a:endParaRPr lang="pt-BR" sz="4000" dirty="0"/>
          </a:p>
          <a:p>
            <a:pPr marL="971550" lvl="1" indent="-514350">
              <a:buFont typeface="+mj-lt"/>
              <a:buAutoNum type="arabicPeriod" startAt="6"/>
            </a:pPr>
            <a:r>
              <a:rPr lang="pt-BR" sz="3200" dirty="0"/>
              <a:t>Lei da Gravitação de Newton: Dois corpos no espaço são atraídos entre </a:t>
            </a:r>
            <a:r>
              <a:rPr lang="pt-BR" sz="3200" dirty="0" err="1"/>
              <a:t>sí</a:t>
            </a:r>
            <a:r>
              <a:rPr lang="pt-BR" sz="3200" dirty="0"/>
              <a:t> pela mesmo Força, porém com sentidos opostos, e esta força é definida por:</a:t>
            </a:r>
          </a:p>
          <a:p>
            <a:pPr marL="457200" lvl="1" indent="0">
              <a:buNone/>
            </a:pPr>
            <a:endParaRPr lang="pt-BR" sz="3200" dirty="0"/>
          </a:p>
          <a:p>
            <a:pPr marL="457200" lvl="1" indent="0">
              <a:buNone/>
            </a:pPr>
            <a:r>
              <a:rPr lang="pt-BR" sz="3200" dirty="0"/>
              <a:t> Força = Constante universal*produto da massa/distância^2</a:t>
            </a:r>
          </a:p>
          <a:p>
            <a:pPr marL="457200" lvl="1" indent="0">
              <a:buNone/>
            </a:pPr>
            <a:endParaRPr lang="pt-BR" sz="3200" dirty="0"/>
          </a:p>
          <a:p>
            <a:pPr marL="457200" lvl="1" indent="0">
              <a:buNone/>
            </a:pPr>
            <a:r>
              <a:rPr lang="pt-BR" sz="3200" dirty="0"/>
              <a:t>No caso da Terra, que tem massa e raio definidos:</a:t>
            </a:r>
          </a:p>
          <a:p>
            <a:pPr marL="457200" lvl="1" indent="0">
              <a:buNone/>
            </a:pPr>
            <a:r>
              <a:rPr lang="pt-BR" sz="3200" dirty="0"/>
              <a:t>		Peso= massa*aceleração da gravidade</a:t>
            </a:r>
          </a:p>
        </p:txBody>
      </p:sp>
    </p:spTree>
    <p:extLst>
      <p:ext uri="{BB962C8B-B14F-4D97-AF65-F5344CB8AC3E}">
        <p14:creationId xmlns:p14="http://schemas.microsoft.com/office/powerpoint/2010/main" val="285014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7200" dirty="0"/>
              <a:t>Bibliografia</a:t>
            </a:r>
            <a:r>
              <a:rPr lang="pt-BR" dirty="0"/>
              <a:t>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3600" dirty="0"/>
              <a:t>Mecânica Vetorial para Engenheiros (estática) 9ª Edição</a:t>
            </a:r>
          </a:p>
          <a:p>
            <a:pPr lvl="1"/>
            <a:r>
              <a:rPr lang="pt-BR" sz="3200" dirty="0"/>
              <a:t>Ferdinand P. </a:t>
            </a:r>
            <a:r>
              <a:rPr lang="pt-BR" sz="3200" dirty="0" err="1"/>
              <a:t>Beer</a:t>
            </a:r>
            <a:r>
              <a:rPr lang="pt-BR" sz="3200" dirty="0"/>
              <a:t>/Johnston / E. Russell Johnston, Jr</a:t>
            </a:r>
          </a:p>
          <a:p>
            <a:pPr lvl="1"/>
            <a:r>
              <a:rPr lang="pt-BR" sz="3200" dirty="0"/>
              <a:t>Neste módulo usaremos os capítulos:</a:t>
            </a:r>
          </a:p>
          <a:p>
            <a:pPr lvl="2"/>
            <a:r>
              <a:rPr lang="pt-BR" sz="2800" dirty="0"/>
              <a:t>1  introdução</a:t>
            </a:r>
          </a:p>
          <a:p>
            <a:pPr lvl="2"/>
            <a:r>
              <a:rPr lang="pt-BR" sz="2800" dirty="0"/>
              <a:t>2 Estática de partículas</a:t>
            </a:r>
          </a:p>
          <a:p>
            <a:pPr lvl="2"/>
            <a:r>
              <a:rPr lang="pt-BR" sz="2800" dirty="0"/>
              <a:t>3 Corpos rígidos: Sistemas equivalentes de forças</a:t>
            </a:r>
          </a:p>
          <a:p>
            <a:pPr lvl="2"/>
            <a:r>
              <a:rPr lang="pt-BR" sz="2800" dirty="0"/>
              <a:t>4 Equilíbrio de corpos rígidos</a:t>
            </a:r>
          </a:p>
          <a:p>
            <a:pPr lvl="2"/>
            <a:r>
              <a:rPr lang="pt-BR" sz="2800" dirty="0"/>
              <a:t>5 Forças distribuídas: Centroides e centros de gravidade</a:t>
            </a:r>
          </a:p>
          <a:p>
            <a:pPr lvl="2"/>
            <a:r>
              <a:rPr lang="pt-BR" sz="2800" dirty="0"/>
              <a:t>6 Análise de estruturas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44267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dirty="0"/>
              <a:t>Sistema de Unidades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Os quatro conceitos fundamentais estão associados as chamadas unidades mecânicas para Comprimento, tempo, massa e força:</a:t>
            </a:r>
          </a:p>
          <a:p>
            <a:r>
              <a:rPr lang="pt-BR" sz="3600" dirty="0"/>
              <a:t>Usaremos exclusivamente o SI:</a:t>
            </a:r>
          </a:p>
          <a:p>
            <a:pPr marL="2603500" lvl="1"/>
            <a:r>
              <a:rPr lang="pt-BR" sz="3200" dirty="0"/>
              <a:t>Comprimento: metro (m)</a:t>
            </a:r>
          </a:p>
          <a:p>
            <a:pPr marL="2603500" lvl="1"/>
            <a:r>
              <a:rPr lang="pt-BR" sz="3200" dirty="0"/>
              <a:t>Tempo: Segundo (s)</a:t>
            </a:r>
          </a:p>
          <a:p>
            <a:pPr marL="2603500" lvl="1"/>
            <a:r>
              <a:rPr lang="pt-BR" sz="3200" dirty="0"/>
              <a:t>Massa: </a:t>
            </a:r>
            <a:r>
              <a:rPr lang="pt-BR" sz="3200" dirty="0" err="1"/>
              <a:t>Kilograma</a:t>
            </a:r>
            <a:r>
              <a:rPr lang="pt-BR" sz="3200" dirty="0"/>
              <a:t> (kg)</a:t>
            </a:r>
          </a:p>
          <a:p>
            <a:pPr marL="2603500" lvl="1"/>
            <a:r>
              <a:rPr lang="pt-BR" sz="3200" dirty="0"/>
              <a:t>Força: Newton (N)</a:t>
            </a:r>
          </a:p>
        </p:txBody>
      </p:sp>
    </p:spTree>
    <p:extLst>
      <p:ext uri="{BB962C8B-B14F-4D97-AF65-F5344CB8AC3E}">
        <p14:creationId xmlns:p14="http://schemas.microsoft.com/office/powerpoint/2010/main" val="40304741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1839"/>
          </a:xfrm>
        </p:spPr>
        <p:txBody>
          <a:bodyPr>
            <a:normAutofit/>
          </a:bodyPr>
          <a:lstStyle/>
          <a:p>
            <a:pPr algn="ctr"/>
            <a:r>
              <a:rPr lang="pt-BR" sz="5400" dirty="0"/>
              <a:t>Sistema de Unidades</a:t>
            </a:r>
          </a:p>
        </p:txBody>
      </p:sp>
      <p:grpSp>
        <p:nvGrpSpPr>
          <p:cNvPr id="12" name="Agrupar 11"/>
          <p:cNvGrpSpPr/>
          <p:nvPr/>
        </p:nvGrpSpPr>
        <p:grpSpPr>
          <a:xfrm>
            <a:off x="3455093" y="1644678"/>
            <a:ext cx="5281813" cy="2454603"/>
            <a:chOff x="2087217" y="2276423"/>
            <a:chExt cx="5281813" cy="2454603"/>
          </a:xfrm>
        </p:grpSpPr>
        <p:sp>
          <p:nvSpPr>
            <p:cNvPr id="4" name="Retângulo 3"/>
            <p:cNvSpPr/>
            <p:nvPr/>
          </p:nvSpPr>
          <p:spPr>
            <a:xfrm>
              <a:off x="4306956" y="3200400"/>
              <a:ext cx="2869095" cy="15306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600" dirty="0"/>
                <a:t>Massa = 1 kg</a:t>
              </a:r>
            </a:p>
          </p:txBody>
        </p:sp>
        <p:sp>
          <p:nvSpPr>
            <p:cNvPr id="5" name="Seta: para a Direita 4"/>
            <p:cNvSpPr/>
            <p:nvPr/>
          </p:nvSpPr>
          <p:spPr>
            <a:xfrm>
              <a:off x="2087217" y="3779750"/>
              <a:ext cx="2179983" cy="49407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2247626" y="3321336"/>
              <a:ext cx="185916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200" dirty="0"/>
                <a:t>Força= 1N</a:t>
              </a:r>
              <a:endParaRPr lang="pt-BR" dirty="0"/>
            </a:p>
          </p:txBody>
        </p:sp>
        <p:cxnSp>
          <p:nvCxnSpPr>
            <p:cNvPr id="10" name="Conector de Seta Reta 9"/>
            <p:cNvCxnSpPr/>
            <p:nvPr/>
          </p:nvCxnSpPr>
          <p:spPr>
            <a:xfrm>
              <a:off x="4306956" y="2922104"/>
              <a:ext cx="2869095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ixaDeTexto 10"/>
            <p:cNvSpPr txBox="1"/>
            <p:nvPr/>
          </p:nvSpPr>
          <p:spPr>
            <a:xfrm>
              <a:off x="4399499" y="2276423"/>
              <a:ext cx="29695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dirty="0"/>
                <a:t>Aceleração=1 m/s</a:t>
              </a:r>
              <a:r>
                <a:rPr lang="pt-BR" sz="2800" baseline="30000" dirty="0"/>
                <a:t>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2567287" y="5542160"/>
                <a:ext cx="7863840" cy="8906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1 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pt-B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pt-BR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𝑘𝑔</m:t>
                          </m:r>
                        </m:e>
                      </m:d>
                      <m:d>
                        <m:dPr>
                          <m:ctrlPr>
                            <a:rPr lang="pt-BR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1 </m:t>
                          </m:r>
                          <m:f>
                            <m:f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pt-BR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pt-BR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pt-BR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pt-BR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1 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𝑘𝑔</m:t>
                      </m:r>
                      <m:r>
                        <a:rPr lang="pt-BR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∗ </m:t>
                      </m:r>
                      <m:f>
                        <m:fPr>
                          <m:ctrlP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pt-BR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pt-BR" sz="3200" dirty="0"/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7287" y="5542160"/>
                <a:ext cx="7863840" cy="89062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aixaDeTexto 15"/>
              <p:cNvSpPr txBox="1"/>
              <p:nvPr/>
            </p:nvSpPr>
            <p:spPr>
              <a:xfrm>
                <a:off x="4096402" y="4621131"/>
                <a:ext cx="480561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𝐹𝑜𝑟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ç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pt-B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𝑀𝑎𝑠𝑠𝑎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𝐴𝑐𝑒𝑙𝑒𝑟𝑎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çã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6" name="CaixaDe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6402" y="4621131"/>
                <a:ext cx="480561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384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880" y="344743"/>
            <a:ext cx="3598962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400" dirty="0"/>
              <a:t>Sistema de Unidades</a:t>
            </a:r>
          </a:p>
        </p:txBody>
      </p:sp>
      <p:grpSp>
        <p:nvGrpSpPr>
          <p:cNvPr id="9" name="Agrupar 8"/>
          <p:cNvGrpSpPr/>
          <p:nvPr/>
        </p:nvGrpSpPr>
        <p:grpSpPr>
          <a:xfrm>
            <a:off x="3910991" y="344743"/>
            <a:ext cx="7757025" cy="3674949"/>
            <a:chOff x="3910991" y="344743"/>
            <a:chExt cx="7757025" cy="3674949"/>
          </a:xfrm>
        </p:grpSpPr>
        <p:sp>
          <p:nvSpPr>
            <p:cNvPr id="4" name="Retângulo 3"/>
            <p:cNvSpPr/>
            <p:nvPr/>
          </p:nvSpPr>
          <p:spPr>
            <a:xfrm>
              <a:off x="7362127" y="344743"/>
              <a:ext cx="2869095" cy="153062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3600" dirty="0"/>
                <a:t>Massa = 1 kg</a:t>
              </a:r>
            </a:p>
          </p:txBody>
        </p:sp>
        <p:sp>
          <p:nvSpPr>
            <p:cNvPr id="5" name="Seta: para a Direita 4"/>
            <p:cNvSpPr/>
            <p:nvPr/>
          </p:nvSpPr>
          <p:spPr>
            <a:xfrm rot="5400000">
              <a:off x="7834889" y="2682663"/>
              <a:ext cx="2179983" cy="494075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9617647" y="3127277"/>
              <a:ext cx="205036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3200" dirty="0"/>
                <a:t>Peso= 9,8N</a:t>
              </a:r>
              <a:endParaRPr lang="pt-BR" dirty="0"/>
            </a:p>
          </p:txBody>
        </p:sp>
        <p:cxnSp>
          <p:nvCxnSpPr>
            <p:cNvPr id="10" name="Conector de Seta Reta 9"/>
            <p:cNvCxnSpPr/>
            <p:nvPr/>
          </p:nvCxnSpPr>
          <p:spPr>
            <a:xfrm>
              <a:off x="7092118" y="395168"/>
              <a:ext cx="0" cy="215270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aixaDeTexto 10"/>
            <p:cNvSpPr txBox="1"/>
            <p:nvPr/>
          </p:nvSpPr>
          <p:spPr>
            <a:xfrm>
              <a:off x="3910991" y="1875369"/>
              <a:ext cx="31811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800" dirty="0"/>
                <a:t>Aceleração=9,8 m/s</a:t>
              </a:r>
              <a:r>
                <a:rPr lang="pt-BR" sz="2800" baseline="30000" dirty="0"/>
                <a:t>2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/>
              <p:cNvSpPr txBox="1"/>
              <p:nvPr/>
            </p:nvSpPr>
            <p:spPr>
              <a:xfrm>
                <a:off x="3910991" y="5509219"/>
                <a:ext cx="4104639" cy="7369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ctrlPr>
                          <a:rPr lang="pt-BR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1 </m:t>
                        </m:r>
                        <m:r>
                          <a:rPr lang="pt-B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𝑘𝑔</m:t>
                        </m:r>
                      </m:e>
                    </m:d>
                    <m:d>
                      <m:dPr>
                        <m:ctrlPr>
                          <a:rPr lang="pt-BR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9,8 </m:t>
                        </m:r>
                        <m:f>
                          <m:fPr>
                            <m:ctrlPr>
                              <a:rPr lang="pt-B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sSup>
                              <m:sSupPr>
                                <m:ctrlPr>
                                  <a:rPr lang="pt-BR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t-BR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</m:t>
                                </m:r>
                              </m:e>
                              <m:sup>
                                <m:r>
                                  <a:rPr lang="pt-BR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pt-B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pt-BR" sz="3200" dirty="0"/>
                  <a:t> 9,8 N</a:t>
                </a:r>
              </a:p>
            </p:txBody>
          </p:sp>
        </mc:Choice>
        <mc:Fallback xmlns="">
          <p:sp>
            <p:nvSpPr>
              <p:cNvPr id="15" name="CaixaDe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0991" y="5509219"/>
                <a:ext cx="4104639" cy="736997"/>
              </a:xfrm>
              <a:prstGeom prst="rect">
                <a:avLst/>
              </a:prstGeom>
              <a:blipFill>
                <a:blip r:embed="rId2"/>
                <a:stretch>
                  <a:fillRect r="-2972" b="-17355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ixaDeTexto 13"/>
              <p:cNvSpPr txBox="1"/>
              <p:nvPr/>
            </p:nvSpPr>
            <p:spPr>
              <a:xfrm>
                <a:off x="2745378" y="4631655"/>
                <a:ext cx="68988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𝑃𝑒𝑠𝑜</m:t>
                      </m:r>
                      <m:r>
                        <a:rPr lang="pt-B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𝑀𝑎𝑠𝑠𝑎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×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𝐴𝑐𝑒𝑙𝑒𝑟𝑎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çã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𝑑𝑎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𝑔𝑟𝑎𝑣𝑖𝑑𝑎𝑑𝑒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14" name="CaixaDe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5378" y="4631655"/>
                <a:ext cx="689887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793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5560" y="222823"/>
            <a:ext cx="7956440" cy="79317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400" dirty="0"/>
              <a:t>Sistema de Unidades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708728"/>
              </p:ext>
            </p:extLst>
          </p:nvPr>
        </p:nvGraphicFramePr>
        <p:xfrm>
          <a:off x="1284660" y="1247986"/>
          <a:ext cx="950976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3565444213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3764635716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1422849448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1894795882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1513042978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1756233097"/>
                    </a:ext>
                  </a:extLst>
                </a:gridCol>
              </a:tblGrid>
              <a:tr h="511575">
                <a:tc>
                  <a:txBody>
                    <a:bodyPr/>
                    <a:lstStyle/>
                    <a:p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3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604494"/>
                  </a:ext>
                </a:extLst>
              </a:tr>
              <a:tr h="511575">
                <a:tc>
                  <a:txBody>
                    <a:bodyPr/>
                    <a:lstStyle/>
                    <a:p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-18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err="1"/>
                        <a:t>atto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err="1"/>
                        <a:t>exa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572379"/>
                  </a:ext>
                </a:extLst>
              </a:tr>
              <a:tr h="511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err="1"/>
                        <a:t>femto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peta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6364683"/>
                  </a:ext>
                </a:extLst>
              </a:tr>
              <a:tr h="511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pico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err="1"/>
                        <a:t>tera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003490"/>
                  </a:ext>
                </a:extLst>
              </a:tr>
              <a:tr h="511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nano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giga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3805615"/>
                  </a:ext>
                </a:extLst>
              </a:tr>
              <a:tr h="511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micro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err="1"/>
                        <a:t>mega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946279"/>
                  </a:ext>
                </a:extLst>
              </a:tr>
              <a:tr h="511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err="1"/>
                        <a:t>mili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err="1"/>
                        <a:t>kilo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0248877"/>
                  </a:ext>
                </a:extLst>
              </a:tr>
              <a:tr h="511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err="1"/>
                        <a:t>centi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err="1"/>
                        <a:t>hecto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233895"/>
                  </a:ext>
                </a:extLst>
              </a:tr>
              <a:tr h="5115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 err="1"/>
                        <a:t>deci</a:t>
                      </a:r>
                      <a:endParaRPr lang="pt-BR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dirty="0"/>
                        <a:t>10</a:t>
                      </a:r>
                      <a:r>
                        <a:rPr lang="pt-BR" sz="3200" baseline="30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deca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3200" dirty="0"/>
                        <a:t>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1069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431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5560" y="222823"/>
            <a:ext cx="7956440" cy="79317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400" dirty="0"/>
              <a:t>Sistema de Unidades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73575"/>
          </a:xfrm>
        </p:spPr>
        <p:txBody>
          <a:bodyPr>
            <a:normAutofit/>
          </a:bodyPr>
          <a:lstStyle/>
          <a:p>
            <a:r>
              <a:rPr lang="pt-BR" sz="3200" dirty="0"/>
              <a:t>No caso do tempo:</a:t>
            </a:r>
          </a:p>
          <a:p>
            <a:pPr marL="0" indent="0">
              <a:buNone/>
            </a:pPr>
            <a:r>
              <a:rPr lang="pt-BR" sz="3200" dirty="0"/>
              <a:t>     60 s = 1 min / 60 min = 1 hora = 3,6 </a:t>
            </a:r>
            <a:r>
              <a:rPr lang="pt-BR" sz="3200" dirty="0" err="1"/>
              <a:t>ks</a:t>
            </a:r>
            <a:endParaRPr lang="pt-BR" sz="3200" dirty="0"/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r>
              <a:rPr lang="pt-BR" sz="3200" dirty="0"/>
              <a:t>Pouco usual mas correto: </a:t>
            </a:r>
            <a:r>
              <a:rPr lang="pt-BR" sz="3200" dirty="0" err="1"/>
              <a:t>ks</a:t>
            </a:r>
            <a:r>
              <a:rPr lang="pt-BR" sz="3200" dirty="0"/>
              <a:t>, Mg = 1 t, Mm = 1000 km.</a:t>
            </a:r>
          </a:p>
          <a:p>
            <a:pPr marL="0" indent="0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29964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95560" y="222823"/>
            <a:ext cx="7956440" cy="79317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5400" dirty="0"/>
              <a:t>Sistema de Unidades</a:t>
            </a: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1109960" cy="44735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sz="3200" dirty="0"/>
              <a:t>No caso do ângulo ele de fato é a dimensional, porque sua definição vem de: Comprimento do arco/raio = m/m, mas é representando em radianos no SI.</a:t>
            </a:r>
          </a:p>
          <a:p>
            <a:pPr marL="0" indent="0">
              <a:buNone/>
            </a:pPr>
            <a:r>
              <a:rPr lang="pt-BR" sz="3200" dirty="0"/>
              <a:t>Assim uma volta são 2</a:t>
            </a:r>
            <a:r>
              <a:rPr lang="el-GR" sz="3200" dirty="0"/>
              <a:t>π</a:t>
            </a:r>
            <a:r>
              <a:rPr lang="pt-BR" sz="3200" dirty="0"/>
              <a:t> rad. ou  360°</a:t>
            </a:r>
          </a:p>
          <a:p>
            <a:pPr marL="0" indent="0">
              <a:buNone/>
            </a:pPr>
            <a:r>
              <a:rPr lang="pt-BR" sz="3200" dirty="0"/>
              <a:t>Para estática o grau é mais intuitivo pelo costume, ou seja o vetor tem 30° com  normal, por exemplo;</a:t>
            </a:r>
          </a:p>
          <a:p>
            <a:pPr marL="0" indent="0">
              <a:buNone/>
            </a:pPr>
            <a:r>
              <a:rPr lang="pt-BR" sz="3200" dirty="0"/>
              <a:t>Para a solução de problemas de cinemática e dinâmica o uso do radiando é muito intuitivo:</a:t>
            </a:r>
          </a:p>
          <a:p>
            <a:pPr marL="0" indent="0">
              <a:buNone/>
            </a:pPr>
            <a:r>
              <a:rPr lang="pt-BR" sz="3200" dirty="0"/>
              <a:t>Potência (W) =Força (N)*Velocidade (m/s) (linear)</a:t>
            </a:r>
          </a:p>
          <a:p>
            <a:pPr marL="0" indent="0">
              <a:buNone/>
            </a:pPr>
            <a:r>
              <a:rPr lang="pt-BR" sz="3200" dirty="0"/>
              <a:t>Potência (W)= Torque (N*m)*Velocidade Angular (</a:t>
            </a:r>
            <a:r>
              <a:rPr lang="pt-BR" sz="3200" dirty="0" err="1"/>
              <a:t>rad</a:t>
            </a:r>
            <a:r>
              <a:rPr lang="pt-BR" sz="3200" dirty="0"/>
              <a:t>/s) (rotativa)</a:t>
            </a:r>
          </a:p>
          <a:p>
            <a:pPr marL="0" indent="0">
              <a:buNone/>
            </a:pPr>
            <a:endParaRPr lang="pt-BR" sz="3200" dirty="0"/>
          </a:p>
          <a:p>
            <a:pPr marL="0" indent="0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7036014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3100" y="263525"/>
            <a:ext cx="8305800" cy="1325563"/>
          </a:xfrm>
        </p:spPr>
        <p:txBody>
          <a:bodyPr/>
          <a:lstStyle/>
          <a:p>
            <a:r>
              <a:rPr lang="pt-BR" dirty="0"/>
              <a:t>Método de resolução de problemas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Sempre os dados numéricos devem vir acompanhados de unidades:</a:t>
            </a:r>
          </a:p>
          <a:p>
            <a:pPr marL="0" indent="0">
              <a:buNone/>
            </a:pPr>
            <a:r>
              <a:rPr lang="pt-BR" dirty="0"/>
              <a:t>	1 N, 1m/s, 20 kg, </a:t>
            </a:r>
            <a:r>
              <a:rPr lang="pt-BR" dirty="0" err="1"/>
              <a:t>etc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As unidades devem ser propagadas nas fórmulas</a:t>
            </a:r>
          </a:p>
          <a:p>
            <a:pPr marL="914400" lvl="2" indent="0">
              <a:buNone/>
            </a:pPr>
            <a:r>
              <a:rPr lang="pt-BR" sz="3200" dirty="0"/>
              <a:t>Torque= 600 mm*50 N= 30 N*m</a:t>
            </a:r>
          </a:p>
          <a:p>
            <a:pPr marL="914400" lvl="2" indent="0">
              <a:buNone/>
            </a:pPr>
            <a:endParaRPr lang="pt-BR" sz="3200" dirty="0"/>
          </a:p>
          <a:p>
            <a:pPr marL="914400" lvl="2" indent="0">
              <a:buNone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1975972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Precisão Numérica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Sempre usaremos uma precisão de;</a:t>
            </a:r>
          </a:p>
          <a:p>
            <a:r>
              <a:rPr lang="pt-BR" dirty="0"/>
              <a:t>O seja uma significância de 3 ½ dígitos;</a:t>
            </a:r>
          </a:p>
          <a:p>
            <a:r>
              <a:rPr lang="pt-BR" dirty="0"/>
              <a:t>Assim, se o resultado começar com 1 terá mais 3 dígitos, se começar com dois terá no total 3 dígitos:</a:t>
            </a:r>
          </a:p>
          <a:p>
            <a:endParaRPr lang="pt-BR" dirty="0"/>
          </a:p>
          <a:p>
            <a:pPr marL="914400" lvl="2" indent="0">
              <a:buNone/>
            </a:pPr>
            <a:r>
              <a:rPr lang="pt-BR" dirty="0"/>
              <a:t>		</a:t>
            </a:r>
            <a:r>
              <a:rPr lang="pt-BR" sz="4000" dirty="0"/>
              <a:t>1,275 </a:t>
            </a:r>
            <a:r>
              <a:rPr lang="pt-BR" sz="4000" dirty="0" err="1"/>
              <a:t>kN</a:t>
            </a:r>
            <a:r>
              <a:rPr lang="pt-BR" sz="4000" dirty="0"/>
              <a:t> ou 2,56 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3318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11500" dirty="0"/>
              <a:t>FIM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880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7200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O que é mecânica?</a:t>
            </a:r>
          </a:p>
          <a:p>
            <a:pPr lvl="1"/>
            <a:r>
              <a:rPr lang="pt-BR" sz="3600" dirty="0"/>
              <a:t>É a ciência que descreve e prediz as condições de repouso ou movimento de corpos sob ação de forças.</a:t>
            </a:r>
          </a:p>
        </p:txBody>
      </p:sp>
    </p:spTree>
    <p:extLst>
      <p:ext uri="{BB962C8B-B14F-4D97-AF65-F5344CB8AC3E}">
        <p14:creationId xmlns:p14="http://schemas.microsoft.com/office/powerpoint/2010/main" val="2384699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7200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4800" dirty="0"/>
              <a:t>A mecânica pode ser sub dividida em:</a:t>
            </a:r>
          </a:p>
          <a:p>
            <a:pPr lvl="2"/>
            <a:r>
              <a:rPr lang="pt-BR" sz="4000" dirty="0"/>
              <a:t>Mecânica dos corpos rígidos;</a:t>
            </a:r>
          </a:p>
          <a:p>
            <a:pPr lvl="2"/>
            <a:r>
              <a:rPr lang="pt-BR" sz="4000" dirty="0"/>
              <a:t>Mecânica dos corpos deformáveis;</a:t>
            </a:r>
          </a:p>
          <a:p>
            <a:pPr lvl="2"/>
            <a:r>
              <a:rPr lang="pt-BR" sz="4000" dirty="0"/>
              <a:t>Mecânicas dos fluídos:</a:t>
            </a:r>
          </a:p>
          <a:p>
            <a:pPr lvl="3"/>
            <a:r>
              <a:rPr lang="pt-BR" sz="3600" dirty="0"/>
              <a:t>Fluidos Incompressíveis;</a:t>
            </a:r>
          </a:p>
          <a:p>
            <a:pPr lvl="3"/>
            <a:r>
              <a:rPr lang="pt-BR" sz="3600" dirty="0"/>
              <a:t>Fluidos compressíveis.</a:t>
            </a:r>
          </a:p>
        </p:txBody>
      </p:sp>
    </p:spTree>
    <p:extLst>
      <p:ext uri="{BB962C8B-B14F-4D97-AF65-F5344CB8AC3E}">
        <p14:creationId xmlns:p14="http://schemas.microsoft.com/office/powerpoint/2010/main" val="354652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7200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1207"/>
          </a:xfrm>
        </p:spPr>
        <p:txBody>
          <a:bodyPr>
            <a:noAutofit/>
          </a:bodyPr>
          <a:lstStyle/>
          <a:p>
            <a:r>
              <a:rPr lang="pt-BR" sz="5400" dirty="0"/>
              <a:t>A </a:t>
            </a:r>
            <a:r>
              <a:rPr lang="pt-BR" sz="4400" dirty="0"/>
              <a:t>Mecânica dos corpos rígidos:</a:t>
            </a:r>
          </a:p>
          <a:p>
            <a:pPr lvl="1"/>
            <a:r>
              <a:rPr lang="pt-BR" sz="4000" dirty="0"/>
              <a:t>Estática:</a:t>
            </a:r>
          </a:p>
          <a:p>
            <a:pPr lvl="2"/>
            <a:r>
              <a:rPr lang="pt-BR" sz="3600" dirty="0"/>
              <a:t>Forças, velocidade nula ou constante;</a:t>
            </a:r>
          </a:p>
          <a:p>
            <a:pPr lvl="1"/>
            <a:r>
              <a:rPr lang="pt-BR" sz="4000" dirty="0"/>
              <a:t>Cinemática:</a:t>
            </a:r>
          </a:p>
          <a:p>
            <a:pPr lvl="2"/>
            <a:r>
              <a:rPr lang="pt-BR" sz="3600" dirty="0"/>
              <a:t>Em movimento, considerando a massa nula, logo não envolve forças;</a:t>
            </a:r>
          </a:p>
          <a:p>
            <a:pPr lvl="1"/>
            <a:r>
              <a:rPr lang="pt-BR" sz="4000" dirty="0"/>
              <a:t>Dinâmica:</a:t>
            </a:r>
          </a:p>
          <a:p>
            <a:pPr lvl="2"/>
            <a:r>
              <a:rPr lang="pt-BR" sz="3600" dirty="0"/>
              <a:t>Em movimento com massa, logo analisa as forças </a:t>
            </a:r>
          </a:p>
        </p:txBody>
      </p:sp>
    </p:spTree>
    <p:extLst>
      <p:ext uri="{BB962C8B-B14F-4D97-AF65-F5344CB8AC3E}">
        <p14:creationId xmlns:p14="http://schemas.microsoft.com/office/powerpoint/2010/main" val="304700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7200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1207"/>
          </a:xfrm>
        </p:spPr>
        <p:txBody>
          <a:bodyPr>
            <a:noAutofit/>
          </a:bodyPr>
          <a:lstStyle/>
          <a:p>
            <a:r>
              <a:rPr lang="pt-BR" sz="4000" dirty="0"/>
              <a:t>A Mecânica é uma ciência Física porque trata de fenômenos físicos, mas é disputada como Matemática e Engenharia.</a:t>
            </a:r>
          </a:p>
          <a:p>
            <a:pPr lvl="1"/>
            <a:r>
              <a:rPr lang="pt-BR" sz="3200" dirty="0"/>
              <a:t>É o fundamento da maioria das ciências da maioria das ciências da Engenharia, mas não é empírica, que se baseia apenas na experiência e na observação</a:t>
            </a:r>
          </a:p>
          <a:p>
            <a:pPr lvl="1"/>
            <a:r>
              <a:rPr lang="pt-BR" sz="3200" dirty="0"/>
              <a:t>Pelo rigor e raciocínio dedutivo assemelha-se a matemática, mas não é uma ciência abstrata ou pura, já que é uma ciência aplicada.</a:t>
            </a:r>
          </a:p>
        </p:txBody>
      </p:sp>
    </p:spTree>
    <p:extLst>
      <p:ext uri="{BB962C8B-B14F-4D97-AF65-F5344CB8AC3E}">
        <p14:creationId xmlns:p14="http://schemas.microsoft.com/office/powerpoint/2010/main" val="3635702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7200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1207"/>
          </a:xfrm>
        </p:spPr>
        <p:txBody>
          <a:bodyPr>
            <a:noAutofit/>
          </a:bodyPr>
          <a:lstStyle/>
          <a:p>
            <a:r>
              <a:rPr lang="pt-BR" sz="4000" dirty="0"/>
              <a:t>A finalidade</a:t>
            </a:r>
            <a:r>
              <a:rPr lang="pt-BR" sz="3200" dirty="0"/>
              <a:t> </a:t>
            </a:r>
            <a:r>
              <a:rPr lang="pt-BR" sz="4000" dirty="0"/>
              <a:t>da Mecânica:</a:t>
            </a:r>
          </a:p>
          <a:p>
            <a:endParaRPr lang="pt-BR" sz="4000" dirty="0"/>
          </a:p>
          <a:p>
            <a:pPr lvl="1"/>
            <a:r>
              <a:rPr lang="pt-BR" sz="3600" dirty="0"/>
              <a:t>Explicar e prever fenômenos físicos, estabelecendo os fundamentos para a Engenharia.</a:t>
            </a:r>
          </a:p>
        </p:txBody>
      </p:sp>
    </p:spTree>
    <p:extLst>
      <p:ext uri="{BB962C8B-B14F-4D97-AF65-F5344CB8AC3E}">
        <p14:creationId xmlns:p14="http://schemas.microsoft.com/office/powerpoint/2010/main" val="2016400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5400" dirty="0"/>
              <a:t>Princípios e Conceitos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/>
              <a:t>Começou com Aristóteles século 4 AC e Arquimedes no século 3 AC.</a:t>
            </a:r>
          </a:p>
          <a:p>
            <a:r>
              <a:rPr lang="pt-BR" sz="3200" dirty="0"/>
              <a:t>Somente com Newton entre os séculos 17 e 18 encontrou uma solução satisfatória. </a:t>
            </a:r>
          </a:p>
          <a:p>
            <a:r>
              <a:rPr lang="pt-BR" sz="3200" dirty="0"/>
              <a:t>Até Einstein lançar a teoria da Relatividade em 1905 a mecânica de Newton era verdade absoluta.</a:t>
            </a:r>
          </a:p>
          <a:p>
            <a:pPr lvl="1"/>
            <a:r>
              <a:rPr lang="pt-BR" sz="2800" dirty="0"/>
              <a:t>Na escala de velocidade da Engenharia terrena que é muito inferior a velocidade da luz a teoria Newtoniana é a base da Engenharia.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602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dirty="0"/>
              <a:t>Princípios e Conceitos Fundamentais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4400" dirty="0"/>
              <a:t>Os conceitos básicos usados em mecânica:</a:t>
            </a:r>
          </a:p>
          <a:p>
            <a:pPr lvl="1"/>
            <a:r>
              <a:rPr lang="pt-BR" sz="3600" dirty="0"/>
              <a:t>Espaço</a:t>
            </a:r>
          </a:p>
          <a:p>
            <a:pPr lvl="1"/>
            <a:r>
              <a:rPr lang="pt-BR" sz="3600" dirty="0"/>
              <a:t>Tempo</a:t>
            </a:r>
          </a:p>
          <a:p>
            <a:pPr lvl="1"/>
            <a:r>
              <a:rPr lang="pt-BR" sz="3600" dirty="0"/>
              <a:t>Massa</a:t>
            </a:r>
          </a:p>
          <a:p>
            <a:pPr lvl="1"/>
            <a:r>
              <a:rPr lang="pt-BR" sz="3600" dirty="0"/>
              <a:t>Força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03018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1207</Words>
  <Application>Microsoft Office PowerPoint</Application>
  <PresentationFormat>Widescreen</PresentationFormat>
  <Paragraphs>183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Tema do Office</vt:lpstr>
      <vt:lpstr>TM331 – Estática 1</vt:lpstr>
      <vt:lpstr>Bibliografia:</vt:lpstr>
      <vt:lpstr>Introdução</vt:lpstr>
      <vt:lpstr>Introdução</vt:lpstr>
      <vt:lpstr>Introdução</vt:lpstr>
      <vt:lpstr>Introdução</vt:lpstr>
      <vt:lpstr>Introdução</vt:lpstr>
      <vt:lpstr>Princípios e Conceitos Fundamentais</vt:lpstr>
      <vt:lpstr>Princípios e Conceitos Fundamentais</vt:lpstr>
      <vt:lpstr>Princípios e Conceitos Fundamentais</vt:lpstr>
      <vt:lpstr>Princípios e Conceitos Fundamentais</vt:lpstr>
      <vt:lpstr>Princípios e conceitos Fundamentais</vt:lpstr>
      <vt:lpstr>Princípios e Conceitos Fundamentais</vt:lpstr>
      <vt:lpstr>Princípios e Conceitos Fundamentais</vt:lpstr>
      <vt:lpstr>Princípios e Conceitos Fundamentais</vt:lpstr>
      <vt:lpstr>Princípios e Conceitos Fundamentais</vt:lpstr>
      <vt:lpstr>Princípios e Conceitos Fundamentais</vt:lpstr>
      <vt:lpstr>Princípios e Conceitos Fundamentais</vt:lpstr>
      <vt:lpstr>Princípios e Conceitos Fundamentais</vt:lpstr>
      <vt:lpstr>Sistema de Unidades</vt:lpstr>
      <vt:lpstr>Sistema de Unidades</vt:lpstr>
      <vt:lpstr>Sistema de Unidades</vt:lpstr>
      <vt:lpstr>Sistema de Unidades</vt:lpstr>
      <vt:lpstr>Sistema de Unidades</vt:lpstr>
      <vt:lpstr>Sistema de Unidades</vt:lpstr>
      <vt:lpstr>Método de resolução de problemas</vt:lpstr>
      <vt:lpstr>Precisão Numérica</vt:lpstr>
      <vt:lpstr>FIM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TM331 – Estática 1</dc:title>
  <dc:creator>Walter Kapp</dc:creator>
  <cp:lastModifiedBy>Walter Kapp</cp:lastModifiedBy>
  <cp:revision>22</cp:revision>
  <dcterms:created xsi:type="dcterms:W3CDTF">2016-10-13T21:44:06Z</dcterms:created>
  <dcterms:modified xsi:type="dcterms:W3CDTF">2016-10-14T23:35:29Z</dcterms:modified>
</cp:coreProperties>
</file>