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2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61.wmf"/></Relationships>
</file>

<file path=ppt/drawings/_rels/vmlDrawing3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C1663-2454-4621-ADD7-8E4983C4B110}" type="datetimeFigureOut">
              <a:rPr lang="pt-BR" smtClean="0"/>
              <a:pPr/>
              <a:t>24/04/2018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5AA02-E8C5-4765-9A6B-2CE5C488C7D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38833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5AA02-E8C5-4765-9A6B-2CE5C488C7D9}" type="slidenum">
              <a:rPr lang="pt-BR" smtClean="0"/>
              <a:pPr/>
              <a:t>28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>
                <a:solidFill>
                  <a:srgbClr val="FF0000"/>
                </a:solidFill>
                <a:latin typeface="Times New Roman" pitchFamily="18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4F2B-CA32-4098-A4B6-19825664A890}" type="datetime1">
              <a:rPr lang="pt-BR" smtClean="0"/>
              <a:pPr/>
              <a:t>24/04/2018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E8D0-F0B0-4D7F-9712-F16504265978}" type="datetime1">
              <a:rPr lang="pt-BR" smtClean="0"/>
              <a:pPr/>
              <a:t>24/04/2018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F014-278D-4347-A5B8-39A99F77B3B2}" type="datetime1">
              <a:rPr lang="pt-BR" smtClean="0"/>
              <a:pPr/>
              <a:t>24/04/2018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 sz="2800">
                <a:latin typeface="Times New Roman" pitchFamily="18" charset="0"/>
                <a:cs typeface="Times New Roman" pitchFamily="18" charset="0"/>
              </a:defRPr>
            </a:lvl1pPr>
            <a:lvl2pPr algn="just">
              <a:defRPr sz="2400">
                <a:latin typeface="Times New Roman" pitchFamily="18" charset="0"/>
                <a:cs typeface="Times New Roman" pitchFamily="18" charset="0"/>
              </a:defRPr>
            </a:lvl2pPr>
            <a:lvl3pPr algn="just">
              <a:defRPr sz="2000">
                <a:latin typeface="Times New Roman" pitchFamily="18" charset="0"/>
                <a:cs typeface="Times New Roman" pitchFamily="18" charset="0"/>
              </a:defRPr>
            </a:lvl3pPr>
            <a:lvl4pPr algn="just">
              <a:defRPr sz="2000">
                <a:latin typeface="Times New Roman" pitchFamily="18" charset="0"/>
                <a:cs typeface="Times New Roman" pitchFamily="18" charset="0"/>
              </a:defRPr>
            </a:lvl4pPr>
            <a:lvl5pPr algn="just">
              <a:defRPr sz="20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1D3F-BA27-4C01-95F5-805F247A62DA}" type="datetime1">
              <a:rPr lang="pt-BR" smtClean="0"/>
              <a:pPr/>
              <a:t>24/04/2018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04EB-7FBB-414C-82E3-94D38E89B9DD}" type="datetime1">
              <a:rPr lang="pt-BR" smtClean="0"/>
              <a:pPr/>
              <a:t>24/04/2018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0EBC-5708-4E23-AA25-296F4A8E521F}" type="datetime1">
              <a:rPr lang="pt-BR" smtClean="0"/>
              <a:pPr/>
              <a:t>24/04/2018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5309-B442-4C38-B778-7F58721EFA31}" type="datetime1">
              <a:rPr lang="pt-BR" smtClean="0"/>
              <a:pPr/>
              <a:t>24/04/2018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2114-4B98-4E21-9E0F-E188AD23C306}" type="datetime1">
              <a:rPr lang="pt-BR" smtClean="0"/>
              <a:pPr/>
              <a:t>24/04/2018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5D8E-599E-4241-BE18-C29C8F8A314F}" type="datetime1">
              <a:rPr lang="pt-BR" smtClean="0"/>
              <a:pPr/>
              <a:t>24/04/2018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B423-BDBA-402F-BAAA-97EBC0957394}" type="datetime1">
              <a:rPr lang="pt-BR" smtClean="0"/>
              <a:pPr/>
              <a:t>24/04/2018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57BC-270C-4CD2-AA94-17FFA26503E6}" type="datetime1">
              <a:rPr lang="pt-BR" smtClean="0"/>
              <a:pPr/>
              <a:t>24/04/2018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28653-16F1-4028-9E09-910D15FCC2A9}" type="datetime1">
              <a:rPr lang="pt-BR" smtClean="0"/>
              <a:pPr/>
              <a:t>24/04/2018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0000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package" Target="../embeddings/Documento_do_Microsoft_Office_Word1.docx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19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30.bin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31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33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35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38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40.bin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oleObject42.bin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oleObject49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4" Type="http://schemas.openxmlformats.org/officeDocument/2006/relationships/oleObject" Target="../embeddings/oleObject59.bin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Capítulo 07: Similaridade Dinâmica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Parâmetros adimensionais determinados de equações diferenciais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Existem casos em que a função de forma de um corpo pode necessitar de duas escalas de comprimento, como um comprimento </a:t>
            </a:r>
            <a:r>
              <a:rPr lang="pt-BR" i="1" dirty="0" smtClean="0"/>
              <a:t>l</a:t>
            </a:r>
            <a:r>
              <a:rPr lang="pt-BR" dirty="0" smtClean="0"/>
              <a:t> e uma espessura </a:t>
            </a:r>
            <a:r>
              <a:rPr lang="pt-BR" i="1" dirty="0" smtClean="0"/>
              <a:t>d</a:t>
            </a:r>
            <a:r>
              <a:rPr lang="pt-BR" dirty="0" smtClean="0"/>
              <a:t>. Um parâmetro adimensional adicional </a:t>
            </a:r>
            <a:r>
              <a:rPr lang="pt-BR" i="1" dirty="0" smtClean="0"/>
              <a:t>d/l</a:t>
            </a:r>
            <a:r>
              <a:rPr lang="pt-BR" dirty="0" smtClean="0"/>
              <a:t> resultaria para descrever a esbelteza do corpo.</a:t>
            </a:r>
          </a:p>
          <a:p>
            <a:r>
              <a:rPr lang="pt-BR" dirty="0" smtClean="0"/>
              <a:t>A normalização, ou representação adimensional, da pressão, depende dos efeitos dominantes no escoamento, exceto se o escoamento for conduzido por gradientes de pressão.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Parâmetros adimensionais determinados de equações diferenciais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r>
              <a:rPr lang="pt-BR" dirty="0" smtClean="0"/>
              <a:t>Nesse caso, para escoamentos em dutos, a pressão é </a:t>
            </a:r>
            <a:r>
              <a:rPr lang="pt-BR" dirty="0" err="1" smtClean="0"/>
              <a:t>adimensionalizada</a:t>
            </a:r>
            <a:r>
              <a:rPr lang="pt-BR" dirty="0" smtClean="0"/>
              <a:t> por uma diferença característica de pressão no duto, de tal modo que o termo adimensional seja finito.</a:t>
            </a:r>
          </a:p>
          <a:p>
            <a:r>
              <a:rPr lang="pt-BR" dirty="0" smtClean="0"/>
              <a:t>Em outros casos, quando o escoamento não é conduzido por uma diferença de pressão, a pressão é uma variável passiva e deve ser normalizada de forma a equilibrar o efeito dominante do escoamento.</a:t>
            </a:r>
          </a:p>
          <a:p>
            <a:r>
              <a:rPr lang="pt-BR" dirty="0" smtClean="0"/>
              <a:t>Como a pressão aparece na forma de um gradiente, a pressão em si não é importante, mas sim as diferenças de pressão.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Parâmetros adimensionais determinados de equações diferenciais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prática comum é tornar </a:t>
            </a:r>
            <a:r>
              <a:rPr lang="pt-BR" i="1" dirty="0" smtClean="0"/>
              <a:t>p</a:t>
            </a:r>
            <a:r>
              <a:rPr lang="pt-BR" dirty="0" smtClean="0"/>
              <a:t> ‒ </a:t>
            </a:r>
            <a:r>
              <a:rPr lang="pt-BR" i="1" dirty="0" smtClean="0"/>
              <a:t>p</a:t>
            </a:r>
            <a:r>
              <a:rPr lang="pt-BR" i="1" baseline="-25000" dirty="0" smtClean="0"/>
              <a:t>∞</a:t>
            </a:r>
            <a:r>
              <a:rPr lang="pt-BR" i="1" dirty="0" smtClean="0"/>
              <a:t> </a:t>
            </a:r>
            <a:r>
              <a:rPr lang="pt-BR" dirty="0" smtClean="0"/>
              <a:t>adimensional. Dependendo da natureza do escoamento, pode-se empregar as tensões viscosas </a:t>
            </a:r>
            <a:r>
              <a:rPr lang="el-GR" i="1" dirty="0" smtClean="0"/>
              <a:t>μ</a:t>
            </a:r>
            <a:r>
              <a:rPr lang="pt-BR" i="1" dirty="0" smtClean="0"/>
              <a:t>U</a:t>
            </a:r>
            <a:r>
              <a:rPr lang="pt-BR" dirty="0" smtClean="0"/>
              <a:t>/</a:t>
            </a:r>
            <a:r>
              <a:rPr lang="pt-BR" i="1" dirty="0" smtClean="0"/>
              <a:t>l</a:t>
            </a:r>
            <a:r>
              <a:rPr lang="pt-BR" dirty="0" smtClean="0"/>
              <a:t>, a pressão hidrostática </a:t>
            </a:r>
            <a:r>
              <a:rPr lang="el-GR" i="1" dirty="0" smtClean="0"/>
              <a:t>ρ</a:t>
            </a:r>
            <a:r>
              <a:rPr lang="pt-BR" i="1" dirty="0" err="1" smtClean="0"/>
              <a:t>gl</a:t>
            </a:r>
            <a:r>
              <a:rPr lang="pt-BR" dirty="0" smtClean="0"/>
              <a:t>, ou como anteriormente a pressão dinâmica </a:t>
            </a:r>
            <a:r>
              <a:rPr lang="el-GR" i="1" dirty="0" smtClean="0"/>
              <a:t>ρ</a:t>
            </a:r>
            <a:r>
              <a:rPr lang="pt-BR" i="1" dirty="0" smtClean="0"/>
              <a:t>U</a:t>
            </a:r>
            <a:r>
              <a:rPr lang="pt-BR" baseline="30000" dirty="0" smtClean="0"/>
              <a:t>2</a:t>
            </a:r>
            <a:r>
              <a:rPr lang="pt-BR" dirty="0" smtClean="0"/>
              <a:t>. </a:t>
            </a:r>
          </a:p>
          <a:p>
            <a:r>
              <a:rPr lang="pt-BR" dirty="0" smtClean="0"/>
              <a:t>A substituição da Eq. (2) na Eq. (1) fornece</a:t>
            </a:r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12</a:t>
            </a:fld>
            <a:endParaRPr lang="pt-BR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357158" y="4643446"/>
          <a:ext cx="8421688" cy="960438"/>
        </p:xfrm>
        <a:graphic>
          <a:graphicData uri="http://schemas.openxmlformats.org/presentationml/2006/ole">
            <p:oleObj spid="_x0000_s30721" name="Equação" r:id="rId3" imgW="4254500" imgH="482600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314541" y="5681979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(3)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Parâmetros adimensionais determinados de equações diferenciais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Fica evidente que dois escoamentos obedecerão a mesma equação diferencial adimensional se os valores dos grupos adimensionais </a:t>
            </a:r>
            <a:r>
              <a:rPr lang="pt-BR" i="1" dirty="0" err="1" smtClean="0"/>
              <a:t>gl</a:t>
            </a:r>
            <a:r>
              <a:rPr lang="pt-BR" dirty="0" smtClean="0"/>
              <a:t>/</a:t>
            </a:r>
            <a:r>
              <a:rPr lang="pt-BR" i="1" dirty="0" smtClean="0"/>
              <a:t>U</a:t>
            </a:r>
            <a:r>
              <a:rPr lang="pt-BR" baseline="30000" dirty="0" smtClean="0"/>
              <a:t>2</a:t>
            </a:r>
            <a:r>
              <a:rPr lang="pt-BR" dirty="0" smtClean="0"/>
              <a:t> e </a:t>
            </a:r>
            <a:r>
              <a:rPr lang="el-GR" i="1" dirty="0" smtClean="0"/>
              <a:t>ν</a:t>
            </a:r>
            <a:r>
              <a:rPr lang="pt-BR" dirty="0" smtClean="0"/>
              <a:t>/</a:t>
            </a:r>
            <a:r>
              <a:rPr lang="pt-BR" i="1" dirty="0" err="1" smtClean="0"/>
              <a:t>Ul</a:t>
            </a:r>
            <a:r>
              <a:rPr lang="pt-BR" dirty="0" smtClean="0"/>
              <a:t> forem idênticos. </a:t>
            </a:r>
          </a:p>
          <a:p>
            <a:r>
              <a:rPr lang="pt-BR" dirty="0" smtClean="0"/>
              <a:t>Como as condições de contorno adimensionais são também idênticas em ambos os escoamentos, segue-se que eles terão as mesmas soluções adimensionais.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Parâmetros adimensionais determinados de equações diferenciais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parâmetros adimensionais </a:t>
            </a:r>
            <a:r>
              <a:rPr lang="pt-BR" i="1" dirty="0" err="1" smtClean="0"/>
              <a:t>Ul</a:t>
            </a:r>
            <a:r>
              <a:rPr lang="pt-BR" dirty="0" smtClean="0"/>
              <a:t>/</a:t>
            </a:r>
            <a:r>
              <a:rPr lang="el-GR" i="1" dirty="0" smtClean="0"/>
              <a:t>ν</a:t>
            </a:r>
            <a:r>
              <a:rPr lang="pt-BR" dirty="0" smtClean="0"/>
              <a:t> e </a:t>
            </a:r>
            <a:r>
              <a:rPr lang="pt-BR" i="1" dirty="0" smtClean="0"/>
              <a:t>U</a:t>
            </a:r>
            <a:r>
              <a:rPr lang="pt-BR" dirty="0" smtClean="0"/>
              <a:t>/(</a:t>
            </a:r>
            <a:r>
              <a:rPr lang="el-GR" i="1" dirty="0" smtClean="0"/>
              <a:t>ρ</a:t>
            </a:r>
            <a:r>
              <a:rPr lang="pt-BR" i="1" dirty="0" smtClean="0"/>
              <a:t>l</a:t>
            </a:r>
            <a:r>
              <a:rPr lang="pt-BR" dirty="0" smtClean="0"/>
              <a:t>)</a:t>
            </a:r>
            <a:r>
              <a:rPr lang="pt-BR" baseline="30000" dirty="0" smtClean="0"/>
              <a:t>1/2</a:t>
            </a:r>
            <a:r>
              <a:rPr lang="pt-BR" dirty="0" smtClean="0"/>
              <a:t> possuem nomes especiais: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Ambos os números, Re e </a:t>
            </a:r>
            <a:r>
              <a:rPr lang="pt-BR" dirty="0" err="1" smtClean="0"/>
              <a:t>Fr</a:t>
            </a:r>
            <a:r>
              <a:rPr lang="pt-BR" dirty="0" smtClean="0"/>
              <a:t>, devem ser iguais para a similaridade dinâmica de dois escoamentos em que os efeitos viscosos e gravitacionais sejam importantes.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2592401" y="2714620"/>
          <a:ext cx="3908425" cy="1735138"/>
        </p:xfrm>
        <a:graphic>
          <a:graphicData uri="http://schemas.openxmlformats.org/presentationml/2006/ole">
            <p:oleObj spid="_x0000_s28673" name="Equação" r:id="rId3" imgW="1955800" imgH="863600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314541" y="3214686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(4)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Parâmetros adimensionais determinados de equações diferenciais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Nota-se que a simples presença da gravidade não faz com que os efeitos gravitacionais sejam importantes. Para o escoamento ao redor de um objeto em um fluido homogêneo, a gravidade só é importante se ondas superficiais são geradas. </a:t>
            </a:r>
          </a:p>
          <a:p>
            <a:r>
              <a:rPr lang="pt-BR" dirty="0" smtClean="0"/>
              <a:t>Caso contrário, os efeitos gravitacionais se resumem à adição da pressão hidrostática ao sistema completo, que pode ser eliminada absorvendo-se a gravidade no termo de pressão.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Parâmetros adimensionais determinados de equações diferenciais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Sob a similaridade dinâmica, as soluções adimensionais são idênticas. Então, a pressão local no ponto </a:t>
            </a:r>
            <a:r>
              <a:rPr lang="pt-BR" b="1" dirty="0" smtClean="0"/>
              <a:t>x</a:t>
            </a:r>
            <a:r>
              <a:rPr lang="pt-BR" i="1" dirty="0" smtClean="0"/>
              <a:t> </a:t>
            </a:r>
            <a:r>
              <a:rPr lang="pt-BR" dirty="0" smtClean="0"/>
              <a:t>= (</a:t>
            </a:r>
            <a:r>
              <a:rPr lang="pt-BR" i="1" dirty="0" smtClean="0"/>
              <a:t>x</a:t>
            </a:r>
            <a:r>
              <a:rPr lang="pt-BR" dirty="0" smtClean="0"/>
              <a:t>, </a:t>
            </a:r>
            <a:r>
              <a:rPr lang="pt-BR" i="1" dirty="0" smtClean="0"/>
              <a:t>y</a:t>
            </a:r>
            <a:r>
              <a:rPr lang="pt-BR" dirty="0" smtClean="0"/>
              <a:t>, </a:t>
            </a:r>
            <a:r>
              <a:rPr lang="pt-BR" i="1" dirty="0" smtClean="0"/>
              <a:t>z</a:t>
            </a:r>
            <a:r>
              <a:rPr lang="pt-BR" dirty="0" smtClean="0"/>
              <a:t>) precisa ser da forma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sendo                            chamado  de  coeficiente  de pressão. Relações similares são válidas também para qualquer outra variável adimensional de escoamento como a velocidade </a:t>
            </a:r>
            <a:r>
              <a:rPr lang="pt-BR" b="1" dirty="0" smtClean="0"/>
              <a:t>u</a:t>
            </a:r>
            <a:r>
              <a:rPr lang="pt-BR" i="1" dirty="0" smtClean="0"/>
              <a:t>/U</a:t>
            </a:r>
            <a:r>
              <a:rPr lang="pt-BR" dirty="0" smtClean="0"/>
              <a:t> e a aceleração </a:t>
            </a:r>
            <a:r>
              <a:rPr lang="pt-BR" b="1" dirty="0" err="1" smtClean="0"/>
              <a:t>a</a:t>
            </a:r>
            <a:r>
              <a:rPr lang="pt-BR" i="1" dirty="0" err="1" smtClean="0"/>
              <a:t>l</a:t>
            </a:r>
            <a:r>
              <a:rPr lang="pt-BR" dirty="0" smtClean="0"/>
              <a:t>/</a:t>
            </a:r>
            <a:r>
              <a:rPr lang="pt-BR" i="1" dirty="0" smtClean="0"/>
              <a:t>U</a:t>
            </a:r>
            <a:r>
              <a:rPr lang="pt-BR" baseline="30000" dirty="0" smtClean="0"/>
              <a:t>2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2998798" y="3071810"/>
          <a:ext cx="3144838" cy="884238"/>
        </p:xfrm>
        <a:graphic>
          <a:graphicData uri="http://schemas.openxmlformats.org/presentationml/2006/ole">
            <p:oleObj spid="_x0000_s26625" name="Equação" r:id="rId3" imgW="1586811" imgH="444307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314541" y="3214686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(5)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2000232" y="4000504"/>
          <a:ext cx="2278063" cy="525463"/>
        </p:xfrm>
        <a:graphic>
          <a:graphicData uri="http://schemas.openxmlformats.org/presentationml/2006/ole">
            <p:oleObj spid="_x0000_s26627" name="Equação" r:id="rId4" imgW="9906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Parâmetros adimensionais determinados de equações diferenciais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r>
              <a:rPr lang="pt-BR" dirty="0" smtClean="0"/>
              <a:t>Segue-se que em escoamentos dinamicamente similares as variáveis locais adimensionais de escoamento são idênticas em pontos correspondentes (ou seja, para valores idênticos de </a:t>
            </a:r>
            <a:r>
              <a:rPr lang="pt-BR" b="1" dirty="0" smtClean="0"/>
              <a:t>x</a:t>
            </a:r>
            <a:r>
              <a:rPr lang="pt-BR" dirty="0" smtClean="0"/>
              <a:t>/</a:t>
            </a:r>
            <a:r>
              <a:rPr lang="pt-BR" i="1" dirty="0" smtClean="0"/>
              <a:t>l </a:t>
            </a:r>
            <a:r>
              <a:rPr lang="pt-BR" dirty="0" smtClean="0"/>
              <a:t>).</a:t>
            </a:r>
          </a:p>
          <a:p>
            <a:r>
              <a:rPr lang="pt-BR" dirty="0" smtClean="0"/>
              <a:t>Na análise anterior, assumiu-se que a derivada temporal na Eq. (3) foi mantida, apesar de se ter considerado que as condições de contorno fossem para regime permanente. Isto pois o escoamento resultante pode ser transiente: por exemplo, ondas instáveis podem ocorrer sob certas condições de contorno estacionárias.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Parâmetros adimensionais determinados de equações diferenciais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Considerando-se, agora, a situação em que as condições de contorno impostas sejam transientes. Mais especificamente, considere um objeto cuja escala de comprimento característica seja </a:t>
            </a:r>
            <a:r>
              <a:rPr lang="pt-BR" i="1" dirty="0" smtClean="0"/>
              <a:t>l </a:t>
            </a:r>
            <a:r>
              <a:rPr lang="pt-BR" dirty="0" smtClean="0"/>
              <a:t>oscilando com uma frequência </a:t>
            </a:r>
            <a:r>
              <a:rPr lang="el-GR" i="1" dirty="0" smtClean="0"/>
              <a:t>ω</a:t>
            </a:r>
            <a:r>
              <a:rPr lang="pt-BR" dirty="0" smtClean="0"/>
              <a:t> no fluido, que se encontra em repouso na região não perturbada.</a:t>
            </a:r>
          </a:p>
          <a:p>
            <a:r>
              <a:rPr lang="pt-BR" dirty="0" smtClean="0"/>
              <a:t>Esse problema possui uma escala de comprimento imposta e uma escala de tempo imposta 1/</a:t>
            </a:r>
            <a:r>
              <a:rPr lang="el-GR" i="1" dirty="0" smtClean="0"/>
              <a:t>ω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Parâmetros adimensionais determinados de equações diferenciais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Nesse caso, a escala de velocidade pode ser obtida a partir de </a:t>
            </a:r>
            <a:r>
              <a:rPr lang="el-GR" i="1" dirty="0" smtClean="0"/>
              <a:t>ω</a:t>
            </a:r>
            <a:r>
              <a:rPr lang="pt-BR" dirty="0" smtClean="0"/>
              <a:t> e </a:t>
            </a:r>
            <a:r>
              <a:rPr lang="pt-BR" i="1" dirty="0" smtClean="0"/>
              <a:t>l</a:t>
            </a:r>
            <a:r>
              <a:rPr lang="pt-BR" dirty="0" smtClean="0"/>
              <a:t> originando </a:t>
            </a:r>
            <a:r>
              <a:rPr lang="pt-BR" i="1" dirty="0" smtClean="0"/>
              <a:t>U</a:t>
            </a:r>
            <a:r>
              <a:rPr lang="pt-BR" dirty="0" smtClean="0"/>
              <a:t> = </a:t>
            </a:r>
            <a:r>
              <a:rPr lang="pt-BR" i="1" dirty="0" smtClean="0"/>
              <a:t>l</a:t>
            </a:r>
            <a:r>
              <a:rPr lang="el-GR" i="1" dirty="0" smtClean="0"/>
              <a:t>ω</a:t>
            </a:r>
            <a:r>
              <a:rPr lang="pt-BR" dirty="0" smtClean="0"/>
              <a:t>. A análise precedente fornece, então,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que devem ser idênticas para a similaridade dinâmica de dois corpos em que os efeitos viscosos e gravitacionais sejam importantes.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2252663" y="3000375"/>
          <a:ext cx="4702175" cy="960438"/>
        </p:xfrm>
        <a:graphic>
          <a:graphicData uri="http://schemas.openxmlformats.org/presentationml/2006/ole">
            <p:oleObj spid="_x0000_s25601" name="Equação" r:id="rId3" imgW="237456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Dois escoamentos com diferentes valores de comprimentos de escala, velocidades de escoamento ou propriedades do fluido podem ser aparentemente diferentes mas apresentar similaridade dinâmica.</a:t>
            </a:r>
          </a:p>
          <a:p>
            <a:r>
              <a:rPr lang="pt-BR" dirty="0" smtClean="0"/>
              <a:t>O princípio da similaridade dinâmica é a base da mecânica dos fluidos experimental, na qual os dados precisam ser unificados e apresentados em termos de parâmetros adimensionais.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Parâmetros adimensionais determinados de equações diferenciais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Todas as quantidades adimensionais são idênticas para escoamentos dinamicamente similares.</a:t>
            </a:r>
          </a:p>
          <a:p>
            <a:r>
              <a:rPr lang="pt-BR" dirty="0" smtClean="0"/>
              <a:t>Para um corpo imerso em um escoamento, pode-se definir o coeficiente de arrasto adimensional: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sendo </a:t>
            </a:r>
            <a:r>
              <a:rPr lang="pt-BR" i="1" dirty="0" smtClean="0"/>
              <a:t>D</a:t>
            </a:r>
            <a:r>
              <a:rPr lang="pt-BR" dirty="0" smtClean="0"/>
              <a:t> a força de arrasto sobre o corpo; o fator ½ na Eq. (6) é convencional mas não necessário.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20</a:t>
            </a:fld>
            <a:endParaRPr lang="pt-BR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3592519" y="3571876"/>
          <a:ext cx="1908175" cy="866775"/>
        </p:xfrm>
        <a:graphic>
          <a:graphicData uri="http://schemas.openxmlformats.org/presentationml/2006/ole">
            <p:oleObj spid="_x0000_s37889" name="Equação" r:id="rId3" imgW="939392" imgH="431613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314541" y="3786190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(6)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Parâmetros adimensionais determinados de equações diferenciais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Ao invés de escrever </a:t>
            </a:r>
            <a:r>
              <a:rPr lang="pt-BR" i="1" dirty="0" smtClean="0"/>
              <a:t>C</a:t>
            </a:r>
            <a:r>
              <a:rPr lang="pt-BR" i="1" baseline="-25000" dirty="0" smtClean="0"/>
              <a:t>D</a:t>
            </a:r>
            <a:r>
              <a:rPr lang="pt-BR" dirty="0" smtClean="0"/>
              <a:t> em termos de uma escala de comprimento </a:t>
            </a:r>
            <a:r>
              <a:rPr lang="pt-BR" i="1" dirty="0" smtClean="0"/>
              <a:t>l</a:t>
            </a:r>
            <a:r>
              <a:rPr lang="pt-BR" dirty="0" smtClean="0"/>
              <a:t>, é normal definir o coeficiente de arrasto como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sendo </a:t>
            </a:r>
            <a:r>
              <a:rPr lang="pt-BR" i="1" dirty="0" smtClean="0"/>
              <a:t>A</a:t>
            </a:r>
            <a:r>
              <a:rPr lang="pt-BR" dirty="0" smtClean="0"/>
              <a:t> uma área característica. Os valores de </a:t>
            </a:r>
            <a:r>
              <a:rPr lang="pt-BR" i="1" dirty="0" smtClean="0"/>
              <a:t>C</a:t>
            </a:r>
            <a:r>
              <a:rPr lang="pt-BR" i="1" baseline="-25000" dirty="0" smtClean="0"/>
              <a:t>D</a:t>
            </a:r>
            <a:r>
              <a:rPr lang="pt-BR" dirty="0" smtClean="0"/>
              <a:t> são idênticos para escoamentos dinamicamente similares. Para o caso em que o arrasto é causado por efeitos gravitacionais e viscosos, tem-se a relação funcional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21</a:t>
            </a:fld>
            <a:endParaRPr lang="pt-BR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6865" name="Object 1"/>
          <p:cNvGraphicFramePr>
            <a:graphicFrameLocks noChangeAspect="1"/>
          </p:cNvGraphicFramePr>
          <p:nvPr/>
        </p:nvGraphicFramePr>
        <p:xfrm>
          <a:off x="3629031" y="3060703"/>
          <a:ext cx="1871663" cy="868363"/>
        </p:xfrm>
        <a:graphic>
          <a:graphicData uri="http://schemas.openxmlformats.org/presentationml/2006/ole">
            <p:oleObj spid="_x0000_s36865" name="Equação" r:id="rId3" imgW="927100" imgH="431800" progId="Equation.3">
              <p:embed/>
            </p:oleObj>
          </a:graphicData>
        </a:graphic>
      </p:graphicFrame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3640144" y="6000771"/>
          <a:ext cx="1860550" cy="428625"/>
        </p:xfrm>
        <a:graphic>
          <a:graphicData uri="http://schemas.openxmlformats.org/presentationml/2006/ole">
            <p:oleObj spid="_x0000_s36867" name="Equação" r:id="rId4" imgW="952087" imgH="215806" progId="Equation.3">
              <p:embed/>
            </p:oleObj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8314541" y="6000768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(7)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Parâmetros adimensionais determinados de equações diferenciais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muitos escoamentos, os efeitos gravitacionais não são importantes. Nesse caso, </a:t>
            </a:r>
            <a:r>
              <a:rPr lang="pt-BR" dirty="0" err="1" smtClean="0"/>
              <a:t>Fr</a:t>
            </a:r>
            <a:r>
              <a:rPr lang="pt-BR" dirty="0" smtClean="0"/>
              <a:t> é irrelevante e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22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8314541" y="2928934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(8)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3795717" y="2928937"/>
          <a:ext cx="1490663" cy="428625"/>
        </p:xfrm>
        <a:graphic>
          <a:graphicData uri="http://schemas.openxmlformats.org/presentationml/2006/ole">
            <p:oleObj spid="_x0000_s35841" name="Equação" r:id="rId3" imgW="761669" imgH="215806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Matriz dimensional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vários problemas de escoamentos complicados a forma precisa das equações diferenciais pode ser desconhecida. Nesse caso, as condições para a similaridade dinâmica podem ser determinadas por meio de uma análise dimensional das variáveis envolvidas.</a:t>
            </a:r>
          </a:p>
          <a:p>
            <a:r>
              <a:rPr lang="pt-BR" dirty="0" smtClean="0"/>
              <a:t>O princípio fundamental na análise dimensional é a de homogeneidade dimensional, que estabelece que todos os termos de uma equação devem possuir a mesma dimensão.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Matriz dimensional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Problemas de escoamento de fluidos sem a presença de forças eletromagnéticas nem reações químicas envolvem apenas variáveis mecânicas (como velocidade e massa específica) e variáveis térmicas (como temperatura e calor específico).</a:t>
            </a:r>
          </a:p>
          <a:p>
            <a:r>
              <a:rPr lang="pt-BR" dirty="0" smtClean="0"/>
              <a:t>As dimensões de todas essas variáveis podem ser expressas em termos de quatro dimensões básicas: massa </a:t>
            </a:r>
            <a:r>
              <a:rPr lang="pt-BR" i="1" dirty="0" smtClean="0"/>
              <a:t>M</a:t>
            </a:r>
            <a:r>
              <a:rPr lang="pt-BR" dirty="0" smtClean="0"/>
              <a:t>, comprimento </a:t>
            </a:r>
            <a:r>
              <a:rPr lang="pt-BR" i="1" dirty="0" smtClean="0"/>
              <a:t>L</a:t>
            </a:r>
            <a:r>
              <a:rPr lang="pt-BR" dirty="0" smtClean="0"/>
              <a:t>, tempo </a:t>
            </a:r>
            <a:r>
              <a:rPr lang="pt-BR" i="1" dirty="0" smtClean="0"/>
              <a:t>T</a:t>
            </a:r>
            <a:r>
              <a:rPr lang="pt-BR" dirty="0" smtClean="0"/>
              <a:t> e temperatura </a:t>
            </a:r>
            <a:r>
              <a:rPr lang="el-GR" i="1" dirty="0" smtClean="0"/>
              <a:t>θ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24</a:t>
            </a:fld>
            <a:endParaRPr lang="pt-B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Matriz dimensional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r>
              <a:rPr lang="pt-BR" dirty="0" smtClean="0"/>
              <a:t>A dimensão de uma variável </a:t>
            </a:r>
            <a:r>
              <a:rPr lang="pt-BR" i="1" dirty="0" smtClean="0"/>
              <a:t>q</a:t>
            </a:r>
            <a:r>
              <a:rPr lang="pt-BR" dirty="0" smtClean="0"/>
              <a:t> será denotada por [</a:t>
            </a:r>
            <a:r>
              <a:rPr lang="pt-BR" i="1" dirty="0" smtClean="0"/>
              <a:t>q</a:t>
            </a:r>
            <a:r>
              <a:rPr lang="pt-BR" dirty="0" smtClean="0"/>
              <a:t>].</a:t>
            </a:r>
          </a:p>
          <a:p>
            <a:r>
              <a:rPr lang="pt-BR" dirty="0" smtClean="0"/>
              <a:t>Por exemplo:</a:t>
            </a:r>
          </a:p>
          <a:p>
            <a:pPr lvl="1"/>
            <a:r>
              <a:rPr lang="pt-BR" dirty="0" smtClean="0"/>
              <a:t>a dimensão da velocidade é [</a:t>
            </a:r>
            <a:r>
              <a:rPr lang="pt-BR" i="1" dirty="0" smtClean="0"/>
              <a:t>u</a:t>
            </a:r>
            <a:r>
              <a:rPr lang="pt-BR" dirty="0" smtClean="0"/>
              <a:t>] = </a:t>
            </a:r>
            <a:r>
              <a:rPr lang="pt-BR" i="1" dirty="0" smtClean="0"/>
              <a:t>L</a:t>
            </a:r>
            <a:r>
              <a:rPr lang="pt-BR" dirty="0" smtClean="0"/>
              <a:t>/</a:t>
            </a:r>
            <a:r>
              <a:rPr lang="pt-BR" i="1" dirty="0" smtClean="0"/>
              <a:t>T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a da pressão é [</a:t>
            </a:r>
            <a:r>
              <a:rPr lang="pt-BR" i="1" dirty="0" smtClean="0"/>
              <a:t>p</a:t>
            </a:r>
            <a:r>
              <a:rPr lang="pt-BR" dirty="0" smtClean="0"/>
              <a:t>] = [força/área] = </a:t>
            </a:r>
            <a:r>
              <a:rPr lang="pt-BR" i="1" dirty="0" smtClean="0"/>
              <a:t>MLT</a:t>
            </a:r>
            <a:r>
              <a:rPr lang="pt-BR" baseline="30000" dirty="0" smtClean="0"/>
              <a:t>-2</a:t>
            </a:r>
            <a:r>
              <a:rPr lang="pt-BR" dirty="0" smtClean="0"/>
              <a:t>/</a:t>
            </a:r>
            <a:r>
              <a:rPr lang="pt-BR" i="1" dirty="0" smtClean="0"/>
              <a:t>L</a:t>
            </a:r>
            <a:r>
              <a:rPr lang="pt-BR" baseline="30000" dirty="0" smtClean="0"/>
              <a:t>2</a:t>
            </a:r>
            <a:r>
              <a:rPr lang="pt-BR" dirty="0" smtClean="0"/>
              <a:t> = </a:t>
            </a:r>
            <a:r>
              <a:rPr lang="pt-BR" i="1" dirty="0" smtClean="0"/>
              <a:t>M</a:t>
            </a:r>
            <a:r>
              <a:rPr lang="pt-BR" dirty="0" smtClean="0"/>
              <a:t>/</a:t>
            </a:r>
            <a:r>
              <a:rPr lang="pt-BR" i="1" dirty="0" smtClean="0"/>
              <a:t>LT</a:t>
            </a:r>
            <a:r>
              <a:rPr lang="pt-BR" baseline="30000" dirty="0" smtClean="0"/>
              <a:t>2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a do calor específico é [</a:t>
            </a:r>
            <a:r>
              <a:rPr lang="pt-BR" i="1" dirty="0" err="1" smtClean="0"/>
              <a:t>c</a:t>
            </a:r>
            <a:r>
              <a:rPr lang="pt-BR" i="1" baseline="-25000" dirty="0" err="1" smtClean="0"/>
              <a:t>p</a:t>
            </a:r>
            <a:r>
              <a:rPr lang="pt-BR" dirty="0" smtClean="0"/>
              <a:t>] = [energia]/[massa][temperatura] = </a:t>
            </a:r>
            <a:r>
              <a:rPr lang="pt-BR" i="1" dirty="0" smtClean="0"/>
              <a:t>MLT</a:t>
            </a:r>
            <a:r>
              <a:rPr lang="pt-BR" baseline="30000" dirty="0" smtClean="0"/>
              <a:t>-2</a:t>
            </a:r>
            <a:r>
              <a:rPr lang="pt-BR" i="1" dirty="0" smtClean="0"/>
              <a:t>L</a:t>
            </a:r>
            <a:r>
              <a:rPr lang="pt-BR" dirty="0" smtClean="0"/>
              <a:t>/</a:t>
            </a:r>
            <a:r>
              <a:rPr lang="pt-BR" i="1" dirty="0" smtClean="0"/>
              <a:t>M</a:t>
            </a:r>
            <a:r>
              <a:rPr lang="el-GR" i="1" dirty="0" smtClean="0"/>
              <a:t>θ</a:t>
            </a:r>
            <a:r>
              <a:rPr lang="pt-BR" dirty="0" smtClean="0"/>
              <a:t> = </a:t>
            </a:r>
            <a:r>
              <a:rPr lang="pt-BR" i="1" dirty="0" smtClean="0"/>
              <a:t>L</a:t>
            </a:r>
            <a:r>
              <a:rPr lang="pt-BR" baseline="30000" dirty="0" smtClean="0"/>
              <a:t>2</a:t>
            </a:r>
            <a:r>
              <a:rPr lang="pt-BR" dirty="0" smtClean="0"/>
              <a:t>/</a:t>
            </a:r>
            <a:r>
              <a:rPr lang="el-GR" i="1" dirty="0" smtClean="0"/>
              <a:t>θ</a:t>
            </a:r>
            <a:r>
              <a:rPr lang="pt-BR" i="1" dirty="0" smtClean="0"/>
              <a:t>T</a:t>
            </a:r>
            <a:r>
              <a:rPr lang="pt-BR" baseline="30000" dirty="0" smtClean="0"/>
              <a:t>2</a:t>
            </a:r>
            <a:r>
              <a:rPr lang="pt-BR" dirty="0" smtClean="0"/>
              <a:t>. </a:t>
            </a:r>
          </a:p>
          <a:p>
            <a:r>
              <a:rPr lang="pt-BR" dirty="0" smtClean="0"/>
              <a:t>Quando efeitos térmicos não são considerados, todas as variáveis podem ser expressas em termos de três dimensões fundamentais: </a:t>
            </a:r>
            <a:r>
              <a:rPr lang="pt-BR" i="1" dirty="0" smtClean="0"/>
              <a:t>M</a:t>
            </a:r>
            <a:r>
              <a:rPr lang="pt-BR" dirty="0" smtClean="0"/>
              <a:t>, </a:t>
            </a:r>
            <a:r>
              <a:rPr lang="pt-BR" i="1" dirty="0" smtClean="0"/>
              <a:t>L</a:t>
            </a:r>
            <a:r>
              <a:rPr lang="pt-BR" dirty="0" smtClean="0"/>
              <a:t> e </a:t>
            </a:r>
            <a:r>
              <a:rPr lang="pt-BR" i="1" dirty="0" smtClean="0"/>
              <a:t>T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Matriz dimensional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Se a temperatura é considerada somente na combinação com a constante de Boltzmann (</a:t>
            </a:r>
            <a:r>
              <a:rPr lang="pt-BR" i="1" dirty="0" smtClean="0"/>
              <a:t>k</a:t>
            </a:r>
            <a:r>
              <a:rPr lang="el-GR" i="1" dirty="0" smtClean="0"/>
              <a:t>θ</a:t>
            </a:r>
            <a:r>
              <a:rPr lang="pt-BR" dirty="0" smtClean="0"/>
              <a:t>) ou uma constante do gás (</a:t>
            </a:r>
            <a:r>
              <a:rPr lang="pt-BR" i="1" dirty="0" smtClean="0"/>
              <a:t>R</a:t>
            </a:r>
            <a:r>
              <a:rPr lang="el-GR" i="1" dirty="0" smtClean="0"/>
              <a:t>θ</a:t>
            </a:r>
            <a:r>
              <a:rPr lang="pt-BR" dirty="0" smtClean="0"/>
              <a:t>), então as unidades da combinação são simplesmente </a:t>
            </a:r>
            <a:r>
              <a:rPr lang="pt-BR" i="1" dirty="0" smtClean="0"/>
              <a:t>L</a:t>
            </a:r>
            <a:r>
              <a:rPr lang="pt-BR" baseline="30000" dirty="0" smtClean="0"/>
              <a:t>2</a:t>
            </a:r>
            <a:r>
              <a:rPr lang="pt-BR" dirty="0" smtClean="0"/>
              <a:t>/</a:t>
            </a:r>
            <a:r>
              <a:rPr lang="pt-BR" i="1" dirty="0" smtClean="0"/>
              <a:t>T</a:t>
            </a:r>
            <a:r>
              <a:rPr lang="pt-BR" baseline="30000" dirty="0" smtClean="0"/>
              <a:t>2</a:t>
            </a:r>
            <a:r>
              <a:rPr lang="pt-BR" dirty="0" smtClean="0"/>
              <a:t>. Nesse caso somente três dimensões são requeridas: </a:t>
            </a:r>
            <a:r>
              <a:rPr lang="pt-BR" i="1" dirty="0" smtClean="0"/>
              <a:t>M</a:t>
            </a:r>
            <a:r>
              <a:rPr lang="pt-BR" dirty="0" smtClean="0"/>
              <a:t>, </a:t>
            </a:r>
            <a:r>
              <a:rPr lang="pt-BR" i="1" dirty="0" smtClean="0"/>
              <a:t>L</a:t>
            </a:r>
            <a:r>
              <a:rPr lang="pt-BR" dirty="0" smtClean="0"/>
              <a:t> e </a:t>
            </a:r>
            <a:r>
              <a:rPr lang="pt-BR" i="1" dirty="0" smtClean="0"/>
              <a:t>T</a:t>
            </a:r>
            <a:r>
              <a:rPr lang="pt-BR" dirty="0" smtClean="0"/>
              <a:t>.</a:t>
            </a:r>
          </a:p>
          <a:p>
            <a:r>
              <a:rPr lang="pt-BR" dirty="0" smtClean="0"/>
              <a:t>Um método de análise dimensional envolve a ideia de matriz dimensional e seu posto (</a:t>
            </a:r>
            <a:r>
              <a:rPr lang="pt-BR" i="1" dirty="0" err="1" smtClean="0"/>
              <a:t>rank</a:t>
            </a:r>
            <a:r>
              <a:rPr lang="pt-BR" dirty="0" smtClean="0"/>
              <a:t>).</a:t>
            </a:r>
          </a:p>
          <a:p>
            <a:r>
              <a:rPr lang="pt-BR" dirty="0" smtClean="0"/>
              <a:t>Tomando-se, por exemplo, a queda de pressão </a:t>
            </a:r>
            <a:r>
              <a:rPr lang="el-GR" dirty="0" smtClean="0"/>
              <a:t>Δ</a:t>
            </a:r>
            <a:r>
              <a:rPr lang="pt-BR" i="1" dirty="0" smtClean="0"/>
              <a:t>p</a:t>
            </a:r>
            <a:r>
              <a:rPr lang="pt-BR" dirty="0" smtClean="0"/>
              <a:t> em uma tubulação, espera-se que a mesma dependa:</a:t>
            </a:r>
          </a:p>
          <a:p>
            <a:pPr lvl="1"/>
            <a:r>
              <a:rPr lang="pt-BR" dirty="0" smtClean="0"/>
              <a:t>do diâmetro interno </a:t>
            </a:r>
            <a:r>
              <a:rPr lang="pt-BR" i="1" dirty="0" smtClean="0"/>
              <a:t>d</a:t>
            </a:r>
            <a:r>
              <a:rPr lang="pt-BR" dirty="0" smtClean="0"/>
              <a:t> do duto.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26</a:t>
            </a:fld>
            <a:endParaRPr lang="pt-B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Matriz dimensional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de seu comprimento </a:t>
            </a:r>
            <a:r>
              <a:rPr lang="pt-BR" i="1" dirty="0" smtClean="0"/>
              <a:t>l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da rugosidade média</a:t>
            </a:r>
            <a:r>
              <a:rPr lang="pt-BR" i="1" dirty="0" smtClean="0"/>
              <a:t> e</a:t>
            </a:r>
            <a:r>
              <a:rPr lang="pt-BR" dirty="0" smtClean="0"/>
              <a:t> da parede do tubo.</a:t>
            </a:r>
          </a:p>
          <a:p>
            <a:pPr lvl="1"/>
            <a:r>
              <a:rPr lang="pt-BR" dirty="0" smtClean="0"/>
              <a:t>da velocidade média </a:t>
            </a:r>
            <a:r>
              <a:rPr lang="pt-BR" i="1" dirty="0" smtClean="0"/>
              <a:t>U</a:t>
            </a:r>
            <a:r>
              <a:rPr lang="pt-BR" dirty="0" smtClean="0"/>
              <a:t> do escoamento.</a:t>
            </a:r>
          </a:p>
          <a:p>
            <a:pPr lvl="1"/>
            <a:r>
              <a:rPr lang="pt-BR" dirty="0" smtClean="0"/>
              <a:t>da densidade </a:t>
            </a:r>
            <a:r>
              <a:rPr lang="el-GR" i="1" dirty="0" smtClean="0"/>
              <a:t>ρ</a:t>
            </a:r>
            <a:r>
              <a:rPr lang="pt-BR" dirty="0" smtClean="0"/>
              <a:t> do fluido.</a:t>
            </a:r>
          </a:p>
          <a:p>
            <a:pPr lvl="1"/>
            <a:r>
              <a:rPr lang="pt-BR" dirty="0" smtClean="0"/>
              <a:t>e da viscosidade </a:t>
            </a:r>
            <a:r>
              <a:rPr lang="el-GR" i="1" dirty="0" smtClean="0"/>
              <a:t>μ</a:t>
            </a:r>
            <a:r>
              <a:rPr lang="pt-BR" dirty="0" smtClean="0"/>
              <a:t> do fluido.</a:t>
            </a:r>
          </a:p>
          <a:p>
            <a:r>
              <a:rPr lang="pt-BR" dirty="0" smtClean="0"/>
              <a:t>Pode-se escrever, então, a dependência funcional como</a:t>
            </a:r>
          </a:p>
          <a:p>
            <a:pPr lvl="1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27</a:t>
            </a:fld>
            <a:endParaRPr lang="pt-B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4033" name="Object 1"/>
          <p:cNvGraphicFramePr>
            <a:graphicFrameLocks noChangeAspect="1"/>
          </p:cNvGraphicFramePr>
          <p:nvPr/>
        </p:nvGraphicFramePr>
        <p:xfrm>
          <a:off x="3071802" y="4929201"/>
          <a:ext cx="2922588" cy="428625"/>
        </p:xfrm>
        <a:graphic>
          <a:graphicData uri="http://schemas.openxmlformats.org/presentationml/2006/ole">
            <p:oleObj spid="_x0000_s44033" name="Equação" r:id="rId3" imgW="1497950" imgH="215806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314541" y="4929198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(9)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Matriz dimensional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 dimensões das variáveis podem ser dispostas na forma da seguinte matriz: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Uma matriz de dimensões como a da Eq. (10) é denominada de matriz dimensional.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28</a:t>
            </a:fld>
            <a:endParaRPr lang="pt-BR"/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/>
        </p:nvGraphicFramePr>
        <p:xfrm>
          <a:off x="812916" y="2786058"/>
          <a:ext cx="11045760" cy="1928826"/>
        </p:xfrm>
        <a:graphic>
          <a:graphicData uri="http://schemas.openxmlformats.org/presentationml/2006/ole">
            <p:oleObj spid="_x0000_s43009" name="Documento" r:id="rId4" imgW="5554856" imgH="970745" progId="Word.Document.12">
              <p:embed/>
            </p:oleObj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8160653" y="3253087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(10)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Matriz dimensional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posto (ou </a:t>
            </a:r>
            <a:r>
              <a:rPr lang="pt-BR" i="1" dirty="0" err="1" smtClean="0"/>
              <a:t>rank</a:t>
            </a:r>
            <a:r>
              <a:rPr lang="pt-BR" dirty="0" smtClean="0"/>
              <a:t>) de qualquer matriz é definido como o tamanho da maior submatriz quadrada que possua determinante não nulo. Testando o determinante das três primeiras colunas obtém-se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No entanto, existem determinantes não nulos de terceira ordem para essa matriz dimensional.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29</a:t>
            </a:fld>
            <a:endParaRPr lang="pt-BR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1985" name="Object 1"/>
          <p:cNvGraphicFramePr>
            <a:graphicFrameLocks noChangeAspect="1"/>
          </p:cNvGraphicFramePr>
          <p:nvPr/>
        </p:nvGraphicFramePr>
        <p:xfrm>
          <a:off x="3571868" y="3498860"/>
          <a:ext cx="1925638" cy="1430338"/>
        </p:xfrm>
        <a:graphic>
          <a:graphicData uri="http://schemas.openxmlformats.org/presentationml/2006/ole">
            <p:oleObj spid="_x0000_s41985" name="Equação" r:id="rId3" imgW="965200" imgH="71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pt-BR" dirty="0" smtClean="0"/>
              <a:t>O conceito de similaridade é indispensável no projeto de modelos que possam ser utilizados em testes para a predição de propriedades do escoamento em objetos de grande escala, como aeronaves, submarinos e barragens.</a:t>
            </a:r>
          </a:p>
          <a:p>
            <a:r>
              <a:rPr lang="pt-BR" dirty="0" smtClean="0"/>
              <a:t>O entendimento da similaridade dinâmica também é importante na mecânica dos fluidos teórica, especialmente quando se deve realizar simplificações. Sob várias situações limite, certas variáveis podem ser desconsideradas, em que apenas algumas constantes devem ser obtidas experimentalmente.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Matriz dimensional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pt-BR" dirty="0" smtClean="0"/>
              <a:t>Por exemplo, tomando-se o determinante formado pelas últimas três colunas da matriz: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Assim, o posto (</a:t>
            </a:r>
            <a:r>
              <a:rPr lang="pt-BR" i="1" dirty="0" err="1" smtClean="0"/>
              <a:t>rank</a:t>
            </a:r>
            <a:r>
              <a:rPr lang="pt-BR" dirty="0" smtClean="0"/>
              <a:t>) da matriz da Eq. (10) é </a:t>
            </a:r>
            <a:r>
              <a:rPr lang="pt-BR" i="1" dirty="0" smtClean="0"/>
              <a:t>r</a:t>
            </a:r>
            <a:r>
              <a:rPr lang="pt-BR" dirty="0" smtClean="0"/>
              <a:t> = 3. Se todos os determinantes possíveis de terceira ordem fossem nulos, então concluir-se-ia que</a:t>
            </a:r>
            <a:r>
              <a:rPr lang="pt-BR" i="1" dirty="0" smtClean="0"/>
              <a:t> r </a:t>
            </a:r>
            <a:r>
              <a:rPr lang="pt-BR" dirty="0" smtClean="0"/>
              <a:t>&lt; 3 e o procedimento seria testar determinantes de segunda ordem.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30</a:t>
            </a:fld>
            <a:endParaRPr lang="pt-BR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3403608" y="2714620"/>
          <a:ext cx="2382838" cy="1430338"/>
        </p:xfrm>
        <a:graphic>
          <a:graphicData uri="http://schemas.openxmlformats.org/presentationml/2006/ole">
            <p:oleObj spid="_x0000_s40961" name="Equação" r:id="rId3" imgW="1193800" imgH="71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</a:t>
            </a:r>
            <a:r>
              <a:rPr lang="pt-BR" dirty="0" err="1" smtClean="0"/>
              <a:t>Pi</a:t>
            </a:r>
            <a:r>
              <a:rPr lang="pt-BR" dirty="0" smtClean="0"/>
              <a:t> de </a:t>
            </a:r>
            <a:r>
              <a:rPr lang="pt-BR" dirty="0" err="1" smtClean="0"/>
              <a:t>Buckingham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Um dos diversos métodos de análise dimensional foi proposto por </a:t>
            </a:r>
            <a:r>
              <a:rPr lang="pt-BR" dirty="0" err="1" smtClean="0"/>
              <a:t>Buckingham</a:t>
            </a:r>
            <a:r>
              <a:rPr lang="pt-BR" dirty="0" smtClean="0"/>
              <a:t> em 1914. </a:t>
            </a:r>
          </a:p>
          <a:p>
            <a:r>
              <a:rPr lang="pt-BR" dirty="0" smtClean="0"/>
              <a:t>Sejam </a:t>
            </a:r>
            <a:r>
              <a:rPr lang="pt-BR" i="1" dirty="0" smtClean="0"/>
              <a:t>q</a:t>
            </a:r>
            <a:r>
              <a:rPr lang="pt-BR" baseline="-25000" dirty="0" smtClean="0"/>
              <a:t>1</a:t>
            </a:r>
            <a:r>
              <a:rPr lang="pt-BR" dirty="0" smtClean="0"/>
              <a:t>, </a:t>
            </a:r>
            <a:r>
              <a:rPr lang="pt-BR" i="1" dirty="0" smtClean="0"/>
              <a:t>q</a:t>
            </a:r>
            <a:r>
              <a:rPr lang="pt-BR" baseline="-25000" dirty="0" smtClean="0"/>
              <a:t>2</a:t>
            </a:r>
            <a:r>
              <a:rPr lang="pt-BR" dirty="0" smtClean="0"/>
              <a:t>, ..., </a:t>
            </a:r>
            <a:r>
              <a:rPr lang="pt-BR" i="1" dirty="0" err="1" smtClean="0"/>
              <a:t>q</a:t>
            </a:r>
            <a:r>
              <a:rPr lang="pt-BR" i="1" baseline="-25000" dirty="0" err="1" smtClean="0"/>
              <a:t>n</a:t>
            </a:r>
            <a:r>
              <a:rPr lang="pt-BR" dirty="0" smtClean="0"/>
              <a:t> as </a:t>
            </a:r>
            <a:r>
              <a:rPr lang="pt-BR" i="1" dirty="0" smtClean="0"/>
              <a:t>n</a:t>
            </a:r>
            <a:r>
              <a:rPr lang="pt-BR" dirty="0" smtClean="0"/>
              <a:t> variáveis envolvidas em um problema em particular, de modo que deva existir uma relação funcional na forma</a:t>
            </a:r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31</a:t>
            </a:fld>
            <a:endParaRPr lang="pt-BR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9393" name="Object 1"/>
          <p:cNvGraphicFramePr>
            <a:graphicFrameLocks noChangeAspect="1"/>
          </p:cNvGraphicFramePr>
          <p:nvPr/>
        </p:nvGraphicFramePr>
        <p:xfrm>
          <a:off x="3357554" y="4329122"/>
          <a:ext cx="2360613" cy="457200"/>
        </p:xfrm>
        <a:graphic>
          <a:graphicData uri="http://schemas.openxmlformats.org/presentationml/2006/ole">
            <p:oleObj spid="_x0000_s59393" name="Equação" r:id="rId3" imgW="1181100" imgH="228600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160653" y="4286256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(11)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</a:t>
            </a:r>
            <a:r>
              <a:rPr lang="pt-BR" dirty="0" err="1" smtClean="0"/>
              <a:t>Pi</a:t>
            </a:r>
            <a:r>
              <a:rPr lang="pt-BR" dirty="0" smtClean="0"/>
              <a:t> de </a:t>
            </a:r>
            <a:r>
              <a:rPr lang="pt-BR" smtClean="0"/>
              <a:t>Buckingham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Teorema de </a:t>
            </a:r>
            <a:r>
              <a:rPr lang="pt-BR" dirty="0" err="1" smtClean="0"/>
              <a:t>Buckingham</a:t>
            </a:r>
            <a:r>
              <a:rPr lang="pt-BR" dirty="0" smtClean="0"/>
              <a:t> estabelece que as </a:t>
            </a:r>
            <a:r>
              <a:rPr lang="pt-BR" i="1" dirty="0" smtClean="0"/>
              <a:t>n</a:t>
            </a:r>
            <a:r>
              <a:rPr lang="pt-BR" dirty="0" smtClean="0"/>
              <a:t> variáveis podem sempre ser combinadas para formar exatamente  (</a:t>
            </a:r>
            <a:r>
              <a:rPr lang="pt-BR" i="1" dirty="0" smtClean="0"/>
              <a:t>n </a:t>
            </a:r>
            <a:r>
              <a:rPr lang="pt-BR" dirty="0" smtClean="0"/>
              <a:t>‒</a:t>
            </a:r>
            <a:r>
              <a:rPr lang="pt-BR" i="1" dirty="0" smtClean="0"/>
              <a:t> r</a:t>
            </a:r>
            <a:r>
              <a:rPr lang="pt-BR" dirty="0" smtClean="0"/>
              <a:t>)  variáveis  adimensionais independentes, sendo </a:t>
            </a:r>
            <a:r>
              <a:rPr lang="pt-BR" i="1" dirty="0" smtClean="0"/>
              <a:t>r</a:t>
            </a:r>
            <a:r>
              <a:rPr lang="pt-BR" dirty="0" smtClean="0"/>
              <a:t> o posto (</a:t>
            </a:r>
            <a:r>
              <a:rPr lang="pt-BR" i="1" dirty="0" err="1" smtClean="0"/>
              <a:t>rank</a:t>
            </a:r>
            <a:r>
              <a:rPr lang="pt-BR" dirty="0" smtClean="0"/>
              <a:t>) da matriz dimensional.</a:t>
            </a:r>
          </a:p>
          <a:p>
            <a:r>
              <a:rPr lang="pt-BR" dirty="0" smtClean="0"/>
              <a:t>Cada parâmetro adimensional é chamado de grupo </a:t>
            </a:r>
            <a:r>
              <a:rPr lang="el-GR" dirty="0" smtClean="0"/>
              <a:t>Π</a:t>
            </a:r>
            <a:r>
              <a:rPr lang="pt-BR" dirty="0" smtClean="0"/>
              <a:t>, ou mais comumente, produto adimensional.</a:t>
            </a:r>
          </a:p>
          <a:p>
            <a:r>
              <a:rPr lang="pt-BR" dirty="0" smtClean="0"/>
              <a:t>A Eq. (11) pode então ser escrita como uma relação funcional do tipo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32</a:t>
            </a:fld>
            <a:endParaRPr lang="pt-BR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8369" name="Object 1"/>
          <p:cNvGraphicFramePr>
            <a:graphicFrameLocks noChangeAspect="1"/>
          </p:cNvGraphicFramePr>
          <p:nvPr/>
        </p:nvGraphicFramePr>
        <p:xfrm>
          <a:off x="3143240" y="5829320"/>
          <a:ext cx="2817813" cy="457200"/>
        </p:xfrm>
        <a:graphic>
          <a:graphicData uri="http://schemas.openxmlformats.org/presentationml/2006/ole">
            <p:oleObj spid="_x0000_s58369" name="Equação" r:id="rId3" imgW="1409700" imgH="228600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160653" y="5824855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(12)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</a:t>
            </a:r>
            <a:r>
              <a:rPr lang="pt-BR" dirty="0" err="1" smtClean="0"/>
              <a:t>Pi</a:t>
            </a:r>
            <a:r>
              <a:rPr lang="pt-BR" dirty="0" smtClean="0"/>
              <a:t> de </a:t>
            </a:r>
            <a:r>
              <a:rPr lang="pt-BR" dirty="0" err="1" smtClean="0"/>
              <a:t>Buckingham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Os parâmetros adimensionais não são únicos. No entanto, (</a:t>
            </a:r>
            <a:r>
              <a:rPr lang="pt-BR" i="1" dirty="0" smtClean="0"/>
              <a:t>n</a:t>
            </a:r>
            <a:r>
              <a:rPr lang="pt-BR" dirty="0" smtClean="0"/>
              <a:t> ‒ </a:t>
            </a:r>
            <a:r>
              <a:rPr lang="pt-BR" i="1" dirty="0" smtClean="0"/>
              <a:t>r</a:t>
            </a:r>
            <a:r>
              <a:rPr lang="pt-BR" dirty="0" smtClean="0"/>
              <a:t>) deles são independentes e formam um conjunto completo.</a:t>
            </a:r>
          </a:p>
          <a:p>
            <a:r>
              <a:rPr lang="pt-BR" dirty="0" smtClean="0"/>
              <a:t>Considerando-se, por exemplo, o problema do escoamento em uma tubulação expresso por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cuja matriz dimensional, Eq. (10), possui posto (</a:t>
            </a:r>
            <a:r>
              <a:rPr lang="pt-BR" i="1" dirty="0" err="1" smtClean="0"/>
              <a:t>rank</a:t>
            </a:r>
            <a:r>
              <a:rPr lang="pt-BR" dirty="0" smtClean="0"/>
              <a:t>)</a:t>
            </a:r>
            <a:r>
              <a:rPr lang="pt-BR" i="1" dirty="0" smtClean="0"/>
              <a:t> r</a:t>
            </a:r>
            <a:r>
              <a:rPr lang="pt-BR" dirty="0" smtClean="0"/>
              <a:t> = 3.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33</a:t>
            </a:fld>
            <a:endParaRPr lang="pt-BR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7345" name="Object 1"/>
          <p:cNvGraphicFramePr>
            <a:graphicFrameLocks noChangeAspect="1"/>
          </p:cNvGraphicFramePr>
          <p:nvPr/>
        </p:nvGraphicFramePr>
        <p:xfrm>
          <a:off x="3071802" y="4143380"/>
          <a:ext cx="2922588" cy="428625"/>
        </p:xfrm>
        <a:graphic>
          <a:graphicData uri="http://schemas.openxmlformats.org/presentationml/2006/ole">
            <p:oleObj spid="_x0000_s57345" name="Equação" r:id="rId3" imgW="1497950" imgH="215806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160653" y="414338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(13)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</a:t>
            </a:r>
            <a:r>
              <a:rPr lang="pt-BR" dirty="0" err="1" smtClean="0"/>
              <a:t>Pi</a:t>
            </a:r>
            <a:r>
              <a:rPr lang="pt-BR" dirty="0" smtClean="0"/>
              <a:t> de </a:t>
            </a:r>
            <a:r>
              <a:rPr lang="pt-BR" dirty="0" err="1" smtClean="0"/>
              <a:t>Buckingham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r>
              <a:rPr lang="pt-BR" dirty="0" smtClean="0"/>
              <a:t>Como existem </a:t>
            </a:r>
            <a:r>
              <a:rPr lang="pt-BR" i="1" dirty="0" smtClean="0"/>
              <a:t>n</a:t>
            </a:r>
            <a:r>
              <a:rPr lang="pt-BR" dirty="0" smtClean="0"/>
              <a:t> = 7 variáveis no problema, o número de parâmetros adimensionais deve ser </a:t>
            </a:r>
            <a:r>
              <a:rPr lang="pt-BR" i="1" dirty="0" smtClean="0"/>
              <a:t>n</a:t>
            </a:r>
            <a:r>
              <a:rPr lang="pt-BR" dirty="0" smtClean="0"/>
              <a:t> ‒ </a:t>
            </a:r>
            <a:r>
              <a:rPr lang="pt-BR" i="1" dirty="0" smtClean="0"/>
              <a:t>r</a:t>
            </a:r>
            <a:r>
              <a:rPr lang="pt-BR" dirty="0" smtClean="0"/>
              <a:t> = 4. </a:t>
            </a:r>
          </a:p>
          <a:p>
            <a:r>
              <a:rPr lang="pt-BR" dirty="0" smtClean="0"/>
              <a:t>Deve-se, então, selecionar </a:t>
            </a:r>
            <a:r>
              <a:rPr lang="pt-BR" i="1" dirty="0" smtClean="0"/>
              <a:t>r</a:t>
            </a:r>
            <a:r>
              <a:rPr lang="pt-BR" dirty="0" smtClean="0"/>
              <a:t> = 3 variáveis como “variáveis repetitivas”, que serão as variáveis que serão repetidas em todos os parâmetros adimensionais.</a:t>
            </a:r>
          </a:p>
          <a:p>
            <a:r>
              <a:rPr lang="pt-BR" dirty="0" smtClean="0"/>
              <a:t>As variáveis repetitivas devem possuir dimensões diferentes e, entre todas, deve-se garantir que contenham todas as dimensões fundamentais, </a:t>
            </a:r>
            <a:r>
              <a:rPr lang="pt-BR" i="1" dirty="0" smtClean="0"/>
              <a:t>M</a:t>
            </a:r>
            <a:r>
              <a:rPr lang="pt-BR" dirty="0" smtClean="0"/>
              <a:t>, </a:t>
            </a:r>
            <a:r>
              <a:rPr lang="pt-BR" i="1" dirty="0" smtClean="0"/>
              <a:t>L</a:t>
            </a:r>
            <a:r>
              <a:rPr lang="pt-BR" dirty="0" smtClean="0"/>
              <a:t> e </a:t>
            </a:r>
            <a:r>
              <a:rPr lang="pt-BR" i="1" dirty="0" smtClean="0"/>
              <a:t>T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34</a:t>
            </a:fld>
            <a:endParaRPr lang="pt-B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</a:t>
            </a:r>
            <a:r>
              <a:rPr lang="pt-BR" dirty="0" err="1" smtClean="0"/>
              <a:t>Pi</a:t>
            </a:r>
            <a:r>
              <a:rPr lang="pt-BR" dirty="0" smtClean="0"/>
              <a:t> de </a:t>
            </a:r>
            <a:r>
              <a:rPr lang="pt-BR" smtClean="0"/>
              <a:t>Buckingham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Para muitos problemas de escoamento de fluidos, escolhem-se uma velocidade característica, um comprimento característico e uma propriedade do fluido como variáveis repetitivas.</a:t>
            </a:r>
          </a:p>
          <a:p>
            <a:r>
              <a:rPr lang="pt-BR" dirty="0" smtClean="0"/>
              <a:t>Para o problema do escoamento em um duto, serão escolhidos </a:t>
            </a:r>
            <a:r>
              <a:rPr lang="pt-BR" i="1" dirty="0" smtClean="0"/>
              <a:t>U</a:t>
            </a:r>
            <a:r>
              <a:rPr lang="pt-BR" dirty="0" smtClean="0"/>
              <a:t>, </a:t>
            </a:r>
            <a:r>
              <a:rPr lang="pt-BR" i="1" dirty="0" smtClean="0"/>
              <a:t>d</a:t>
            </a:r>
            <a:r>
              <a:rPr lang="pt-BR" dirty="0" smtClean="0"/>
              <a:t> e </a:t>
            </a:r>
            <a:r>
              <a:rPr lang="el-GR" i="1" dirty="0" smtClean="0"/>
              <a:t>ρ</a:t>
            </a:r>
            <a:r>
              <a:rPr lang="pt-BR" dirty="0" smtClean="0"/>
              <a:t> como variáveis repetitivas.</a:t>
            </a:r>
          </a:p>
          <a:p>
            <a:r>
              <a:rPr lang="pt-BR" dirty="0" smtClean="0"/>
              <a:t>Cada produto adimensional é formado pela combinação das três variáveis repetitivas e uma das variáveis restantes.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35</a:t>
            </a:fld>
            <a:endParaRPr lang="pt-B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</a:t>
            </a:r>
            <a:r>
              <a:rPr lang="pt-BR" dirty="0" err="1" smtClean="0"/>
              <a:t>Pi</a:t>
            </a:r>
            <a:r>
              <a:rPr lang="pt-BR" dirty="0" smtClean="0"/>
              <a:t> de </a:t>
            </a:r>
            <a:r>
              <a:rPr lang="pt-BR" dirty="0" err="1" smtClean="0"/>
              <a:t>Buckingham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Por exemplo, seja o primeiro produto adimensional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Os expoentes </a:t>
            </a:r>
            <a:r>
              <a:rPr lang="pt-BR" i="1" dirty="0" smtClean="0"/>
              <a:t>a</a:t>
            </a:r>
            <a:r>
              <a:rPr lang="pt-BR" dirty="0" smtClean="0"/>
              <a:t>, </a:t>
            </a:r>
            <a:r>
              <a:rPr lang="pt-BR" i="1" dirty="0" smtClean="0"/>
              <a:t>b</a:t>
            </a:r>
            <a:r>
              <a:rPr lang="pt-BR" dirty="0" smtClean="0"/>
              <a:t> e </a:t>
            </a:r>
            <a:r>
              <a:rPr lang="pt-BR" i="1" dirty="0" smtClean="0"/>
              <a:t>c</a:t>
            </a:r>
            <a:r>
              <a:rPr lang="pt-BR" dirty="0" smtClean="0"/>
              <a:t> são obtidos do requisito de que </a:t>
            </a:r>
            <a:r>
              <a:rPr lang="el-GR" dirty="0" smtClean="0"/>
              <a:t>Π</a:t>
            </a:r>
            <a:r>
              <a:rPr lang="pt-BR" baseline="-25000" dirty="0" smtClean="0"/>
              <a:t>1 </a:t>
            </a:r>
            <a:r>
              <a:rPr lang="pt-BR" dirty="0" smtClean="0"/>
              <a:t>é adimensional. Dessa forma, tem-se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obtém-se, assim,  </a:t>
            </a:r>
            <a:r>
              <a:rPr lang="pt-BR" i="1" dirty="0" smtClean="0"/>
              <a:t>a</a:t>
            </a:r>
            <a:r>
              <a:rPr lang="pt-BR" dirty="0" smtClean="0"/>
              <a:t> = ‒2, </a:t>
            </a:r>
            <a:r>
              <a:rPr lang="pt-BR" i="1" dirty="0" smtClean="0"/>
              <a:t>b</a:t>
            </a:r>
            <a:r>
              <a:rPr lang="pt-BR" dirty="0" smtClean="0"/>
              <a:t> =  0 e </a:t>
            </a:r>
            <a:r>
              <a:rPr lang="pt-BR" i="1" dirty="0" smtClean="0"/>
              <a:t>c</a:t>
            </a:r>
            <a:r>
              <a:rPr lang="pt-BR" dirty="0" smtClean="0"/>
              <a:t> = ‒1.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36</a:t>
            </a:fld>
            <a:endParaRPr lang="pt-BR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3249" name="Object 1"/>
          <p:cNvGraphicFramePr>
            <a:graphicFrameLocks noChangeAspect="1"/>
          </p:cNvGraphicFramePr>
          <p:nvPr/>
        </p:nvGraphicFramePr>
        <p:xfrm>
          <a:off x="3513144" y="2471734"/>
          <a:ext cx="2058988" cy="457200"/>
        </p:xfrm>
        <a:graphic>
          <a:graphicData uri="http://schemas.openxmlformats.org/presentationml/2006/ole">
            <p:oleObj spid="_x0000_s53249" name="Equação" r:id="rId3" imgW="1028700" imgH="228600" progId="Equation.3">
              <p:embed/>
            </p:oleObj>
          </a:graphicData>
        </a:graphic>
      </p:graphicFrame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992212" y="4325947"/>
          <a:ext cx="7151688" cy="531813"/>
        </p:xfrm>
        <a:graphic>
          <a:graphicData uri="http://schemas.openxmlformats.org/presentationml/2006/ole">
            <p:oleObj spid="_x0000_s53251" name="Equação" r:id="rId4" imgW="3581400" imgH="266700" progId="Equation.3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</a:t>
            </a:r>
            <a:r>
              <a:rPr lang="pt-BR" dirty="0" err="1" smtClean="0"/>
              <a:t>Pi</a:t>
            </a:r>
            <a:r>
              <a:rPr lang="pt-BR" dirty="0" smtClean="0"/>
              <a:t> de </a:t>
            </a:r>
            <a:r>
              <a:rPr lang="pt-BR" dirty="0" err="1" smtClean="0"/>
              <a:t>Buckingham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Dessa forma,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De modo similar, obtém-se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37</a:t>
            </a:fld>
            <a:endParaRPr lang="pt-BR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2225" name="Object 1"/>
          <p:cNvGraphicFramePr>
            <a:graphicFrameLocks noChangeAspect="1"/>
          </p:cNvGraphicFramePr>
          <p:nvPr/>
        </p:nvGraphicFramePr>
        <p:xfrm>
          <a:off x="3000364" y="2162172"/>
          <a:ext cx="3181350" cy="838200"/>
        </p:xfrm>
        <a:graphic>
          <a:graphicData uri="http://schemas.openxmlformats.org/presentationml/2006/ole">
            <p:oleObj spid="_x0000_s52225" name="Equação" r:id="rId3" imgW="1587500" imgH="419100" progId="Equation.3">
              <p:embed/>
            </p:oleObj>
          </a:graphicData>
        </a:graphic>
      </p:graphicFrame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3357554" y="3786190"/>
          <a:ext cx="2403475" cy="788988"/>
        </p:xfrm>
        <a:graphic>
          <a:graphicData uri="http://schemas.openxmlformats.org/presentationml/2006/ole">
            <p:oleObj spid="_x0000_s52227" name="Equação" r:id="rId4" imgW="1193800" imgH="393700" progId="Equation.3">
              <p:embed/>
            </p:oleObj>
          </a:graphicData>
        </a:graphic>
      </p:graphicFrame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3357554" y="4714884"/>
          <a:ext cx="2439988" cy="787400"/>
        </p:xfrm>
        <a:graphic>
          <a:graphicData uri="http://schemas.openxmlformats.org/presentationml/2006/ole">
            <p:oleObj spid="_x0000_s52229" name="Equação" r:id="rId5" imgW="1205977" imgH="393529" progId="Equation.3">
              <p:embed/>
            </p:oleObj>
          </a:graphicData>
        </a:graphic>
      </p:graphicFrame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3103572" y="5715016"/>
          <a:ext cx="2897188" cy="838200"/>
        </p:xfrm>
        <a:graphic>
          <a:graphicData uri="http://schemas.openxmlformats.org/presentationml/2006/ole">
            <p:oleObj spid="_x0000_s52231" name="Equação" r:id="rId6" imgW="1447800" imgH="419100" progId="Equation.3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Teorema </a:t>
            </a:r>
            <a:r>
              <a:rPr lang="pt-BR" dirty="0" err="1" smtClean="0"/>
              <a:t>Pi</a:t>
            </a:r>
            <a:r>
              <a:rPr lang="pt-BR" dirty="0" smtClean="0"/>
              <a:t> de </a:t>
            </a:r>
            <a:r>
              <a:rPr lang="pt-BR" smtClean="0"/>
              <a:t>Buckingham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pt-BR" dirty="0" smtClean="0"/>
              <a:t>A representação adimensional do problema possui então a forma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Outros produtos adimensionais podem ser obtidos pela combinação dos quatro obtidos anteriormente. Por exemplo, um grupo                    pode ser formado de            .</a:t>
            </a:r>
          </a:p>
          <a:p>
            <a:r>
              <a:rPr lang="pt-BR" dirty="0" smtClean="0"/>
              <a:t>Outros grupos adimensionais também poderiam ser obtidos se outras variáveis repetidas fossem usadas.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38</a:t>
            </a:fld>
            <a:endParaRPr lang="pt-BR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1201" name="Object 1"/>
          <p:cNvGraphicFramePr>
            <a:graphicFrameLocks noChangeAspect="1"/>
          </p:cNvGraphicFramePr>
          <p:nvPr/>
        </p:nvGraphicFramePr>
        <p:xfrm>
          <a:off x="3125797" y="2586038"/>
          <a:ext cx="2874963" cy="914400"/>
        </p:xfrm>
        <a:graphic>
          <a:graphicData uri="http://schemas.openxmlformats.org/presentationml/2006/ole">
            <p:oleObj spid="_x0000_s51201" name="Equação" r:id="rId3" imgW="1435100" imgH="457200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160653" y="2786058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(14)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4316422" y="4403735"/>
          <a:ext cx="1684338" cy="525463"/>
        </p:xfrm>
        <a:graphic>
          <a:graphicData uri="http://schemas.openxmlformats.org/presentationml/2006/ole">
            <p:oleObj spid="_x0000_s51203" name="Equação" r:id="rId4" imgW="736600" imgH="228600" progId="Equation.3">
              <p:embed/>
            </p:oleObj>
          </a:graphicData>
        </a:graphic>
      </p:graphicFrame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1241409" y="4857760"/>
          <a:ext cx="1116013" cy="525463"/>
        </p:xfrm>
        <a:graphic>
          <a:graphicData uri="http://schemas.openxmlformats.org/presentationml/2006/ole">
            <p:oleObj spid="_x0000_s51205" name="Equação" r:id="rId5" imgW="482391" imgH="228501" progId="Equation.3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Parâmetros adimensionais e similaridade dinâmica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Organizar as variáveis em termos de produtos adimensionais é especialmente útil para a apresentação de resultados experimentais.</a:t>
            </a:r>
          </a:p>
          <a:p>
            <a:r>
              <a:rPr lang="pt-BR" dirty="0" smtClean="0"/>
              <a:t>Considere o caso do arrasto sobre uma esfera de diâmetro </a:t>
            </a:r>
            <a:r>
              <a:rPr lang="pt-BR" i="1" dirty="0" smtClean="0"/>
              <a:t>d</a:t>
            </a:r>
            <a:r>
              <a:rPr lang="pt-BR" dirty="0" smtClean="0"/>
              <a:t> movendo-se a uma velocidade </a:t>
            </a:r>
            <a:r>
              <a:rPr lang="pt-BR" i="1" dirty="0" smtClean="0"/>
              <a:t>U</a:t>
            </a:r>
            <a:r>
              <a:rPr lang="pt-BR" dirty="0" smtClean="0"/>
              <a:t> através de um fluido com densidade </a:t>
            </a:r>
            <a:r>
              <a:rPr lang="el-GR" i="1" dirty="0" smtClean="0"/>
              <a:t>ρ</a:t>
            </a:r>
            <a:r>
              <a:rPr lang="pt-BR" dirty="0" smtClean="0"/>
              <a:t> e viscosidade </a:t>
            </a:r>
            <a:r>
              <a:rPr lang="el-GR" i="1" dirty="0" smtClean="0"/>
              <a:t>μ</a:t>
            </a:r>
            <a:r>
              <a:rPr lang="pt-BR" dirty="0" smtClean="0"/>
              <a:t>. A força de arrasto pode ser escrita como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39</a:t>
            </a:fld>
            <a:endParaRPr lang="pt-BR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5537" name="Object 1"/>
          <p:cNvGraphicFramePr>
            <a:graphicFrameLocks noChangeAspect="1"/>
          </p:cNvGraphicFramePr>
          <p:nvPr/>
        </p:nvGraphicFramePr>
        <p:xfrm>
          <a:off x="3502032" y="5072077"/>
          <a:ext cx="2141538" cy="428625"/>
        </p:xfrm>
        <a:graphic>
          <a:graphicData uri="http://schemas.openxmlformats.org/presentationml/2006/ole">
            <p:oleObj spid="_x0000_s65537" name="Equação" r:id="rId3" imgW="1091726" imgH="215806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160653" y="5110475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(15)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Parâmetros adimensionais podem ser determinados de duas formas:</a:t>
            </a:r>
          </a:p>
          <a:p>
            <a:pPr lvl="1"/>
            <a:r>
              <a:rPr lang="pt-BR" dirty="0" smtClean="0"/>
              <a:t>Podem ser deduzidos diretamente das equações do modelo matemático, se essas equações são conhecidas.</a:t>
            </a:r>
          </a:p>
          <a:p>
            <a:pPr lvl="1"/>
            <a:r>
              <a:rPr lang="pt-BR" dirty="0" smtClean="0"/>
              <a:t>Se, por outro lado, as equações que modelam o fenômeno não são conhecidas, os parâmetros adimensionais podem ser determinados realizando-se uma simples análise dimensional  sobre as variáveis envolvidas.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Parâmetros adimensionais e </a:t>
            </a:r>
            <a:r>
              <a:rPr lang="pt-BR" smtClean="0"/>
              <a:t>similaridade dinâmica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Caso não se trabalhe com grupos adimensionais, para se conduzir um experimento seria necessário determinar </a:t>
            </a:r>
            <a:r>
              <a:rPr lang="pt-BR" i="1" dirty="0" smtClean="0"/>
              <a:t>D</a:t>
            </a:r>
            <a:r>
              <a:rPr lang="pt-BR" dirty="0" smtClean="0"/>
              <a:t> </a:t>
            </a:r>
            <a:r>
              <a:rPr lang="pt-BR" i="1" dirty="0" smtClean="0"/>
              <a:t>versus</a:t>
            </a:r>
            <a:r>
              <a:rPr lang="pt-BR" dirty="0" smtClean="0"/>
              <a:t> </a:t>
            </a:r>
            <a:r>
              <a:rPr lang="pt-BR" i="1" dirty="0" smtClean="0"/>
              <a:t>d</a:t>
            </a:r>
            <a:r>
              <a:rPr lang="pt-BR" dirty="0" smtClean="0"/>
              <a:t>, mantendo-se </a:t>
            </a:r>
            <a:r>
              <a:rPr lang="pt-BR" i="1" dirty="0" smtClean="0"/>
              <a:t>U</a:t>
            </a:r>
            <a:r>
              <a:rPr lang="pt-BR" dirty="0" smtClean="0"/>
              <a:t>, </a:t>
            </a:r>
            <a:r>
              <a:rPr lang="el-GR" i="1" dirty="0" smtClean="0"/>
              <a:t>ρ</a:t>
            </a:r>
            <a:r>
              <a:rPr lang="pt-BR" i="1" dirty="0" smtClean="0"/>
              <a:t> </a:t>
            </a:r>
            <a:r>
              <a:rPr lang="pt-BR" dirty="0" smtClean="0"/>
              <a:t>e </a:t>
            </a:r>
            <a:r>
              <a:rPr lang="el-GR" i="1" dirty="0" smtClean="0"/>
              <a:t>μ</a:t>
            </a:r>
            <a:r>
              <a:rPr lang="pt-BR" dirty="0" smtClean="0"/>
              <a:t> constantes; na sequência, determinar </a:t>
            </a:r>
            <a:r>
              <a:rPr lang="pt-BR" i="1" dirty="0" smtClean="0"/>
              <a:t>D</a:t>
            </a:r>
            <a:r>
              <a:rPr lang="pt-BR" dirty="0" smtClean="0"/>
              <a:t> </a:t>
            </a:r>
            <a:r>
              <a:rPr lang="pt-BR" i="1" dirty="0" smtClean="0"/>
              <a:t>versus</a:t>
            </a:r>
            <a:r>
              <a:rPr lang="pt-BR" dirty="0" smtClean="0"/>
              <a:t> </a:t>
            </a:r>
            <a:r>
              <a:rPr lang="pt-BR" i="1" dirty="0" smtClean="0"/>
              <a:t>U</a:t>
            </a:r>
            <a:r>
              <a:rPr lang="pt-BR" dirty="0" smtClean="0"/>
              <a:t>, mantendo-se </a:t>
            </a:r>
            <a:r>
              <a:rPr lang="pt-BR" i="1" dirty="0" smtClean="0"/>
              <a:t>d</a:t>
            </a:r>
            <a:r>
              <a:rPr lang="pt-BR" dirty="0" smtClean="0"/>
              <a:t>, </a:t>
            </a:r>
            <a:r>
              <a:rPr lang="el-GR" i="1" dirty="0" smtClean="0"/>
              <a:t>ρ</a:t>
            </a:r>
            <a:r>
              <a:rPr lang="pt-BR" i="1" dirty="0" smtClean="0"/>
              <a:t> </a:t>
            </a:r>
            <a:r>
              <a:rPr lang="pt-BR" dirty="0" smtClean="0"/>
              <a:t>e </a:t>
            </a:r>
            <a:r>
              <a:rPr lang="el-GR" i="1" dirty="0" smtClean="0"/>
              <a:t>μ</a:t>
            </a:r>
            <a:r>
              <a:rPr lang="pt-BR" dirty="0" smtClean="0"/>
              <a:t> fixos e assim por diante.</a:t>
            </a:r>
          </a:p>
          <a:p>
            <a:r>
              <a:rPr lang="pt-BR" dirty="0" smtClean="0"/>
              <a:t>No entanto, tal duplicação de esforços não é necessário se a Eq. (15) for escrita em termos de grupos adimensionais. Uma análise da Eq. (15) resulta em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40</a:t>
            </a:fld>
            <a:endParaRPr lang="pt-BR"/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4513" name="Object 1"/>
          <p:cNvGraphicFramePr>
            <a:graphicFrameLocks noChangeAspect="1"/>
          </p:cNvGraphicFramePr>
          <p:nvPr/>
        </p:nvGraphicFramePr>
        <p:xfrm>
          <a:off x="3328996" y="5643578"/>
          <a:ext cx="2457450" cy="914400"/>
        </p:xfrm>
        <a:graphic>
          <a:graphicData uri="http://schemas.openxmlformats.org/presentationml/2006/ole">
            <p:oleObj spid="_x0000_s64513" name="Equação" r:id="rId3" imgW="1231900" imgH="457200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160653" y="5824855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(16)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Parâmetros adimensionais e similaridade dinâmica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Isso reduz o número de variáveis de cinco para duas, e consequentemente uma simples curva experimental.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41</a:t>
            </a:fld>
            <a:endParaRPr lang="pt-BR"/>
          </a:p>
        </p:txBody>
      </p:sp>
      <p:pic>
        <p:nvPicPr>
          <p:cNvPr id="5" name="Imagem 4" descr="Fig08.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2571742"/>
            <a:ext cx="5973009" cy="3875311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Parâmetros adimensionais e </a:t>
            </a:r>
            <a:r>
              <a:rPr lang="pt-BR" smtClean="0"/>
              <a:t>similaridade dinâmica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 apenas a apresentação de dados é unificada e simplificada, mas o custo de experimentação é drasticamente reduzido.</a:t>
            </a:r>
          </a:p>
          <a:p>
            <a:r>
              <a:rPr lang="pt-BR" dirty="0" smtClean="0"/>
              <a:t>A ideia de produtos adimensionais é intimamente associada com o conceito de similaridade. De fato, a simplificação de todos os dados experimentais em um simples gráfico somente é possível pois todos os escoamentos apresentando os mesmos valores para Reynolds, Re = </a:t>
            </a:r>
            <a:r>
              <a:rPr lang="el-GR" i="1" dirty="0" smtClean="0"/>
              <a:t>ρ</a:t>
            </a:r>
            <a:r>
              <a:rPr lang="pt-BR" i="1" dirty="0" err="1" smtClean="0"/>
              <a:t>Ud</a:t>
            </a:r>
            <a:r>
              <a:rPr lang="pt-BR" dirty="0" smtClean="0"/>
              <a:t>/</a:t>
            </a:r>
            <a:r>
              <a:rPr lang="el-GR" i="1" dirty="0" smtClean="0"/>
              <a:t>μ</a:t>
            </a:r>
            <a:r>
              <a:rPr lang="pt-BR" dirty="0" smtClean="0"/>
              <a:t>, são dinamicamente similares.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42</a:t>
            </a:fld>
            <a:endParaRPr lang="pt-B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Parâmetros adimensionais e similaridade dinâmica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o escoamento ao redor de uma esfera, a pressão em qualquer ponto </a:t>
            </a:r>
            <a:r>
              <a:rPr lang="pt-BR" b="1" dirty="0" smtClean="0"/>
              <a:t>x</a:t>
            </a:r>
            <a:r>
              <a:rPr lang="pt-BR" i="1" dirty="0" smtClean="0"/>
              <a:t> </a:t>
            </a:r>
            <a:r>
              <a:rPr lang="pt-BR" dirty="0" smtClean="0"/>
              <a:t>= (</a:t>
            </a:r>
            <a:r>
              <a:rPr lang="pt-BR" i="1" dirty="0" smtClean="0"/>
              <a:t>x</a:t>
            </a:r>
            <a:r>
              <a:rPr lang="pt-BR" dirty="0" smtClean="0"/>
              <a:t>, </a:t>
            </a:r>
            <a:r>
              <a:rPr lang="pt-BR" i="1" dirty="0" smtClean="0"/>
              <a:t>y</a:t>
            </a:r>
            <a:r>
              <a:rPr lang="pt-BR" dirty="0" smtClean="0"/>
              <a:t>, </a:t>
            </a:r>
            <a:r>
              <a:rPr lang="pt-BR" i="1" dirty="0" smtClean="0"/>
              <a:t>z</a:t>
            </a:r>
            <a:r>
              <a:rPr lang="pt-BR" dirty="0" smtClean="0"/>
              <a:t>) pode ser escrita como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Uma análise dimensional fornece o coeficiente de pressão local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43</a:t>
            </a:fld>
            <a:endParaRPr lang="pt-BR"/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1441" name="Object 1"/>
          <p:cNvGraphicFramePr>
            <a:graphicFrameLocks noChangeAspect="1"/>
          </p:cNvGraphicFramePr>
          <p:nvPr/>
        </p:nvGraphicFramePr>
        <p:xfrm>
          <a:off x="2917836" y="2857496"/>
          <a:ext cx="3297238" cy="428625"/>
        </p:xfrm>
        <a:graphic>
          <a:graphicData uri="http://schemas.openxmlformats.org/presentationml/2006/ole">
            <p:oleObj spid="_x0000_s61441" name="Equação" r:id="rId3" imgW="1688367" imgH="215806" progId="Equation.3">
              <p:embed/>
            </p:oleObj>
          </a:graphicData>
        </a:graphic>
      </p:graphicFrame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3019436" y="4714884"/>
          <a:ext cx="3124200" cy="914400"/>
        </p:xfrm>
        <a:graphic>
          <a:graphicData uri="http://schemas.openxmlformats.org/presentationml/2006/ole">
            <p:oleObj spid="_x0000_s61443" name="Equação" r:id="rId4" imgW="1562100" imgH="457200" progId="Equation.3">
              <p:embed/>
            </p:oleObj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8160653" y="4929198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(17)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Parâmetros adimensionais e </a:t>
            </a:r>
            <a:r>
              <a:rPr lang="pt-BR" smtClean="0"/>
              <a:t>similaridade dinâmica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necessário que as variáveis adimensionais do escoamento local sejam idênticas aos pontos correspondentes em escoamentos dinamicamente similares.</a:t>
            </a:r>
          </a:p>
          <a:p>
            <a:r>
              <a:rPr lang="pt-BR" dirty="0" smtClean="0"/>
              <a:t>A diferença entre as </a:t>
            </a:r>
            <a:r>
              <a:rPr lang="pt-BR" dirty="0" err="1" smtClean="0"/>
              <a:t>Eqs</a:t>
            </a:r>
            <a:r>
              <a:rPr lang="pt-BR" dirty="0" smtClean="0"/>
              <a:t>. (16) e (17) deve ser notada. A Eq. (16) é uma relação entre todas as quantidades (escalas de movimento), enquanto a Eq. (17) é válida apenas localmente em um ponto.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44</a:t>
            </a:fld>
            <a:endParaRPr lang="pt-B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Parâmetros adimensionais e similaridade dinâmica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Previsão do comportamento do escoamento a partir de considerações </a:t>
            </a:r>
            <a:r>
              <a:rPr lang="pt-BR" dirty="0" smtClean="0"/>
              <a:t>dimensionais</a:t>
            </a:r>
          </a:p>
          <a:p>
            <a:pPr lvl="1"/>
            <a:r>
              <a:rPr lang="pt-BR" dirty="0" smtClean="0"/>
              <a:t>Uma  observação  interessante  é  que                     para pequenos números de Reynolds, conforme a figura anteriormente mostrada: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45</a:t>
            </a:fld>
            <a:endParaRPr lang="pt-BR"/>
          </a:p>
        </p:txBody>
      </p:sp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2705" name="Object 1"/>
          <p:cNvGraphicFramePr>
            <a:graphicFrameLocks noChangeAspect="1"/>
          </p:cNvGraphicFramePr>
          <p:nvPr/>
        </p:nvGraphicFramePr>
        <p:xfrm>
          <a:off x="6357950" y="2535235"/>
          <a:ext cx="1454150" cy="465137"/>
        </p:xfrm>
        <a:graphic>
          <a:graphicData uri="http://schemas.openxmlformats.org/presentationml/2006/ole">
            <p:oleObj spid="_x0000_s72705" name="Equação" r:id="rId3" imgW="685502" imgH="215806" progId="Equation.3">
              <p:embed/>
            </p:oleObj>
          </a:graphicData>
        </a:graphic>
      </p:graphicFrame>
      <p:pic>
        <p:nvPicPr>
          <p:cNvPr id="7" name="Imagem 6" descr="Fig08.0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36865" y="3686337"/>
            <a:ext cx="4778407" cy="3100249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Parâmetros adimensionais e </a:t>
            </a:r>
            <a:r>
              <a:rPr lang="pt-BR" smtClean="0"/>
              <a:t>similaridade dinâmica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Tal comportamento pode ser explicado apenas por bases dimensionais. Para pequenos valores de Reynolds, espera-se que as forças de inércia nas equações do movimento se tornem desprezíveis. Assim, </a:t>
            </a:r>
            <a:r>
              <a:rPr lang="el-GR" i="1" dirty="0" smtClean="0"/>
              <a:t>ρ</a:t>
            </a:r>
            <a:r>
              <a:rPr lang="pt-BR" dirty="0" smtClean="0"/>
              <a:t> desaparece da Eq. (15), de modo que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O único produto adimensional que pode ser formado apresenta a forma </a:t>
            </a:r>
            <a:r>
              <a:rPr lang="pt-BR" i="1" dirty="0" smtClean="0"/>
              <a:t>D</a:t>
            </a:r>
            <a:r>
              <a:rPr lang="pt-BR" dirty="0" smtClean="0"/>
              <a:t>/</a:t>
            </a:r>
            <a:r>
              <a:rPr lang="el-GR" i="1" dirty="0" smtClean="0"/>
              <a:t>μ</a:t>
            </a:r>
            <a:r>
              <a:rPr lang="pt-BR" i="1" dirty="0" err="1" smtClean="0"/>
              <a:t>Ud</a:t>
            </a:r>
            <a:r>
              <a:rPr lang="pt-BR" dirty="0" smtClean="0"/>
              <a:t>. Como não há outro parâmetro adimensional do qual </a:t>
            </a:r>
            <a:r>
              <a:rPr lang="pt-BR" i="1" dirty="0" smtClean="0"/>
              <a:t>D</a:t>
            </a:r>
            <a:r>
              <a:rPr lang="pt-BR" dirty="0" smtClean="0"/>
              <a:t>/</a:t>
            </a:r>
            <a:r>
              <a:rPr lang="el-GR" i="1" dirty="0" smtClean="0"/>
              <a:t>μ</a:t>
            </a:r>
            <a:r>
              <a:rPr lang="pt-BR" i="1" dirty="0" err="1" smtClean="0"/>
              <a:t>Ud</a:t>
            </a:r>
            <a:r>
              <a:rPr lang="pt-BR" dirty="0" smtClean="0"/>
              <a:t> possa depender, ele deve ser uma constante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46</a:t>
            </a:fld>
            <a:endParaRPr lang="pt-BR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3657606" y="3500441"/>
          <a:ext cx="1843088" cy="428625"/>
        </p:xfrm>
        <a:graphic>
          <a:graphicData uri="http://schemas.openxmlformats.org/presentationml/2006/ole">
            <p:oleObj spid="_x0000_s71681" name="Equação" r:id="rId3" imgW="939392" imgH="215806" progId="Equation.3">
              <p:embed/>
            </p:oleObj>
          </a:graphicData>
        </a:graphic>
      </p:graphicFrame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3143240" y="5643581"/>
          <a:ext cx="2849563" cy="428625"/>
        </p:xfrm>
        <a:graphic>
          <a:graphicData uri="http://schemas.openxmlformats.org/presentationml/2006/ole">
            <p:oleObj spid="_x0000_s71683" name="Equação" r:id="rId4" imgW="1459866" imgH="215806" progId="Equation.3">
              <p:embed/>
            </p:oleObj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8160653" y="5610541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18)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Parâmetros adimensionais e similaridade dinâmica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que é equivalente a                   . </a:t>
            </a:r>
            <a:r>
              <a:rPr lang="pt-BR" dirty="0" smtClean="0"/>
              <a:t>É observado que a força de arrasto em escoamentos com números de Reynolds baixos é linearmente proporcional à velocidade </a:t>
            </a:r>
            <a:r>
              <a:rPr lang="pt-BR" i="1" dirty="0" smtClean="0"/>
              <a:t>U</a:t>
            </a:r>
            <a:r>
              <a:rPr lang="pt-BR" dirty="0" smtClean="0"/>
              <a:t>; esta é frequentemente chamada de Lei da resistência de Stokes.</a:t>
            </a:r>
          </a:p>
          <a:p>
            <a:pPr lvl="1"/>
            <a:r>
              <a:rPr lang="pt-BR" dirty="0" smtClean="0"/>
              <a:t>No extremo oposto, observa-se que </a:t>
            </a:r>
            <a:r>
              <a:rPr lang="pt-BR" i="1" dirty="0" smtClean="0"/>
              <a:t>C</a:t>
            </a:r>
            <a:r>
              <a:rPr lang="pt-BR" i="1" baseline="-25000" dirty="0" smtClean="0"/>
              <a:t>D</a:t>
            </a:r>
            <a:r>
              <a:rPr lang="pt-BR" i="1" dirty="0" smtClean="0"/>
              <a:t> </a:t>
            </a:r>
            <a:r>
              <a:rPr lang="pt-BR" dirty="0" smtClean="0"/>
              <a:t>se torna independente de Re para valores de Re &gt; 10</a:t>
            </a:r>
            <a:r>
              <a:rPr lang="pt-BR" baseline="30000" dirty="0" smtClean="0"/>
              <a:t>3</a:t>
            </a:r>
            <a:r>
              <a:rPr lang="pt-BR" dirty="0" smtClean="0"/>
              <a:t>. Nesse caso o arrasto é gerado principalmente pela formação de uma esteira turbulenta, na qual a viscosidade possui uma influência indireta sobre o escoamento. Nesse limite </a:t>
            </a:r>
            <a:r>
              <a:rPr lang="el-GR" i="1" dirty="0" smtClean="0"/>
              <a:t>μ</a:t>
            </a:r>
            <a:r>
              <a:rPr lang="pt-BR" dirty="0" smtClean="0"/>
              <a:t> desaparece da Eq. (15) fornecendo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47</a:t>
            </a:fld>
            <a:endParaRPr lang="pt-BR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0657" name="Object 1"/>
          <p:cNvGraphicFramePr>
            <a:graphicFrameLocks noChangeAspect="1"/>
          </p:cNvGraphicFramePr>
          <p:nvPr/>
        </p:nvGraphicFramePr>
        <p:xfrm>
          <a:off x="3700466" y="1611303"/>
          <a:ext cx="1443038" cy="460375"/>
        </p:xfrm>
        <a:graphic>
          <a:graphicData uri="http://schemas.openxmlformats.org/presentationml/2006/ole">
            <p:oleObj spid="_x0000_s70657" name="Equação" r:id="rId3" imgW="685502" imgH="215806" progId="Equation.3">
              <p:embed/>
            </p:oleObj>
          </a:graphicData>
        </a:graphic>
      </p:graphicFrame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3643306" y="5643578"/>
          <a:ext cx="1843088" cy="428625"/>
        </p:xfrm>
        <a:graphic>
          <a:graphicData uri="http://schemas.openxmlformats.org/presentationml/2006/ole">
            <p:oleObj spid="_x0000_s70659" name="Equação" r:id="rId4" imgW="939392" imgH="215806" progId="Equation.3">
              <p:embed/>
            </p:oleObj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Parâmetros adimensionais e </a:t>
            </a:r>
            <a:r>
              <a:rPr lang="pt-BR" smtClean="0"/>
              <a:t>similaridade dinâmica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O único produto adimensional é </a:t>
            </a:r>
            <a:r>
              <a:rPr lang="pt-BR" i="1" dirty="0" smtClean="0"/>
              <a:t>D</a:t>
            </a:r>
            <a:r>
              <a:rPr lang="pt-BR" dirty="0" smtClean="0"/>
              <a:t>/</a:t>
            </a:r>
            <a:r>
              <a:rPr lang="el-GR" i="1" dirty="0" smtClean="0"/>
              <a:t>ρ</a:t>
            </a:r>
            <a:r>
              <a:rPr lang="pt-BR" i="1" dirty="0" smtClean="0"/>
              <a:t>U</a:t>
            </a:r>
            <a:r>
              <a:rPr lang="pt-BR" baseline="30000" dirty="0" smtClean="0"/>
              <a:t>2</a:t>
            </a:r>
            <a:r>
              <a:rPr lang="pt-BR" i="1" dirty="0" smtClean="0"/>
              <a:t>d</a:t>
            </a:r>
            <a:r>
              <a:rPr lang="pt-BR" baseline="30000" dirty="0" smtClean="0"/>
              <a:t>2</a:t>
            </a:r>
            <a:r>
              <a:rPr lang="pt-BR" dirty="0" smtClean="0"/>
              <a:t>, de modo que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que é equivalente a </a:t>
            </a:r>
            <a:r>
              <a:rPr lang="pt-BR" i="1" dirty="0" smtClean="0"/>
              <a:t>C</a:t>
            </a:r>
            <a:r>
              <a:rPr lang="pt-BR" i="1" baseline="-25000" dirty="0" smtClean="0"/>
              <a:t>D</a:t>
            </a:r>
            <a:r>
              <a:rPr lang="pt-BR" i="1" dirty="0" smtClean="0"/>
              <a:t> </a:t>
            </a:r>
            <a:r>
              <a:rPr lang="pt-BR" dirty="0" smtClean="0"/>
              <a:t>= const. Nota-se que a força de arrasto é proporcional a </a:t>
            </a:r>
            <a:r>
              <a:rPr lang="pt-BR" i="1" dirty="0" smtClean="0"/>
              <a:t>U</a:t>
            </a:r>
            <a:r>
              <a:rPr lang="pt-BR" baseline="30000" dirty="0" smtClean="0"/>
              <a:t>2</a:t>
            </a:r>
            <a:r>
              <a:rPr lang="pt-BR" dirty="0" smtClean="0"/>
              <a:t> para escoamentos com números de Reynolds elevados. Tal regra é frequentemente aplicada para estimar vários tipos de forças devido ao vento, como as sobre estruturas industriais, casas, automóveis e superfícies oceânicas.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48</a:t>
            </a:fld>
            <a:endParaRPr lang="pt-BR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9633" name="Object 1"/>
          <p:cNvGraphicFramePr>
            <a:graphicFrameLocks noChangeAspect="1"/>
          </p:cNvGraphicFramePr>
          <p:nvPr/>
        </p:nvGraphicFramePr>
        <p:xfrm>
          <a:off x="2928926" y="2285992"/>
          <a:ext cx="3217863" cy="457200"/>
        </p:xfrm>
        <a:graphic>
          <a:graphicData uri="http://schemas.openxmlformats.org/presentationml/2006/ole">
            <p:oleObj spid="_x0000_s69633" name="Equação" r:id="rId3" imgW="1612900" imgH="228600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160653" y="2285992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19)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Parâmetros adimensionais e similaridade dinâmica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É claro que relações muito úteis podem ser estabelecidas baseadas em considerações físicas associadas à análise dimensional. No caso apresentado, observa-se que para baixos  números  de  Reynolds                  , enquanto  para altos Reynolds                    .</a:t>
            </a:r>
          </a:p>
          <a:p>
            <a:pPr lvl="1"/>
            <a:r>
              <a:rPr lang="pt-BR" dirty="0" smtClean="0"/>
              <a:t>Experimentos podem então ser conduzidos para verificar se as relações são válidas e para determinar as constantes desconhecidas de tais relações. Tais argumentos são constantemente empregados em problemas complicados de escoamentos de fluidos como é o caso da turbulência.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49</a:t>
            </a:fld>
            <a:endParaRPr lang="pt-BR"/>
          </a:p>
        </p:txBody>
      </p:sp>
      <p:graphicFrame>
        <p:nvGraphicFramePr>
          <p:cNvPr id="77825" name="Object 1"/>
          <p:cNvGraphicFramePr>
            <a:graphicFrameLocks noChangeAspect="1"/>
          </p:cNvGraphicFramePr>
          <p:nvPr/>
        </p:nvGraphicFramePr>
        <p:xfrm>
          <a:off x="5234015" y="2738434"/>
          <a:ext cx="1309687" cy="434975"/>
        </p:xfrm>
        <a:graphic>
          <a:graphicData uri="http://schemas.openxmlformats.org/presentationml/2006/ole">
            <p:oleObj spid="_x0000_s77825" name="Equação" r:id="rId3" imgW="622080" imgH="203040" progId="Equation.3">
              <p:embed/>
            </p:oleObj>
          </a:graphicData>
        </a:graphic>
      </p:graphicFrame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3147993" y="3081339"/>
          <a:ext cx="1519238" cy="457200"/>
        </p:xfrm>
        <a:graphic>
          <a:graphicData uri="http://schemas.openxmlformats.org/presentationml/2006/ole">
            <p:oleObj spid="_x0000_s77826" name="Equação" r:id="rId4" imgW="7617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Parâmetros adimensionais determinados de equações diferenciais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Considere um escoamento no qual tanto a viscosidade quanto a gravidade sejam importantes. Um exemplo de tal escoamento é o movimento de um barco, no qual o arrasto é causado pela geração de ondas de superfície e pelo atrito na superfície do casco.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</a:t>
            </a:fld>
            <a:endParaRPr lang="pt-BR"/>
          </a:p>
        </p:txBody>
      </p:sp>
      <p:pic>
        <p:nvPicPr>
          <p:cNvPr id="5" name="Imagem 4" descr="Fig08.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3900184"/>
            <a:ext cx="7473406" cy="2314898"/>
          </a:xfrm>
          <a:prstGeom prst="rect">
            <a:avLst/>
          </a:prstGeom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Comentários sobre testes experimentais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conceito de similaridade é a base para testes experimentais, nos quais os dados obtidos de um escoamento podem ser aplicados a outros escoamentos. </a:t>
            </a:r>
          </a:p>
          <a:p>
            <a:r>
              <a:rPr lang="pt-BR" dirty="0" smtClean="0"/>
              <a:t>O custo de experimentação de objetos em escala real (normalmente chamados de protótipos) pode ser grandemente reduzido com experimentos em um modelo menor geometricamente similar.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50</a:t>
            </a:fld>
            <a:endParaRPr lang="pt-BR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Comentários sobre </a:t>
            </a:r>
            <a:r>
              <a:rPr lang="pt-BR" smtClean="0"/>
              <a:t>testes experimentais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Alternativamente, experimentos com um fluido relativamente inconveniente, como ar ou hélio, pode ser substituído por um experimento com um fluido de mais fácil manuseio como a água.</a:t>
            </a:r>
          </a:p>
          <a:p>
            <a:r>
              <a:rPr lang="pt-BR" dirty="0" smtClean="0"/>
              <a:t>Em muitas situações de escoamento, forças de atrito e gravitacionais são importantes, o que requer que tanto o número de Reynolds quanto o número de </a:t>
            </a:r>
            <a:r>
              <a:rPr lang="pt-BR" dirty="0" err="1" smtClean="0"/>
              <a:t>Froude</a:t>
            </a:r>
            <a:r>
              <a:rPr lang="pt-BR" dirty="0" smtClean="0"/>
              <a:t> sejam replicados nos testes experimentais.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51</a:t>
            </a:fld>
            <a:endParaRPr lang="pt-BR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Comentários sobre testes experimentais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vez que Re = </a:t>
            </a:r>
            <a:r>
              <a:rPr lang="pt-BR" i="1" dirty="0" err="1" smtClean="0"/>
              <a:t>Ul</a:t>
            </a:r>
            <a:r>
              <a:rPr lang="pt-BR" dirty="0" smtClean="0"/>
              <a:t>/</a:t>
            </a:r>
            <a:r>
              <a:rPr lang="el-GR" i="1" dirty="0" smtClean="0"/>
              <a:t>ν</a:t>
            </a:r>
            <a:r>
              <a:rPr lang="pt-BR" dirty="0" smtClean="0"/>
              <a:t> e </a:t>
            </a:r>
            <a:r>
              <a:rPr lang="pt-BR" dirty="0" err="1" smtClean="0"/>
              <a:t>Fr</a:t>
            </a:r>
            <a:r>
              <a:rPr lang="pt-BR" dirty="0" smtClean="0"/>
              <a:t> </a:t>
            </a:r>
            <a:r>
              <a:rPr lang="pt-BR" dirty="0" smtClean="0"/>
              <a:t>= </a:t>
            </a:r>
            <a:r>
              <a:rPr lang="pt-BR" i="1" dirty="0" smtClean="0"/>
              <a:t>U</a:t>
            </a:r>
            <a:r>
              <a:rPr lang="pt-BR" dirty="0" smtClean="0"/>
              <a:t>/(</a:t>
            </a:r>
            <a:r>
              <a:rPr lang="pt-BR" i="1" dirty="0" err="1" smtClean="0"/>
              <a:t>gl</a:t>
            </a:r>
            <a:r>
              <a:rPr lang="pt-BR" dirty="0" smtClean="0"/>
              <a:t>)</a:t>
            </a:r>
            <a:r>
              <a:rPr lang="pt-BR" baseline="30000" dirty="0" smtClean="0"/>
              <a:t>1/2</a:t>
            </a:r>
            <a:r>
              <a:rPr lang="pt-BR" dirty="0" smtClean="0"/>
              <a:t>, para se satisfazer ambos os critérios simultaneamente seria necessário que              e que              à medida que o comprimento do modelo variasse.</a:t>
            </a:r>
          </a:p>
          <a:p>
            <a:r>
              <a:rPr lang="pt-BR" dirty="0" smtClean="0"/>
              <a:t>Desse modo, tem-se que os números de Reynolds e de </a:t>
            </a:r>
            <a:r>
              <a:rPr lang="pt-BR" dirty="0" err="1" smtClean="0"/>
              <a:t>Froude</a:t>
            </a:r>
            <a:r>
              <a:rPr lang="pt-BR" dirty="0" smtClean="0"/>
              <a:t> não podem ser replicados simultaneamente a menos que fluidos de diferentes viscosidades fossem utilizados nos escoamentos sobre o modelo e sobre o protótipo.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52</a:t>
            </a:fld>
            <a:endParaRPr lang="pt-BR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1921" name="Object 1"/>
          <p:cNvGraphicFramePr>
            <a:graphicFrameLocks noChangeAspect="1"/>
          </p:cNvGraphicFramePr>
          <p:nvPr/>
        </p:nvGraphicFramePr>
        <p:xfrm>
          <a:off x="3113082" y="2497131"/>
          <a:ext cx="1093788" cy="493713"/>
        </p:xfrm>
        <a:graphic>
          <a:graphicData uri="http://schemas.openxmlformats.org/presentationml/2006/ole">
            <p:oleObj spid="_x0000_s81921" name="Equação" r:id="rId3" imgW="482181" imgH="215713" progId="Equation.3">
              <p:embed/>
            </p:oleObj>
          </a:graphicData>
        </a:graphic>
      </p:graphicFrame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5187974" y="2443149"/>
          <a:ext cx="1136650" cy="525463"/>
        </p:xfrm>
        <a:graphic>
          <a:graphicData uri="http://schemas.openxmlformats.org/presentationml/2006/ole">
            <p:oleObj spid="_x0000_s81923" name="Equação" r:id="rId4" imgW="495085" imgH="228501" progId="Equation.3">
              <p:embed/>
            </p:oleObj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Comentários sobre </a:t>
            </a:r>
            <a:r>
              <a:rPr lang="pt-BR" smtClean="0"/>
              <a:t>testes experimentais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13327"/>
          </a:xfrm>
        </p:spPr>
        <p:txBody>
          <a:bodyPr>
            <a:normAutofit/>
          </a:bodyPr>
          <a:lstStyle/>
          <a:p>
            <a:r>
              <a:rPr lang="pt-BR" dirty="0" smtClean="0"/>
              <a:t>Tal prática torna-se inviável ou mesmo impossível, uma vez que por vezes se necessita de viscosidades não encontradas em fluidos comuns.</a:t>
            </a:r>
          </a:p>
          <a:p>
            <a:r>
              <a:rPr lang="pt-BR" dirty="0" smtClean="0"/>
              <a:t>Nesse caso é necessário decidir qual das duas forças é mais importante no escoamento e o modelo é projetado com base no número adimensional correspondente.</a:t>
            </a:r>
          </a:p>
          <a:p>
            <a:r>
              <a:rPr lang="pt-BR" dirty="0" smtClean="0"/>
              <a:t>Correções então podem ser aplicadas para levar em consideração a desigualdade do outro grupo adimensional.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53</a:t>
            </a:fld>
            <a:endParaRPr lang="pt-BR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Comentários sobre testes experimentais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9379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Embora a similaridade geométrica é uma pré-condição para a similaridade dinâmica, por vezes não é possível mantê-la. Em um modelo de um leito fluvial, um modelo geometricamente similar resulta em uma fluxo no qual a capilaridade e efeitos viscosos se tornam dominantes. </a:t>
            </a:r>
          </a:p>
          <a:p>
            <a:r>
              <a:rPr lang="pt-BR" dirty="0" smtClean="0"/>
              <a:t>Nesse caso, é necessário utilizar uma escala vertical maior que a horizontal. Tais modelos distorcidos não possuem similaridade completa, sendo necessário aplicar correções antes de realizar previsões sobre o protótipo.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54</a:t>
            </a:fld>
            <a:endParaRPr lang="pt-BR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Comentários sobre </a:t>
            </a:r>
            <a:r>
              <a:rPr lang="pt-BR" smtClean="0"/>
              <a:t>testes experimentais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Exemplo: Um navio de 100 m de comprimento deve navegar a 10 m/s. Sua superfície submersa é de 300 m</a:t>
            </a:r>
            <a:r>
              <a:rPr lang="pt-BR" baseline="30000" dirty="0" smtClean="0"/>
              <a:t>2</a:t>
            </a:r>
            <a:r>
              <a:rPr lang="pt-BR" dirty="0" smtClean="0"/>
              <a:t>. Encontre a velocidade de um modelo com escala de 1/25, desprezando os efeitos de atrito. O arrasto medido é de 60 N quando o modelo é testado em um tanque de reboque à velocidade do modelo. Baseado nas informações fornecidas, estime o arrasto no protótipo após realizar as correções para os efeitos de atrito.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55</a:t>
            </a:fld>
            <a:endParaRPr lang="pt-BR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Comentários sobre testes experimentais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Primeiramente estima-se a velocidade desconsiderando-se os efeitos de atrito. Nesse caso, a força de arrasto adimensional depende apenas do número de </a:t>
            </a:r>
            <a:r>
              <a:rPr lang="pt-BR" dirty="0" err="1" smtClean="0"/>
              <a:t>Froude</a:t>
            </a:r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Equacionando os números de </a:t>
            </a:r>
            <a:r>
              <a:rPr lang="pt-BR" dirty="0" err="1" smtClean="0"/>
              <a:t>Froude</a:t>
            </a:r>
            <a:r>
              <a:rPr lang="pt-BR" dirty="0" smtClean="0"/>
              <a:t> para o modelo (denotado pelo subscrito </a:t>
            </a:r>
            <a:r>
              <a:rPr lang="pt-BR" i="1" dirty="0" smtClean="0"/>
              <a:t>m</a:t>
            </a:r>
            <a:r>
              <a:rPr lang="pt-BR" dirty="0" smtClean="0"/>
              <a:t>) e o protótipo (denotado pelo subscrito </a:t>
            </a:r>
            <a:r>
              <a:rPr lang="pt-BR" i="1" dirty="0" smtClean="0"/>
              <a:t>p</a:t>
            </a:r>
            <a:r>
              <a:rPr lang="pt-BR" dirty="0" smtClean="0"/>
              <a:t>), tem-se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56</a:t>
            </a:fld>
            <a:endParaRPr lang="pt-BR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8065" name="Object 1"/>
          <p:cNvGraphicFramePr>
            <a:graphicFrameLocks noChangeAspect="1"/>
          </p:cNvGraphicFramePr>
          <p:nvPr/>
        </p:nvGraphicFramePr>
        <p:xfrm>
          <a:off x="3376628" y="2954331"/>
          <a:ext cx="2363788" cy="1019175"/>
        </p:xfrm>
        <a:graphic>
          <a:graphicData uri="http://schemas.openxmlformats.org/presentationml/2006/ole">
            <p:oleObj spid="_x0000_s88065" name="Equação" r:id="rId3" imgW="1168400" imgH="508000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160653" y="3222926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(20)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8067" name="Object 3"/>
          <p:cNvGraphicFramePr>
            <a:graphicFrameLocks noChangeAspect="1"/>
          </p:cNvGraphicFramePr>
          <p:nvPr/>
        </p:nvGraphicFramePr>
        <p:xfrm>
          <a:off x="1866900" y="5435600"/>
          <a:ext cx="5405438" cy="633413"/>
        </p:xfrm>
        <a:graphic>
          <a:graphicData uri="http://schemas.openxmlformats.org/presentationml/2006/ole">
            <p:oleObj spid="_x0000_s88067" name="Equação" r:id="rId4" imgW="2679480" imgH="317160" progId="Equation.3">
              <p:embed/>
            </p:oleObj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Comentários sobre </a:t>
            </a:r>
            <a:r>
              <a:rPr lang="pt-BR" smtClean="0"/>
              <a:t>testes experimentais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O arrasto total sobre o modelo é igual a 60 N para essa velocidade do modelo. Do arrasto total medido, parte se deve a efeitos de atrito. O arrasto de atrito pode ser estimado tratando a superfície do casco como uma placa plana, para o qual o coeficiente de atrito </a:t>
            </a:r>
            <a:r>
              <a:rPr lang="pt-BR" i="1" dirty="0" smtClean="0"/>
              <a:t>C</a:t>
            </a:r>
            <a:r>
              <a:rPr lang="pt-BR" i="1" baseline="-25000" dirty="0" smtClean="0"/>
              <a:t>D</a:t>
            </a:r>
            <a:r>
              <a:rPr lang="pt-BR" dirty="0" smtClean="0"/>
              <a:t> é dado como uma função do número de Reynolds: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57</a:t>
            </a:fld>
            <a:endParaRPr lang="pt-BR"/>
          </a:p>
        </p:txBody>
      </p:sp>
      <p:pic>
        <p:nvPicPr>
          <p:cNvPr id="5" name="Imagem 4" descr="Fig10.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70038" y="3830643"/>
            <a:ext cx="5425436" cy="2950114"/>
          </a:xfrm>
          <a:prstGeom prst="rect">
            <a:avLst/>
          </a:prstGeom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Comentários sobre testes experimentais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Empregando-se o valor de </a:t>
            </a:r>
            <a:r>
              <a:rPr lang="el-GR" i="1" dirty="0" smtClean="0"/>
              <a:t>ν</a:t>
            </a:r>
            <a:r>
              <a:rPr lang="pt-BR" dirty="0" smtClean="0"/>
              <a:t> = 10</a:t>
            </a:r>
            <a:r>
              <a:rPr lang="pt-BR" baseline="30000" dirty="0" smtClean="0"/>
              <a:t>-6</a:t>
            </a:r>
            <a:r>
              <a:rPr lang="pt-BR" dirty="0" smtClean="0"/>
              <a:t> m</a:t>
            </a:r>
            <a:r>
              <a:rPr lang="pt-BR" baseline="30000" dirty="0" smtClean="0"/>
              <a:t>2</a:t>
            </a:r>
            <a:r>
              <a:rPr lang="pt-BR" dirty="0" smtClean="0"/>
              <a:t>/s para a água, tem-se</a:t>
            </a:r>
          </a:p>
          <a:p>
            <a:pPr lvl="1"/>
            <a:endParaRPr lang="pt-BR" i="1" dirty="0" smtClean="0"/>
          </a:p>
          <a:p>
            <a:pPr lvl="1"/>
            <a:endParaRPr lang="pt-BR" i="1" dirty="0" smtClean="0"/>
          </a:p>
          <a:p>
            <a:pPr lvl="1"/>
            <a:endParaRPr lang="pt-BR" i="1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Para esse números de Reynolds, tem-se da figura que o coeficiente de arrasto por atrito é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58</a:t>
            </a:fld>
            <a:endParaRPr lang="pt-BR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6017" name="Object 1"/>
          <p:cNvGraphicFramePr>
            <a:graphicFrameLocks noChangeAspect="1"/>
          </p:cNvGraphicFramePr>
          <p:nvPr/>
        </p:nvGraphicFramePr>
        <p:xfrm>
          <a:off x="1825662" y="2387592"/>
          <a:ext cx="5484813" cy="457200"/>
        </p:xfrm>
        <a:graphic>
          <a:graphicData uri="http://schemas.openxmlformats.org/presentationml/2006/ole">
            <p:oleObj spid="_x0000_s86017" name="Equação" r:id="rId3" imgW="2743200" imgH="228600" progId="Equation.3">
              <p:embed/>
            </p:oleObj>
          </a:graphicData>
        </a:graphic>
      </p:graphicFrame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2125629" y="3081339"/>
          <a:ext cx="4894263" cy="457200"/>
        </p:xfrm>
        <a:graphic>
          <a:graphicData uri="http://schemas.openxmlformats.org/presentationml/2006/ole">
            <p:oleObj spid="_x0000_s86019" name="Equação" r:id="rId4" imgW="2451100" imgH="228600" progId="Equation.3">
              <p:embed/>
            </p:oleObj>
          </a:graphicData>
        </a:graphic>
      </p:graphicFrame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3184506" y="4926033"/>
          <a:ext cx="2757488" cy="428625"/>
        </p:xfrm>
        <a:graphic>
          <a:graphicData uri="http://schemas.openxmlformats.org/presentationml/2006/ole">
            <p:oleObj spid="_x0000_s86021" name="Equação" r:id="rId5" imgW="1409088" imgH="215806" progId="Equation.3">
              <p:embed/>
            </p:oleObj>
          </a:graphicData>
        </a:graphic>
      </p:graphicFrame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6023" name="Object 7"/>
          <p:cNvGraphicFramePr>
            <a:graphicFrameLocks noChangeAspect="1"/>
          </p:cNvGraphicFramePr>
          <p:nvPr/>
        </p:nvGraphicFramePr>
        <p:xfrm>
          <a:off x="3001941" y="5738850"/>
          <a:ext cx="3109913" cy="428625"/>
        </p:xfrm>
        <a:graphic>
          <a:graphicData uri="http://schemas.openxmlformats.org/presentationml/2006/ole">
            <p:oleObj spid="_x0000_s86023" name="Equação" r:id="rId6" imgW="1586811" imgH="215806" progId="Equation.3">
              <p:embed/>
            </p:oleObj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Comentários sobre testes experimentais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49840"/>
          </a:xfrm>
        </p:spPr>
        <p:txBody>
          <a:bodyPr>
            <a:normAutofit/>
          </a:bodyPr>
          <a:lstStyle/>
          <a:p>
            <a:pPr lvl="1"/>
            <a:r>
              <a:rPr lang="pt-BR" dirty="0" smtClean="0"/>
              <a:t>Utilizando-se um valor de </a:t>
            </a:r>
            <a:r>
              <a:rPr lang="el-GR" i="1" dirty="0" smtClean="0"/>
              <a:t>ρ</a:t>
            </a:r>
            <a:r>
              <a:rPr lang="pt-BR" dirty="0" smtClean="0"/>
              <a:t> = 1000 kg/m</a:t>
            </a:r>
            <a:r>
              <a:rPr lang="pt-BR" baseline="30000" dirty="0" smtClean="0"/>
              <a:t>3</a:t>
            </a:r>
            <a:r>
              <a:rPr lang="pt-BR" dirty="0" smtClean="0"/>
              <a:t> para a água, estima-se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Descontando-se do arrasto total sobre o modelo de 60 N, tem-se que o arrasto de onda é então 60 ‒ 2,88 = 57,12 N.</a:t>
            </a:r>
          </a:p>
          <a:p>
            <a:pPr lvl="1"/>
            <a:r>
              <a:rPr lang="pt-BR" dirty="0" smtClean="0"/>
              <a:t>O arrasto de onda obedece à Eq. (20), o que significa que </a:t>
            </a:r>
            <a:r>
              <a:rPr lang="pt-BR" i="1" dirty="0" smtClean="0"/>
              <a:t>D</a:t>
            </a:r>
            <a:r>
              <a:rPr lang="pt-BR" dirty="0" smtClean="0"/>
              <a:t>/(</a:t>
            </a:r>
            <a:r>
              <a:rPr lang="el-GR" i="1" dirty="0" smtClean="0"/>
              <a:t>ρ</a:t>
            </a:r>
            <a:r>
              <a:rPr lang="pt-BR" i="1" dirty="0" smtClean="0"/>
              <a:t>U</a:t>
            </a:r>
            <a:r>
              <a:rPr lang="pt-BR" baseline="30000" dirty="0" smtClean="0"/>
              <a:t>2</a:t>
            </a:r>
            <a:r>
              <a:rPr lang="pt-BR" i="1" dirty="0" smtClean="0"/>
              <a:t>l</a:t>
            </a:r>
            <a:r>
              <a:rPr lang="pt-BR" baseline="30000" dirty="0" smtClean="0"/>
              <a:t>2</a:t>
            </a:r>
            <a:r>
              <a:rPr lang="pt-BR" dirty="0" smtClean="0"/>
              <a:t>) para os dois escoamentos é idêntico, sendo </a:t>
            </a:r>
            <a:r>
              <a:rPr lang="pt-BR" i="1" dirty="0" smtClean="0"/>
              <a:t>D</a:t>
            </a:r>
            <a:r>
              <a:rPr lang="pt-BR" dirty="0" smtClean="0"/>
              <a:t> o arrasto de onda somente.</a:t>
            </a:r>
          </a:p>
          <a:p>
            <a:pPr lvl="1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59</a:t>
            </a:fld>
            <a:endParaRPr lang="pt-BR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4993" name="Object 1"/>
          <p:cNvGraphicFramePr>
            <a:graphicFrameLocks noChangeAspect="1"/>
          </p:cNvGraphicFramePr>
          <p:nvPr/>
        </p:nvGraphicFramePr>
        <p:xfrm>
          <a:off x="452494" y="2552688"/>
          <a:ext cx="8245475" cy="1314450"/>
        </p:xfrm>
        <a:graphic>
          <a:graphicData uri="http://schemas.openxmlformats.org/presentationml/2006/ole">
            <p:oleObj spid="_x0000_s84993" name="Equação" r:id="rId3" imgW="4127500" imgH="6604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Parâmetros adimensionais determinados de equações diferenciais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Todos os demais efeitos, como tensão superficial e compressibilidade são desprezados. O modelo matemático é formado pelas equações diferenciais de </a:t>
            </a:r>
            <a:r>
              <a:rPr lang="pt-BR" dirty="0" err="1" smtClean="0"/>
              <a:t>Navier-Stokes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 outras duas equações para </a:t>
            </a:r>
            <a:r>
              <a:rPr lang="pt-BR" i="1" dirty="0" smtClean="0"/>
              <a:t>u</a:t>
            </a:r>
            <a:r>
              <a:rPr lang="pt-BR" dirty="0" smtClean="0"/>
              <a:t> e </a:t>
            </a:r>
            <a:r>
              <a:rPr lang="pt-BR" i="1" dirty="0" smtClean="0"/>
              <a:t>v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785786" y="3468694"/>
          <a:ext cx="7612063" cy="960438"/>
        </p:xfrm>
        <a:graphic>
          <a:graphicData uri="http://schemas.openxmlformats.org/presentationml/2006/ole">
            <p:oleObj spid="_x0000_s6145" name="Equação" r:id="rId3" imgW="3848100" imgH="482600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314541" y="4500570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(1)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Comentários sobre </a:t>
            </a:r>
            <a:r>
              <a:rPr lang="pt-BR" smtClean="0"/>
              <a:t>testes experimentais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Dessa forma, tem-se o arrasto de onda sobre o protótipo: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Tendo-se estimado o arrasto de onda sobre o protótipo, pode-se determinar o arrasto de atrito. Assim: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60</a:t>
            </a:fld>
            <a:endParaRPr lang="pt-BR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0113" name="Object 1"/>
          <p:cNvGraphicFramePr>
            <a:graphicFrameLocks noChangeAspect="1"/>
          </p:cNvGraphicFramePr>
          <p:nvPr/>
        </p:nvGraphicFramePr>
        <p:xfrm>
          <a:off x="920700" y="2254248"/>
          <a:ext cx="7323138" cy="1065213"/>
        </p:xfrm>
        <a:graphic>
          <a:graphicData uri="http://schemas.openxmlformats.org/presentationml/2006/ole">
            <p:oleObj spid="_x0000_s90113" name="Equação" r:id="rId3" imgW="3670300" imgH="533400" progId="Equation.3">
              <p:embed/>
            </p:oleObj>
          </a:graphicData>
        </a:graphic>
      </p:graphicFrame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0115" name="Object 3"/>
          <p:cNvGraphicFramePr>
            <a:graphicFrameLocks noChangeAspect="1"/>
          </p:cNvGraphicFramePr>
          <p:nvPr/>
        </p:nvGraphicFramePr>
        <p:xfrm>
          <a:off x="560443" y="4633929"/>
          <a:ext cx="8027987" cy="1795462"/>
        </p:xfrm>
        <a:graphic>
          <a:graphicData uri="http://schemas.openxmlformats.org/presentationml/2006/ole">
            <p:oleObj spid="_x0000_s90115" name="Equação" r:id="rId4" imgW="4012920" imgH="901440" progId="Equation.3">
              <p:embed/>
            </p:oleObj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Comentários sobre </a:t>
            </a:r>
            <a:r>
              <a:rPr lang="pt-BR" smtClean="0"/>
              <a:t>testes experimentais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O arrasto total sobre o protótipo é então (8,92 + 0,225)×10</a:t>
            </a:r>
            <a:r>
              <a:rPr lang="pt-BR" baseline="30000" dirty="0" smtClean="0"/>
              <a:t>5</a:t>
            </a:r>
            <a:r>
              <a:rPr lang="pt-BR" dirty="0" smtClean="0"/>
              <a:t> = 9,14</a:t>
            </a:r>
            <a:r>
              <a:rPr lang="pt-BR" dirty="0" smtClean="0"/>
              <a:t> </a:t>
            </a:r>
            <a:r>
              <a:rPr lang="pt-BR" dirty="0" smtClean="0"/>
              <a:t>×10</a:t>
            </a:r>
            <a:r>
              <a:rPr lang="pt-BR" baseline="30000" dirty="0" smtClean="0"/>
              <a:t>5</a:t>
            </a:r>
            <a:r>
              <a:rPr lang="pt-BR" dirty="0" smtClean="0"/>
              <a:t> N.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Caso os efeitos de atrito não fossem corrigidos e se assumisse que o arrasto medido sobre o modelo fosse todo devido a efeitos de onda, o arrasto sobre o protótipo encontrado pela Eq. (20) seria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61</a:t>
            </a:fld>
            <a:endParaRPr lang="pt-BR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9089" name="Object 1"/>
          <p:cNvGraphicFramePr>
            <a:graphicFrameLocks noChangeAspect="1"/>
          </p:cNvGraphicFramePr>
          <p:nvPr/>
        </p:nvGraphicFramePr>
        <p:xfrm>
          <a:off x="2235168" y="4487877"/>
          <a:ext cx="4700588" cy="1065213"/>
        </p:xfrm>
        <a:graphic>
          <a:graphicData uri="http://schemas.openxmlformats.org/presentationml/2006/ole">
            <p:oleObj spid="_x0000_s89089" name="Equação" r:id="rId3" imgW="2349500" imgH="533400" progId="Equation.3">
              <p:embed/>
            </p:oleObj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Significado de parâmetros adimensionais comuns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Número de Reynolds</a:t>
            </a:r>
          </a:p>
          <a:p>
            <a:pPr lvl="1"/>
            <a:r>
              <a:rPr lang="pt-BR" dirty="0" smtClean="0"/>
              <a:t>O número de Reynolds é a razão entre forças de inércia e forças viscosas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A igualdade de Re é um requisito para a similaridade dinâmica de escoamentos em que forças viscosas sejam importantes.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62</a:t>
            </a:fld>
            <a:endParaRPr lang="pt-BR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8305" name="Object 1"/>
          <p:cNvGraphicFramePr>
            <a:graphicFrameLocks noChangeAspect="1"/>
          </p:cNvGraphicFramePr>
          <p:nvPr/>
        </p:nvGraphicFramePr>
        <p:xfrm>
          <a:off x="1395369" y="3354399"/>
          <a:ext cx="6305550" cy="914400"/>
        </p:xfrm>
        <a:graphic>
          <a:graphicData uri="http://schemas.openxmlformats.org/presentationml/2006/ole">
            <p:oleObj spid="_x0000_s98305" name="Equação" r:id="rId3" imgW="314928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Significado de parâmetros </a:t>
            </a:r>
            <a:r>
              <a:rPr lang="pt-BR" smtClean="0"/>
              <a:t>adimensionais comuns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8457"/>
          </a:xfrm>
        </p:spPr>
        <p:txBody>
          <a:bodyPr>
            <a:normAutofit/>
          </a:bodyPr>
          <a:lstStyle/>
          <a:p>
            <a:r>
              <a:rPr lang="pt-BR" dirty="0" smtClean="0"/>
              <a:t>Número de </a:t>
            </a:r>
            <a:r>
              <a:rPr lang="pt-BR" dirty="0" err="1" smtClean="0"/>
              <a:t>Froude</a:t>
            </a:r>
            <a:endParaRPr lang="pt-BR" dirty="0" smtClean="0"/>
          </a:p>
          <a:p>
            <a:pPr lvl="1"/>
            <a:r>
              <a:rPr lang="pt-BR" dirty="0" smtClean="0"/>
              <a:t>O número de </a:t>
            </a:r>
            <a:r>
              <a:rPr lang="pt-BR" dirty="0" err="1" smtClean="0"/>
              <a:t>Froude</a:t>
            </a:r>
            <a:r>
              <a:rPr lang="pt-BR" dirty="0" smtClean="0"/>
              <a:t> é definido como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A igualdade de </a:t>
            </a:r>
            <a:r>
              <a:rPr lang="pt-BR" dirty="0" err="1" smtClean="0"/>
              <a:t>Fr</a:t>
            </a:r>
            <a:r>
              <a:rPr lang="pt-BR" dirty="0" smtClean="0"/>
              <a:t> é um requisito para a similaridade dinâmica de escoamentos com superfície livre nos quais as forças de gravidade sejam dinamicamente significativas. Alguns exemplos de escoamentos são o movimento de um navio, o escoamento em canais abertos e em vertedouros de barragens.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63</a:t>
            </a:fld>
            <a:endParaRPr lang="pt-BR"/>
          </a:p>
        </p:txBody>
      </p:sp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7281" name="Object 1"/>
          <p:cNvGraphicFramePr>
            <a:graphicFrameLocks noChangeAspect="1"/>
          </p:cNvGraphicFramePr>
          <p:nvPr/>
        </p:nvGraphicFramePr>
        <p:xfrm>
          <a:off x="1468395" y="2917818"/>
          <a:ext cx="6226175" cy="1019175"/>
        </p:xfrm>
        <a:graphic>
          <a:graphicData uri="http://schemas.openxmlformats.org/presentationml/2006/ole">
            <p:oleObj spid="_x0000_s97281" name="Equação" r:id="rId3" imgW="3086100" imgH="508000" progId="Equation.3">
              <p:embed/>
            </p:oleObj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Significado de parâmetros adimensionais comuns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Número de </a:t>
            </a:r>
            <a:r>
              <a:rPr lang="pt-BR" dirty="0" err="1" smtClean="0"/>
              <a:t>Froude</a:t>
            </a:r>
            <a:r>
              <a:rPr lang="pt-BR" dirty="0" smtClean="0"/>
              <a:t> interno</a:t>
            </a:r>
          </a:p>
          <a:p>
            <a:pPr lvl="1"/>
            <a:r>
              <a:rPr lang="pt-BR" dirty="0" smtClean="0"/>
              <a:t>Em um fluido estratificado por variações de densidade, a força gravitacional apresenta um papel importante sem a presença de uma superfície livre. Então a força de gravidade efetiva em uma situação de duas camadas é a força de </a:t>
            </a:r>
            <a:r>
              <a:rPr lang="pt-BR" dirty="0" err="1" smtClean="0"/>
              <a:t>flutuabilidade</a:t>
            </a:r>
            <a:r>
              <a:rPr lang="pt-BR" dirty="0" smtClean="0"/>
              <a:t> (</a:t>
            </a:r>
            <a:r>
              <a:rPr lang="el-GR" i="1" dirty="0" smtClean="0"/>
              <a:t>ρ</a:t>
            </a:r>
            <a:r>
              <a:rPr lang="pt-BR" baseline="-25000" dirty="0" smtClean="0"/>
              <a:t>2</a:t>
            </a:r>
            <a:r>
              <a:rPr lang="pt-BR" dirty="0" smtClean="0"/>
              <a:t> ‒ </a:t>
            </a:r>
            <a:r>
              <a:rPr lang="el-GR" i="1" dirty="0" smtClean="0"/>
              <a:t>ρ</a:t>
            </a:r>
            <a:r>
              <a:rPr lang="pt-BR" baseline="-25000" dirty="0" smtClean="0"/>
              <a:t>1</a:t>
            </a:r>
            <a:r>
              <a:rPr lang="pt-BR" dirty="0" smtClean="0"/>
              <a:t>)</a:t>
            </a:r>
            <a:r>
              <a:rPr lang="pt-BR" i="1" dirty="0" smtClean="0"/>
              <a:t>g</a:t>
            </a:r>
            <a:r>
              <a:rPr lang="pt-BR" dirty="0" smtClean="0"/>
              <a:t> </a:t>
            </a:r>
            <a:r>
              <a:rPr lang="pt-BR" i="1" dirty="0" smtClean="0"/>
              <a:t>. </a:t>
            </a:r>
            <a:r>
              <a:rPr lang="pt-BR" dirty="0" smtClean="0"/>
              <a:t>Nesse caso, define-se o número de </a:t>
            </a:r>
            <a:r>
              <a:rPr lang="pt-BR" dirty="0" err="1" smtClean="0"/>
              <a:t>Froude</a:t>
            </a:r>
            <a:r>
              <a:rPr lang="pt-BR" dirty="0" smtClean="0"/>
              <a:t> interno como</a:t>
            </a:r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64</a:t>
            </a:fld>
            <a:endParaRPr lang="pt-BR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6257" name="Object 1"/>
          <p:cNvGraphicFramePr>
            <a:graphicFrameLocks noChangeAspect="1"/>
          </p:cNvGraphicFramePr>
          <p:nvPr/>
        </p:nvGraphicFramePr>
        <p:xfrm>
          <a:off x="919163" y="4816475"/>
          <a:ext cx="7304087" cy="1019175"/>
        </p:xfrm>
        <a:graphic>
          <a:graphicData uri="http://schemas.openxmlformats.org/presentationml/2006/ole">
            <p:oleObj spid="_x0000_s96257" name="Equação" r:id="rId3" imgW="3619440" imgH="507960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160653" y="5108598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(21)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Significado de parâmetros </a:t>
            </a:r>
            <a:r>
              <a:rPr lang="pt-BR" smtClean="0"/>
              <a:t>adimensionais comuns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sendo                            a “gravidade reduzida”. Para  um fluido continuamente estratificado que possua uma frequência máxima de </a:t>
            </a:r>
            <a:r>
              <a:rPr lang="pt-BR" dirty="0" err="1" smtClean="0"/>
              <a:t>flutuabilidade</a:t>
            </a:r>
            <a:r>
              <a:rPr lang="pt-BR" dirty="0" smtClean="0"/>
              <a:t> </a:t>
            </a:r>
            <a:r>
              <a:rPr lang="pt-BR" i="1" dirty="0" smtClean="0"/>
              <a:t>N</a:t>
            </a:r>
            <a:r>
              <a:rPr lang="pt-BR" dirty="0" smtClean="0"/>
              <a:t>, tem-se da similaridade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que é análoga à Eq. (21) uma vez que                                 é similar a                                        . 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65</a:t>
            </a:fld>
            <a:endParaRPr lang="pt-BR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5233" name="Object 1"/>
          <p:cNvGraphicFramePr>
            <a:graphicFrameLocks noChangeAspect="1"/>
          </p:cNvGraphicFramePr>
          <p:nvPr/>
        </p:nvGraphicFramePr>
        <p:xfrm>
          <a:off x="1995485" y="1617644"/>
          <a:ext cx="2430463" cy="460375"/>
        </p:xfrm>
        <a:graphic>
          <a:graphicData uri="http://schemas.openxmlformats.org/presentationml/2006/ole">
            <p:oleObj spid="_x0000_s95233" name="Equação" r:id="rId3" imgW="1155600" imgH="215640" progId="Equation.3">
              <p:embed/>
            </p:oleObj>
          </a:graphicData>
        </a:graphic>
      </p:graphicFrame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5235" name="Object 3"/>
          <p:cNvGraphicFramePr>
            <a:graphicFrameLocks noChangeAspect="1"/>
          </p:cNvGraphicFramePr>
          <p:nvPr/>
        </p:nvGraphicFramePr>
        <p:xfrm>
          <a:off x="3979871" y="3365511"/>
          <a:ext cx="1212850" cy="866775"/>
        </p:xfrm>
        <a:graphic>
          <a:graphicData uri="http://schemas.openxmlformats.org/presentationml/2006/ole">
            <p:oleObj spid="_x0000_s95235" name="Equação" r:id="rId4" imgW="596900" imgH="431800" progId="Equation.3">
              <p:embed/>
            </p:oleObj>
          </a:graphicData>
        </a:graphic>
      </p:graphicFrame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5237" name="Object 5"/>
          <p:cNvGraphicFramePr>
            <a:graphicFrameLocks noChangeAspect="1"/>
          </p:cNvGraphicFramePr>
          <p:nvPr/>
        </p:nvGraphicFramePr>
        <p:xfrm>
          <a:off x="5922981" y="4451364"/>
          <a:ext cx="2422525" cy="460375"/>
        </p:xfrm>
        <a:graphic>
          <a:graphicData uri="http://schemas.openxmlformats.org/presentationml/2006/ole">
            <p:oleObj spid="_x0000_s95237" name="Equação" r:id="rId5" imgW="1155199" imgH="215806" progId="Equation.3">
              <p:embed/>
            </p:oleObj>
          </a:graphicData>
        </a:graphic>
      </p:graphicFrame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5239" name="Object 7"/>
          <p:cNvGraphicFramePr>
            <a:graphicFrameLocks noChangeAspect="1"/>
          </p:cNvGraphicFramePr>
          <p:nvPr/>
        </p:nvGraphicFramePr>
        <p:xfrm>
          <a:off x="2443174" y="4816494"/>
          <a:ext cx="3005138" cy="517525"/>
        </p:xfrm>
        <a:graphic>
          <a:graphicData uri="http://schemas.openxmlformats.org/presentationml/2006/ole">
            <p:oleObj spid="_x0000_s95239" name="Equação" r:id="rId6" imgW="1384300" imgH="241300" progId="Equation.3">
              <p:embed/>
            </p:oleObj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Significado de parâmetros adimensionais comuns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Número de Richardson</a:t>
            </a:r>
          </a:p>
          <a:p>
            <a:pPr lvl="1"/>
            <a:r>
              <a:rPr lang="pt-BR" dirty="0" smtClean="0"/>
              <a:t>Ao invés de definir o número de </a:t>
            </a:r>
            <a:r>
              <a:rPr lang="pt-BR" dirty="0" err="1" smtClean="0"/>
              <a:t>Froude</a:t>
            </a:r>
            <a:r>
              <a:rPr lang="pt-BR" dirty="0" smtClean="0"/>
              <a:t> interno, é mais comum definir o parâmetro adimensional que é equivalente a 1/Fr</a:t>
            </a:r>
            <a:r>
              <a:rPr lang="pt-BR" baseline="30000" dirty="0" smtClean="0"/>
              <a:t>2</a:t>
            </a:r>
            <a:r>
              <a:rPr lang="pt-BR" dirty="0" smtClean="0"/>
              <a:t>. Ele é chamado de número de Richardson e em uma situação de duas camadas é definido como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Em um fluido continuamente estratificado, tem-se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66</a:t>
            </a:fld>
            <a:endParaRPr lang="pt-BR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4209" name="Object 1"/>
          <p:cNvGraphicFramePr>
            <a:graphicFrameLocks noChangeAspect="1"/>
          </p:cNvGraphicFramePr>
          <p:nvPr/>
        </p:nvGraphicFramePr>
        <p:xfrm>
          <a:off x="3987792" y="3757617"/>
          <a:ext cx="1155700" cy="788988"/>
        </p:xfrm>
        <a:graphic>
          <a:graphicData uri="http://schemas.openxmlformats.org/presentationml/2006/ole">
            <p:oleObj spid="_x0000_s94209" name="Equação" r:id="rId3" imgW="571252" imgH="393529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160653" y="3916673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(22)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4211" name="Object 3"/>
          <p:cNvGraphicFramePr>
            <a:graphicFrameLocks noChangeAspect="1"/>
          </p:cNvGraphicFramePr>
          <p:nvPr/>
        </p:nvGraphicFramePr>
        <p:xfrm>
          <a:off x="3873509" y="5145111"/>
          <a:ext cx="1392238" cy="839788"/>
        </p:xfrm>
        <a:graphic>
          <a:graphicData uri="http://schemas.openxmlformats.org/presentationml/2006/ole">
            <p:oleObj spid="_x0000_s94211" name="Equação" r:id="rId4" imgW="698500" imgH="419100" progId="Equation.3">
              <p:embed/>
            </p:oleObj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8186787" y="5377193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(23)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Significado de parâmetros </a:t>
            </a:r>
            <a:r>
              <a:rPr lang="pt-BR" smtClean="0"/>
              <a:t>adimensionais comuns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1944"/>
          </a:xfrm>
        </p:spPr>
        <p:txBody>
          <a:bodyPr>
            <a:normAutofit/>
          </a:bodyPr>
          <a:lstStyle/>
          <a:p>
            <a:pPr lvl="1"/>
            <a:r>
              <a:rPr lang="pt-BR" dirty="0" smtClean="0"/>
              <a:t>O número de Richardson deve ser igual para a similaridade dinâmica de dois escoamentos estratificados.</a:t>
            </a:r>
          </a:p>
          <a:p>
            <a:pPr lvl="1"/>
            <a:r>
              <a:rPr lang="pt-BR" dirty="0" smtClean="0"/>
              <a:t>As </a:t>
            </a:r>
            <a:r>
              <a:rPr lang="pt-BR" dirty="0" err="1" smtClean="0"/>
              <a:t>Eqs</a:t>
            </a:r>
            <a:r>
              <a:rPr lang="pt-BR" dirty="0" smtClean="0"/>
              <a:t>. (22) e (23) definem os números de Richardson volumétricos em termos de </a:t>
            </a:r>
            <a:r>
              <a:rPr lang="pt-BR" i="1" dirty="0" smtClean="0"/>
              <a:t>l</a:t>
            </a:r>
            <a:r>
              <a:rPr lang="pt-BR" dirty="0" smtClean="0"/>
              <a:t>, </a:t>
            </a:r>
            <a:r>
              <a:rPr lang="pt-BR" i="1" dirty="0" smtClean="0"/>
              <a:t>N</a:t>
            </a:r>
            <a:r>
              <a:rPr lang="pt-BR" dirty="0" smtClean="0"/>
              <a:t> </a:t>
            </a:r>
            <a:r>
              <a:rPr lang="pt-BR" dirty="0" smtClean="0"/>
              <a:t>e </a:t>
            </a:r>
            <a:r>
              <a:rPr lang="pt-BR" i="1" dirty="0" smtClean="0"/>
              <a:t>U</a:t>
            </a:r>
            <a:r>
              <a:rPr lang="pt-BR" dirty="0" smtClean="0"/>
              <a:t>. Pode-se, também, definir o número de Richardson envolvendo valores locais do gradiente de velocidades e a estratificação em uma certa profundidade </a:t>
            </a:r>
            <a:r>
              <a:rPr lang="pt-BR" i="1" dirty="0" smtClean="0"/>
              <a:t>z</a:t>
            </a:r>
            <a:r>
              <a:rPr lang="pt-BR" dirty="0" smtClean="0"/>
              <a:t>. Esse é o chamado número de Richardson de gradiente, definido como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Números de Richardson locais são importantes para instabilidade e turbulência em fluidos estratificados.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67</a:t>
            </a:fld>
            <a:endParaRPr lang="pt-BR"/>
          </a:p>
        </p:txBody>
      </p:sp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3185" name="Object 1"/>
          <p:cNvGraphicFramePr>
            <a:graphicFrameLocks noChangeAspect="1"/>
          </p:cNvGraphicFramePr>
          <p:nvPr/>
        </p:nvGraphicFramePr>
        <p:xfrm>
          <a:off x="3457590" y="4633929"/>
          <a:ext cx="2209800" cy="914400"/>
        </p:xfrm>
        <a:graphic>
          <a:graphicData uri="http://schemas.openxmlformats.org/presentationml/2006/ole">
            <p:oleObj spid="_x0000_s93185" name="Equação" r:id="rId3" imgW="11049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Significado de parâmetros adimensionais comuns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1944"/>
          </a:xfrm>
        </p:spPr>
        <p:txBody>
          <a:bodyPr>
            <a:normAutofit/>
          </a:bodyPr>
          <a:lstStyle/>
          <a:p>
            <a:r>
              <a:rPr lang="pt-BR" dirty="0" smtClean="0"/>
              <a:t>Número de </a:t>
            </a:r>
            <a:r>
              <a:rPr lang="pt-BR" dirty="0" err="1" smtClean="0"/>
              <a:t>Mach</a:t>
            </a:r>
            <a:endParaRPr lang="pt-BR" dirty="0" smtClean="0"/>
          </a:p>
          <a:p>
            <a:pPr lvl="1"/>
            <a:r>
              <a:rPr lang="pt-BR" dirty="0" smtClean="0"/>
              <a:t>O número de </a:t>
            </a:r>
            <a:r>
              <a:rPr lang="pt-BR" dirty="0" err="1" smtClean="0"/>
              <a:t>Mach</a:t>
            </a:r>
            <a:r>
              <a:rPr lang="pt-BR" dirty="0" smtClean="0"/>
              <a:t> é definido como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sendo </a:t>
            </a:r>
            <a:r>
              <a:rPr lang="pt-BR" i="1" dirty="0" smtClean="0"/>
              <a:t>c</a:t>
            </a:r>
            <a:r>
              <a:rPr lang="pt-BR" dirty="0" smtClean="0"/>
              <a:t> a velocidade do som.</a:t>
            </a:r>
          </a:p>
          <a:p>
            <a:pPr lvl="1"/>
            <a:r>
              <a:rPr lang="pt-BR" dirty="0" smtClean="0"/>
              <a:t>A igualdade de números de </a:t>
            </a:r>
            <a:r>
              <a:rPr lang="pt-BR" dirty="0" err="1" smtClean="0"/>
              <a:t>Mach</a:t>
            </a:r>
            <a:r>
              <a:rPr lang="pt-BR" dirty="0" smtClean="0"/>
              <a:t> é um requisito para a similaridade dinâmica de escoamentos de fluidos compressíveis.</a:t>
            </a:r>
          </a:p>
          <a:p>
            <a:pPr lvl="1"/>
            <a:r>
              <a:rPr lang="pt-BR" dirty="0" smtClean="0"/>
              <a:t>Os efeitos de compressibilidade podem ser desprezados se M &lt; 0,3.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68</a:t>
            </a:fld>
            <a:endParaRPr lang="pt-BR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2161" name="Object 1"/>
          <p:cNvGraphicFramePr>
            <a:graphicFrameLocks noChangeAspect="1"/>
          </p:cNvGraphicFramePr>
          <p:nvPr/>
        </p:nvGraphicFramePr>
        <p:xfrm>
          <a:off x="1285830" y="2735253"/>
          <a:ext cx="6592888" cy="1019175"/>
        </p:xfrm>
        <a:graphic>
          <a:graphicData uri="http://schemas.openxmlformats.org/presentationml/2006/ole">
            <p:oleObj spid="_x0000_s92161" name="Equação" r:id="rId3" imgW="3263900" imgH="508000" progId="Equation.3">
              <p:embed/>
            </p:oleObj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Significado de parâmetros </a:t>
            </a:r>
            <a:r>
              <a:rPr lang="pt-BR" smtClean="0"/>
              <a:t>adimensionais comuns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2866"/>
          </a:xfrm>
        </p:spPr>
        <p:txBody>
          <a:bodyPr>
            <a:normAutofit/>
          </a:bodyPr>
          <a:lstStyle/>
          <a:p>
            <a:r>
              <a:rPr lang="pt-BR" dirty="0" smtClean="0"/>
              <a:t>Número de </a:t>
            </a:r>
            <a:r>
              <a:rPr lang="pt-BR" dirty="0" err="1" smtClean="0"/>
              <a:t>Prandtl</a:t>
            </a:r>
            <a:endParaRPr lang="pt-BR" dirty="0" smtClean="0"/>
          </a:p>
          <a:p>
            <a:pPr lvl="1"/>
            <a:r>
              <a:rPr lang="pt-BR" dirty="0" smtClean="0"/>
              <a:t>O número de </a:t>
            </a:r>
            <a:r>
              <a:rPr lang="pt-BR" dirty="0" err="1" smtClean="0"/>
              <a:t>Prandtl</a:t>
            </a:r>
            <a:r>
              <a:rPr lang="pt-BR" dirty="0" smtClean="0"/>
              <a:t> é um parâmetro adimensional para escoamentos envolvendo condução de calor. É definido como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O número de </a:t>
            </a:r>
            <a:r>
              <a:rPr lang="pt-BR" dirty="0" err="1" smtClean="0"/>
              <a:t>Prandtl</a:t>
            </a:r>
            <a:r>
              <a:rPr lang="pt-BR" dirty="0" smtClean="0"/>
              <a:t> é uma propriedade do fluido e não uma variável do escoamento.</a:t>
            </a:r>
          </a:p>
          <a:p>
            <a:pPr lvl="1"/>
            <a:r>
              <a:rPr lang="pt-BR" dirty="0" smtClean="0"/>
              <a:t>A similaridade dinâmica de escoamentos envolvendo efeitos térmicos requer a igualdade de números de </a:t>
            </a:r>
            <a:r>
              <a:rPr lang="pt-BR" dirty="0" err="1" smtClean="0"/>
              <a:t>Prandtl</a:t>
            </a:r>
            <a:r>
              <a:rPr lang="pt-BR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69</a:t>
            </a:fld>
            <a:endParaRPr lang="pt-BR"/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1137" name="Object 1"/>
          <p:cNvGraphicFramePr>
            <a:graphicFrameLocks noChangeAspect="1"/>
          </p:cNvGraphicFramePr>
          <p:nvPr/>
        </p:nvGraphicFramePr>
        <p:xfrm>
          <a:off x="1212804" y="3282948"/>
          <a:ext cx="6686550" cy="1019175"/>
        </p:xfrm>
        <a:graphic>
          <a:graphicData uri="http://schemas.openxmlformats.org/presentationml/2006/ole">
            <p:oleObj spid="_x0000_s91137" name="Equação" r:id="rId3" imgW="3314700" imgH="5080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Parâmetros adimensionais determinados de equações diferenciais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equação pode ser </a:t>
            </a:r>
            <a:r>
              <a:rPr lang="pt-BR" dirty="0" err="1" smtClean="0"/>
              <a:t>adimensionalizada</a:t>
            </a:r>
            <a:r>
              <a:rPr lang="pt-BR" dirty="0" smtClean="0"/>
              <a:t> definindo-se uma escala de comprimento característica </a:t>
            </a:r>
            <a:r>
              <a:rPr lang="pt-BR" i="1" dirty="0" smtClean="0"/>
              <a:t>l</a:t>
            </a:r>
            <a:r>
              <a:rPr lang="pt-BR" dirty="0" smtClean="0"/>
              <a:t> e uma escala de velocidade característica </a:t>
            </a:r>
            <a:r>
              <a:rPr lang="pt-BR" i="1" dirty="0" smtClean="0"/>
              <a:t>U</a:t>
            </a:r>
            <a:r>
              <a:rPr lang="pt-BR" dirty="0" smtClean="0"/>
              <a:t>. No caso de um barco, pode-se tomar </a:t>
            </a:r>
            <a:r>
              <a:rPr lang="pt-BR" i="1" dirty="0" smtClean="0"/>
              <a:t>l</a:t>
            </a:r>
            <a:r>
              <a:rPr lang="pt-BR" dirty="0" smtClean="0"/>
              <a:t> como o comprimento do mesmo à linha d’água e </a:t>
            </a:r>
            <a:r>
              <a:rPr lang="pt-BR" i="1" dirty="0" smtClean="0"/>
              <a:t>U</a:t>
            </a:r>
            <a:r>
              <a:rPr lang="pt-BR" dirty="0" smtClean="0"/>
              <a:t> a velocidade do escoamento </a:t>
            </a:r>
            <a:r>
              <a:rPr lang="pt-BR" dirty="0" err="1" smtClean="0"/>
              <a:t>não-perturbado</a:t>
            </a:r>
            <a:r>
              <a:rPr lang="pt-BR" dirty="0" smtClean="0"/>
              <a:t>.</a:t>
            </a:r>
          </a:p>
          <a:p>
            <a:r>
              <a:rPr lang="pt-BR" dirty="0" smtClean="0"/>
              <a:t>A escolha por essas escalas foi feita devido à sua aparência em relação às condições de contorno; </a:t>
            </a:r>
            <a:r>
              <a:rPr lang="pt-BR" i="1" dirty="0" smtClean="0"/>
              <a:t>U</a:t>
            </a:r>
            <a:r>
              <a:rPr lang="pt-BR" dirty="0" smtClean="0"/>
              <a:t> é a condição de contorno da variável </a:t>
            </a:r>
            <a:r>
              <a:rPr lang="pt-BR" i="1" dirty="0" smtClean="0"/>
              <a:t>u</a:t>
            </a:r>
            <a:r>
              <a:rPr lang="pt-BR" dirty="0" smtClean="0"/>
              <a:t> e </a:t>
            </a:r>
            <a:r>
              <a:rPr lang="pt-BR" i="1" dirty="0" smtClean="0"/>
              <a:t>l</a:t>
            </a:r>
            <a:r>
              <a:rPr lang="pt-BR" dirty="0" smtClean="0"/>
              <a:t> ocorre na função de forma do casco do barco.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Parâmetros adimensionais determinados de equações diferenciais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/>
          </a:bodyPr>
          <a:lstStyle/>
          <a:p>
            <a:r>
              <a:rPr lang="pt-BR" dirty="0" smtClean="0"/>
              <a:t>A similaridade dinâmica requer que os escoamentos apresentem similaridade geométrica dos contornos, de modo que os comprimentos característicos sejam proporcionais.</a:t>
            </a:r>
          </a:p>
          <a:p>
            <a:r>
              <a:rPr lang="pt-BR" dirty="0" smtClean="0"/>
              <a:t>A similaridade dinâmica requer também que os escoamentos sejam cinematicamente semelhantes, ou seja, apresentem linhas de corrente geometricamente semelhantes.</a:t>
            </a:r>
          </a:p>
          <a:p>
            <a:r>
              <a:rPr lang="pt-BR" dirty="0" smtClean="0"/>
              <a:t>Todas as escalas de comprimentos e velocidades são proporcionais em uma classe de escoamentos dinamicamente similar.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Parâmetros adimensionais determinados de equações diferenciais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Introduzindo-se, então, as seguintes variáveis adimensionais, identificadas por linhas: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As condições de contorno em termos de variáveis adimensionais na Eq. (2) são independentes de </a:t>
            </a:r>
            <a:r>
              <a:rPr lang="pt-BR" i="1" dirty="0" smtClean="0"/>
              <a:t>l</a:t>
            </a:r>
            <a:r>
              <a:rPr lang="pt-BR" dirty="0" smtClean="0"/>
              <a:t> e </a:t>
            </a:r>
            <a:r>
              <a:rPr lang="pt-BR" i="1" dirty="0" smtClean="0"/>
              <a:t>U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1704995" y="2786058"/>
          <a:ext cx="5795963" cy="1677988"/>
        </p:xfrm>
        <a:graphic>
          <a:graphicData uri="http://schemas.openxmlformats.org/presentationml/2006/ole">
            <p:oleObj spid="_x0000_s2049" name="Equação" r:id="rId3" imgW="2895480" imgH="838080" progId="Equation.3">
              <p:embed/>
            </p:oleObj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314541" y="3214686"/>
            <a:ext cx="543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(2)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4664</TotalTime>
  <Words>4387</Words>
  <Application>Microsoft Office PowerPoint</Application>
  <PresentationFormat>Apresentação na tela (4:3)</PresentationFormat>
  <Paragraphs>405</Paragraphs>
  <Slides>69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3</vt:i4>
      </vt:variant>
      <vt:variant>
        <vt:lpstr>Títulos de slides</vt:lpstr>
      </vt:variant>
      <vt:variant>
        <vt:i4>69</vt:i4>
      </vt:variant>
    </vt:vector>
  </HeadingPairs>
  <TitlesOfParts>
    <vt:vector size="73" baseType="lpstr">
      <vt:lpstr>Tema do Office</vt:lpstr>
      <vt:lpstr>Equação</vt:lpstr>
      <vt:lpstr>Documento</vt:lpstr>
      <vt:lpstr>Microsoft Equation 3.0</vt:lpstr>
      <vt:lpstr>Capítulo 07: Similaridade Dinâmica</vt:lpstr>
      <vt:lpstr>Introdução</vt:lpstr>
      <vt:lpstr>Introdução</vt:lpstr>
      <vt:lpstr>Introdução</vt:lpstr>
      <vt:lpstr>Parâmetros adimensionais determinados de equações diferenciais</vt:lpstr>
      <vt:lpstr>Parâmetros adimensionais determinados de equações diferenciais</vt:lpstr>
      <vt:lpstr>Parâmetros adimensionais determinados de equações diferenciais</vt:lpstr>
      <vt:lpstr>Parâmetros adimensionais determinados de equações diferenciais</vt:lpstr>
      <vt:lpstr>Parâmetros adimensionais determinados de equações diferenciais</vt:lpstr>
      <vt:lpstr>Parâmetros adimensionais determinados de equações diferenciais</vt:lpstr>
      <vt:lpstr>Parâmetros adimensionais determinados de equações diferenciais</vt:lpstr>
      <vt:lpstr>Parâmetros adimensionais determinados de equações diferenciais</vt:lpstr>
      <vt:lpstr>Parâmetros adimensionais determinados de equações diferenciais</vt:lpstr>
      <vt:lpstr>Parâmetros adimensionais determinados de equações diferenciais</vt:lpstr>
      <vt:lpstr>Parâmetros adimensionais determinados de equações diferenciais</vt:lpstr>
      <vt:lpstr>Parâmetros adimensionais determinados de equações diferenciais</vt:lpstr>
      <vt:lpstr>Parâmetros adimensionais determinados de equações diferenciais</vt:lpstr>
      <vt:lpstr>Parâmetros adimensionais determinados de equações diferenciais</vt:lpstr>
      <vt:lpstr>Parâmetros adimensionais determinados de equações diferenciais</vt:lpstr>
      <vt:lpstr>Parâmetros adimensionais determinados de equações diferenciais</vt:lpstr>
      <vt:lpstr>Parâmetros adimensionais determinados de equações diferenciais</vt:lpstr>
      <vt:lpstr>Parâmetros adimensionais determinados de equações diferenciais</vt:lpstr>
      <vt:lpstr>Matriz dimensional</vt:lpstr>
      <vt:lpstr>Matriz dimensional</vt:lpstr>
      <vt:lpstr>Matriz dimensional</vt:lpstr>
      <vt:lpstr>Matriz dimensional</vt:lpstr>
      <vt:lpstr>Matriz dimensional</vt:lpstr>
      <vt:lpstr>Matriz dimensional</vt:lpstr>
      <vt:lpstr>Matriz dimensional</vt:lpstr>
      <vt:lpstr>Matriz dimensional</vt:lpstr>
      <vt:lpstr>Teorema Pi de Buckingham</vt:lpstr>
      <vt:lpstr>Teorema Pi de Buckingham</vt:lpstr>
      <vt:lpstr>Teorema Pi de Buckingham</vt:lpstr>
      <vt:lpstr>Teorema Pi de Buckingham</vt:lpstr>
      <vt:lpstr>Teorema Pi de Buckingham</vt:lpstr>
      <vt:lpstr>Teorema Pi de Buckingham</vt:lpstr>
      <vt:lpstr>Teorema Pi de Buckingham</vt:lpstr>
      <vt:lpstr>Teorema Pi de Buckingham</vt:lpstr>
      <vt:lpstr>Parâmetros adimensionais e similaridade dinâmica</vt:lpstr>
      <vt:lpstr>Parâmetros adimensionais e similaridade dinâmica</vt:lpstr>
      <vt:lpstr>Parâmetros adimensionais e similaridade dinâmica</vt:lpstr>
      <vt:lpstr>Parâmetros adimensionais e similaridade dinâmica</vt:lpstr>
      <vt:lpstr>Parâmetros adimensionais e similaridade dinâmica</vt:lpstr>
      <vt:lpstr>Parâmetros adimensionais e similaridade dinâmica</vt:lpstr>
      <vt:lpstr>Parâmetros adimensionais e similaridade dinâmica</vt:lpstr>
      <vt:lpstr>Parâmetros adimensionais e similaridade dinâmica</vt:lpstr>
      <vt:lpstr>Parâmetros adimensionais e similaridade dinâmica</vt:lpstr>
      <vt:lpstr>Parâmetros adimensionais e similaridade dinâmica</vt:lpstr>
      <vt:lpstr>Parâmetros adimensionais e similaridade dinâmica</vt:lpstr>
      <vt:lpstr>Comentários sobre testes experimentais</vt:lpstr>
      <vt:lpstr>Comentários sobre testes experimentais</vt:lpstr>
      <vt:lpstr>Comentários sobre testes experimentais</vt:lpstr>
      <vt:lpstr>Comentários sobre testes experimentais</vt:lpstr>
      <vt:lpstr>Comentários sobre testes experimentais</vt:lpstr>
      <vt:lpstr>Comentários sobre testes experimentais</vt:lpstr>
      <vt:lpstr>Comentários sobre testes experimentais</vt:lpstr>
      <vt:lpstr>Comentários sobre testes experimentais</vt:lpstr>
      <vt:lpstr>Comentários sobre testes experimentais</vt:lpstr>
      <vt:lpstr>Comentários sobre testes experimentais</vt:lpstr>
      <vt:lpstr>Comentários sobre testes experimentais</vt:lpstr>
      <vt:lpstr>Comentários sobre testes experimentais</vt:lpstr>
      <vt:lpstr>Significado de parâmetros adimensionais comuns</vt:lpstr>
      <vt:lpstr>Significado de parâmetros adimensionais comuns</vt:lpstr>
      <vt:lpstr>Significado de parâmetros adimensionais comuns</vt:lpstr>
      <vt:lpstr>Significado de parâmetros adimensionais comuns</vt:lpstr>
      <vt:lpstr>Significado de parâmetros adimensionais comuns</vt:lpstr>
      <vt:lpstr>Significado de parâmetros adimensionais comuns</vt:lpstr>
      <vt:lpstr>Significado de parâmetros adimensionais comuns</vt:lpstr>
      <vt:lpstr>Significado de parâmetros adimensionais comuns</vt:lpstr>
    </vt:vector>
  </TitlesOfParts>
  <Company>UFPR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Luciano Araki</dc:creator>
  <cp:lastModifiedBy>Luciano Araki</cp:lastModifiedBy>
  <cp:revision>133</cp:revision>
  <dcterms:created xsi:type="dcterms:W3CDTF">2017-11-29T17:56:34Z</dcterms:created>
  <dcterms:modified xsi:type="dcterms:W3CDTF">2018-04-26T17:40:32Z</dcterms:modified>
</cp:coreProperties>
</file>